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68" r:id="rId1"/>
  </p:sldMasterIdLst>
  <p:notesMasterIdLst>
    <p:notesMasterId r:id="rId16"/>
  </p:notesMasterIdLst>
  <p:sldIdLst>
    <p:sldId id="257" r:id="rId2"/>
    <p:sldId id="272" r:id="rId3"/>
    <p:sldId id="264" r:id="rId4"/>
    <p:sldId id="265" r:id="rId5"/>
    <p:sldId id="259" r:id="rId6"/>
    <p:sldId id="267" r:id="rId7"/>
    <p:sldId id="260" r:id="rId8"/>
    <p:sldId id="268" r:id="rId9"/>
    <p:sldId id="263" r:id="rId10"/>
    <p:sldId id="269" r:id="rId11"/>
    <p:sldId id="261" r:id="rId12"/>
    <p:sldId id="271" r:id="rId13"/>
    <p:sldId id="262" r:id="rId14"/>
    <p:sldId id="270" r:id="rId15"/>
  </p:sldIdLst>
  <p:sldSz cx="9144000" cy="6858000" type="screen4x3"/>
  <p:notesSz cx="6858000" cy="9144000"/>
  <p:custDataLst>
    <p:tags r:id="rId17"/>
  </p:custDataLst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39" autoAdjust="0"/>
    <p:restoredTop sz="94692" autoAdjust="0"/>
  </p:normalViewPr>
  <p:slideViewPr>
    <p:cSldViewPr>
      <p:cViewPr>
        <p:scale>
          <a:sx n="96" d="100"/>
          <a:sy n="96" d="100"/>
        </p:scale>
        <p:origin x="-25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4" d="100"/>
        <a:sy n="94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B034F-E578-4B99-8F4B-F7763B76518B}" type="datetimeFigureOut">
              <a:rPr lang="sl-SI" smtClean="0"/>
              <a:pPr/>
              <a:t>27.1.2010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B75299-44F8-4BE8-AC0E-131390C283AD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75299-44F8-4BE8-AC0E-131390C283AD}" type="slidenum">
              <a:rPr lang="sl-SI" smtClean="0"/>
              <a:pPr/>
              <a:t>1</a:t>
            </a:fld>
            <a:endParaRPr lang="sl-SI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75299-44F8-4BE8-AC0E-131390C283AD}" type="slidenum">
              <a:rPr lang="sl-SI" smtClean="0"/>
              <a:pPr/>
              <a:t>10</a:t>
            </a:fld>
            <a:endParaRPr lang="sl-S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75299-44F8-4BE8-AC0E-131390C283AD}" type="slidenum">
              <a:rPr lang="sl-SI" smtClean="0"/>
              <a:pPr/>
              <a:t>11</a:t>
            </a:fld>
            <a:endParaRPr lang="sl-SI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75299-44F8-4BE8-AC0E-131390C283AD}" type="slidenum">
              <a:rPr lang="sl-SI" smtClean="0"/>
              <a:pPr/>
              <a:t>12</a:t>
            </a:fld>
            <a:endParaRPr lang="sl-SI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75299-44F8-4BE8-AC0E-131390C283AD}" type="slidenum">
              <a:rPr lang="sl-SI" smtClean="0"/>
              <a:pPr/>
              <a:t>13</a:t>
            </a:fld>
            <a:endParaRPr lang="sl-SI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75299-44F8-4BE8-AC0E-131390C283AD}" type="slidenum">
              <a:rPr lang="sl-SI" smtClean="0"/>
              <a:pPr/>
              <a:t>14</a:t>
            </a:fld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75299-44F8-4BE8-AC0E-131390C283AD}" type="slidenum">
              <a:rPr lang="sl-SI" smtClean="0"/>
              <a:pPr/>
              <a:t>2</a:t>
            </a:fld>
            <a:endParaRPr 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75299-44F8-4BE8-AC0E-131390C283AD}" type="slidenum">
              <a:rPr lang="sl-SI" smtClean="0"/>
              <a:pPr/>
              <a:t>3</a:t>
            </a:fld>
            <a:endParaRPr 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75299-44F8-4BE8-AC0E-131390C283AD}" type="slidenum">
              <a:rPr lang="sl-SI" smtClean="0"/>
              <a:pPr/>
              <a:t>4</a:t>
            </a:fld>
            <a:endParaRPr 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75299-44F8-4BE8-AC0E-131390C283AD}" type="slidenum">
              <a:rPr lang="sl-SI" smtClean="0"/>
              <a:pPr/>
              <a:t>5</a:t>
            </a:fld>
            <a:endParaRPr 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75299-44F8-4BE8-AC0E-131390C283AD}" type="slidenum">
              <a:rPr lang="sl-SI" smtClean="0"/>
              <a:pPr/>
              <a:t>6</a:t>
            </a:fld>
            <a:endParaRPr 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75299-44F8-4BE8-AC0E-131390C283AD}" type="slidenum">
              <a:rPr lang="sl-SI" smtClean="0"/>
              <a:pPr/>
              <a:t>7</a:t>
            </a:fld>
            <a:endParaRPr 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75299-44F8-4BE8-AC0E-131390C283AD}" type="slidenum">
              <a:rPr lang="sl-SI" smtClean="0"/>
              <a:pPr/>
              <a:t>8</a:t>
            </a:fld>
            <a:endParaRPr 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B75299-44F8-4BE8-AC0E-131390C283AD}" type="slidenum">
              <a:rPr lang="sl-SI" smtClean="0"/>
              <a:pPr/>
              <a:t>9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rgbClr val="2851CC"/>
                </a:gs>
                <a:gs pos="100000">
                  <a:schemeClr val="folHlink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sl-SI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sl-SI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>
                <a:solidFill>
                  <a:srgbClr val="FFCC66"/>
                </a:solidFill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35D9D50-4C07-44C5-8F1A-66A145BB9F3E}" type="datetimeFigureOut">
              <a:rPr lang="sl-SI" smtClean="0"/>
              <a:pPr/>
              <a:t>27.1.2010</a:t>
            </a:fld>
            <a:endParaRPr lang="sl-SI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l-SI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5D9D50-4C07-44C5-8F1A-66A145BB9F3E}" type="datetimeFigureOut">
              <a:rPr lang="sl-SI" smtClean="0"/>
              <a:pPr/>
              <a:t>27.1.2010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5D9D50-4C07-44C5-8F1A-66A145BB9F3E}" type="datetimeFigureOut">
              <a:rPr lang="sl-SI" smtClean="0"/>
              <a:pPr/>
              <a:t>27.1.2010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5D9D50-4C07-44C5-8F1A-66A145BB9F3E}" type="datetimeFigureOut">
              <a:rPr lang="sl-SI" smtClean="0"/>
              <a:pPr/>
              <a:t>27.1.2010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5D9D50-4C07-44C5-8F1A-66A145BB9F3E}" type="datetimeFigureOut">
              <a:rPr lang="sl-SI" smtClean="0"/>
              <a:pPr/>
              <a:t>27.1.2010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5D9D50-4C07-44C5-8F1A-66A145BB9F3E}" type="datetimeFigureOut">
              <a:rPr lang="sl-SI" smtClean="0"/>
              <a:pPr/>
              <a:t>27.1.2010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5D9D50-4C07-44C5-8F1A-66A145BB9F3E}" type="datetimeFigureOut">
              <a:rPr lang="sl-SI" smtClean="0"/>
              <a:pPr/>
              <a:t>27.1.2010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5D9D50-4C07-44C5-8F1A-66A145BB9F3E}" type="datetimeFigureOut">
              <a:rPr lang="sl-SI" smtClean="0"/>
              <a:pPr/>
              <a:t>27.1.2010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5D9D50-4C07-44C5-8F1A-66A145BB9F3E}" type="datetimeFigureOut">
              <a:rPr lang="sl-SI" smtClean="0"/>
              <a:pPr/>
              <a:t>27.1.2010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5D9D50-4C07-44C5-8F1A-66A145BB9F3E}" type="datetimeFigureOut">
              <a:rPr lang="sl-SI" smtClean="0"/>
              <a:pPr/>
              <a:t>27.1.2010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5D9D50-4C07-44C5-8F1A-66A145BB9F3E}" type="datetimeFigureOut">
              <a:rPr lang="sl-SI" smtClean="0"/>
              <a:pPr/>
              <a:t>27.1.2010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rgbClr val="2851CC"/>
                </a:gs>
                <a:gs pos="100000">
                  <a:schemeClr val="folHlink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sl-SI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sl-SI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B35D9D50-4C07-44C5-8F1A-66A145BB9F3E}" type="datetimeFigureOut">
              <a:rPr lang="sl-SI" smtClean="0"/>
              <a:pPr/>
              <a:t>27.1.2010</a:t>
            </a:fld>
            <a:endParaRPr lang="sl-SI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sl-SI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Relationship Id="rId4" Type="http://schemas.openxmlformats.org/officeDocument/2006/relationships/image" Target="../media/image1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sl-SI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Fevdalizem v srednjem veku</a:t>
            </a:r>
            <a:endParaRPr lang="sl-SI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5" name="PoljeZBesedilom 14"/>
          <p:cNvSpPr txBox="1"/>
          <p:nvPr/>
        </p:nvSpPr>
        <p:spPr>
          <a:xfrm>
            <a:off x="928662" y="2500306"/>
            <a:ext cx="735808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l-SI" sz="2400" dirty="0" smtClean="0">
                <a:latin typeface="+mj-lt"/>
              </a:rPr>
              <a:t>	Z </a:t>
            </a:r>
            <a:r>
              <a:rPr lang="sl-SI" sz="2400" dirty="0">
                <a:latin typeface="+mj-lt"/>
              </a:rPr>
              <a:t>izrazom fevdalni sistem označujemo sistem, v katerem nekdo dobi zemljo, posestvo, v zameno za vojaške ali druge zasluge. Posestvo se je imenovalo fevd (latinsko </a:t>
            </a:r>
            <a:r>
              <a:rPr lang="sl-SI" sz="2400" dirty="0" err="1">
                <a:latin typeface="+mj-lt"/>
              </a:rPr>
              <a:t>feodum</a:t>
            </a:r>
            <a:r>
              <a:rPr lang="sl-SI" sz="2400" dirty="0" smtClean="0">
                <a:latin typeface="+mj-lt"/>
              </a:rPr>
              <a:t>).</a:t>
            </a:r>
          </a:p>
          <a:p>
            <a:pPr>
              <a:lnSpc>
                <a:spcPct val="150000"/>
              </a:lnSpc>
            </a:pPr>
            <a:endParaRPr lang="sl-SI" sz="24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sl-SI" sz="2400" dirty="0" smtClean="0">
                <a:latin typeface="+mj-lt"/>
              </a:rPr>
              <a:t>	</a:t>
            </a:r>
            <a:endParaRPr lang="sl-SI" sz="2400" dirty="0">
              <a:latin typeface="+mj-lt"/>
            </a:endParaRPr>
          </a:p>
        </p:txBody>
      </p:sp>
      <p:sp>
        <p:nvSpPr>
          <p:cNvPr id="4" name="Elipsa 3"/>
          <p:cNvSpPr/>
          <p:nvPr/>
        </p:nvSpPr>
        <p:spPr>
          <a:xfrm>
            <a:off x="714348" y="3643314"/>
            <a:ext cx="3929090" cy="7143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" name="Interaktivni gumb: Naprej ali naslednji 4">
            <a:hlinkClick r:id="" action="ppaction://hlinkshowjump?jump=nextslide" highlightClick="1"/>
          </p:cNvPr>
          <p:cNvSpPr/>
          <p:nvPr/>
        </p:nvSpPr>
        <p:spPr>
          <a:xfrm>
            <a:off x="7786710" y="5572140"/>
            <a:ext cx="571504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2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7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4" grpId="0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hototravels.net/england/N0022/yorkshire-landscape-11.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57222" y="1428736"/>
            <a:ext cx="7110584" cy="5429264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2" name="PoljeZBesedilom 1"/>
          <p:cNvSpPr txBox="1"/>
          <p:nvPr/>
        </p:nvSpPr>
        <p:spPr>
          <a:xfrm>
            <a:off x="642910" y="1071546"/>
            <a:ext cx="7072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Baroni so zadržali v osebni lasti toliko zemlje, kot so želeli, ostalo pa so razdelili vitezom. </a:t>
            </a:r>
            <a:endParaRPr lang="sl-SI" sz="2400" dirty="0">
              <a:latin typeface="+mj-lt"/>
            </a:endParaRPr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142844" y="142852"/>
            <a:ext cx="7467600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l-SI" sz="4400" b="1" i="0" u="none" strike="noStrike" kern="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Interaktivni gumb: Naprej ali naslednji 4">
            <a:hlinkClick r:id="" action="ppaction://hlinkshowjump?jump=nextslide" highlightClick="1"/>
          </p:cNvPr>
          <p:cNvSpPr/>
          <p:nvPr/>
        </p:nvSpPr>
        <p:spPr>
          <a:xfrm>
            <a:off x="7786710" y="5857892"/>
            <a:ext cx="571504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PoljeZBesedilom 5"/>
          <p:cNvSpPr txBox="1"/>
          <p:nvPr/>
        </p:nvSpPr>
        <p:spPr>
          <a:xfrm>
            <a:off x="6429388" y="2928934"/>
            <a:ext cx="27146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Bili so zelo bogati. Položaj, zemlja, pravice in bogastvo je bilo dedno.</a:t>
            </a:r>
            <a:endParaRPr lang="sl-SI" sz="2400" dirty="0">
              <a:latin typeface="+mj-lt"/>
            </a:endParaRPr>
          </a:p>
        </p:txBody>
      </p:sp>
      <p:sp>
        <p:nvSpPr>
          <p:cNvPr id="7" name="Naslov 1"/>
          <p:cNvSpPr txBox="1">
            <a:spLocks/>
          </p:cNvSpPr>
          <p:nvPr/>
        </p:nvSpPr>
        <p:spPr>
          <a:xfrm>
            <a:off x="2285984" y="142852"/>
            <a:ext cx="7467600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4400" b="1" i="0" u="none" strike="noStrike" kern="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Baroni VITEZOM</a:t>
            </a:r>
            <a:endParaRPr kumimoji="0" lang="sl-SI" sz="4400" b="1" i="0" u="none" strike="noStrike" kern="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8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3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1357298"/>
            <a:ext cx="2914987" cy="40719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FF0000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PoljeZBesedilom 1"/>
          <p:cNvSpPr txBox="1"/>
          <p:nvPr/>
        </p:nvSpPr>
        <p:spPr>
          <a:xfrm>
            <a:off x="4071934" y="1285860"/>
            <a:ext cx="50720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Vitezi  </a:t>
            </a:r>
            <a:r>
              <a:rPr lang="sl-SI" sz="2400" dirty="0">
                <a:latin typeface="+mj-lt"/>
              </a:rPr>
              <a:t>so spadali v nižje plemstvo. Zemljo so dobili v zameno za vojaško službo, kadar je to zahteval baron ali kralj. </a:t>
            </a:r>
            <a:endParaRPr lang="sl-SI" sz="2400" dirty="0" smtClean="0">
              <a:latin typeface="+mj-lt"/>
            </a:endParaRPr>
          </a:p>
          <a:p>
            <a:endParaRPr lang="sl-SI" sz="2400" dirty="0" smtClean="0">
              <a:latin typeface="+mj-lt"/>
            </a:endParaRPr>
          </a:p>
          <a:p>
            <a:r>
              <a:rPr lang="sl-SI" sz="2400" dirty="0" smtClean="0">
                <a:latin typeface="+mj-lt"/>
              </a:rPr>
              <a:t>	</a:t>
            </a:r>
            <a:endParaRPr lang="sl-SI" sz="2400" dirty="0">
              <a:latin typeface="+mj-lt"/>
            </a:endParaRPr>
          </a:p>
        </p:txBody>
      </p:sp>
      <p:sp>
        <p:nvSpPr>
          <p:cNvPr id="7" name="Naslov 1"/>
          <p:cNvSpPr txBox="1">
            <a:spLocks/>
          </p:cNvSpPr>
          <p:nvPr/>
        </p:nvSpPr>
        <p:spPr>
          <a:xfrm>
            <a:off x="142844" y="142852"/>
            <a:ext cx="7467600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4400" b="1" i="0" u="none" strike="noStrike" kern="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VITEZI</a:t>
            </a:r>
            <a:endParaRPr kumimoji="0" lang="sl-SI" sz="4400" b="1" i="0" u="none" strike="noStrike" kern="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Interaktivni gumb: Naprej ali naslednji 7">
            <a:hlinkClick r:id="" action="ppaction://hlinkshowjump?jump=nextslide" highlightClick="1"/>
          </p:cNvPr>
          <p:cNvSpPr/>
          <p:nvPr/>
        </p:nvSpPr>
        <p:spPr>
          <a:xfrm>
            <a:off x="7786710" y="5857892"/>
            <a:ext cx="571504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" name="Elipsa 8"/>
          <p:cNvSpPr/>
          <p:nvPr/>
        </p:nvSpPr>
        <p:spPr>
          <a:xfrm>
            <a:off x="4071934" y="2000240"/>
            <a:ext cx="2143140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0" name="Elipsa 9"/>
          <p:cNvSpPr/>
          <p:nvPr/>
        </p:nvSpPr>
        <p:spPr>
          <a:xfrm>
            <a:off x="4000496" y="4357694"/>
            <a:ext cx="4786346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3" name="PoljeZBesedilom 12"/>
          <p:cNvSpPr txBox="1"/>
          <p:nvPr/>
        </p:nvSpPr>
        <p:spPr>
          <a:xfrm>
            <a:off x="3929058" y="3214686"/>
            <a:ext cx="50006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sz="2400" dirty="0" smtClean="0">
              <a:latin typeface="+mj-lt"/>
            </a:endParaRPr>
          </a:p>
          <a:p>
            <a:r>
              <a:rPr lang="sl-SI" sz="2400" dirty="0" smtClean="0">
                <a:latin typeface="+mj-lt"/>
              </a:rPr>
              <a:t>Prav </a:t>
            </a:r>
            <a:r>
              <a:rPr lang="sl-SI" sz="2400" dirty="0">
                <a:latin typeface="+mj-lt"/>
              </a:rPr>
              <a:t>tako je bila dolžnost nižjega plemstva, da skrbi za </a:t>
            </a:r>
            <a:endParaRPr lang="sl-SI" sz="2400" dirty="0" smtClean="0">
              <a:latin typeface="+mj-lt"/>
            </a:endParaRPr>
          </a:p>
          <a:p>
            <a:r>
              <a:rPr lang="sl-SI" sz="2400" dirty="0" smtClean="0">
                <a:latin typeface="+mj-lt"/>
              </a:rPr>
              <a:t>varnost </a:t>
            </a:r>
            <a:r>
              <a:rPr lang="sl-SI" sz="2400" dirty="0">
                <a:latin typeface="+mj-lt"/>
              </a:rPr>
              <a:t>barona in njegove družine. Vitezi in  njihovi vojaki so bili tisti, ki so branili graščino pred napadi.</a:t>
            </a:r>
          </a:p>
          <a:p>
            <a:r>
              <a:rPr lang="sl-SI" sz="2400" dirty="0" smtClean="0">
                <a:latin typeface="+mj-lt"/>
              </a:rPr>
              <a:t>	</a:t>
            </a:r>
            <a:endParaRPr lang="sl-SI" sz="2400" dirty="0"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1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9100"/>
                            </p:stCondLst>
                            <p:childTnLst>
                              <p:par>
                                <p:cTn id="19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3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93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  <p:bldP spid="10" grpId="0" animBg="1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1000108"/>
            <a:ext cx="2071702" cy="414651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PoljeZBesedilom 1"/>
          <p:cNvSpPr txBox="1"/>
          <p:nvPr/>
        </p:nvSpPr>
        <p:spPr>
          <a:xfrm>
            <a:off x="428596" y="1142984"/>
            <a:ext cx="50720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Vitezi so obdržali toliko zemlje, kot so jo potrebovali ali želeli za svoje potrebe. Ostalo so podelili podložnikom. </a:t>
            </a:r>
            <a:endParaRPr lang="sl-SI" sz="2400" dirty="0">
              <a:latin typeface="+mj-lt"/>
            </a:endParaRPr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142844" y="142852"/>
            <a:ext cx="7467600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4400" b="1" i="0" u="none" strike="noStrike" kern="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NIŽJE PLEMSTVO</a:t>
            </a:r>
            <a:endParaRPr kumimoji="0" lang="sl-SI" sz="4400" b="1" i="0" u="none" strike="noStrike" kern="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Interaktivni gumb: Naprej ali naslednji 5">
            <a:hlinkClick r:id="" action="ppaction://hlinkshowjump?jump=nextslide" highlightClick="1"/>
          </p:cNvPr>
          <p:cNvSpPr/>
          <p:nvPr/>
        </p:nvSpPr>
        <p:spPr>
          <a:xfrm>
            <a:off x="7786710" y="5857892"/>
            <a:ext cx="571504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PoljeZBesedilom 6"/>
          <p:cNvSpPr txBox="1"/>
          <p:nvPr/>
        </p:nvSpPr>
        <p:spPr>
          <a:xfrm>
            <a:off x="857224" y="2857496"/>
            <a:ext cx="50720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Čeprav niso  bili tako bogati kot baroni, so bili vseeno kar premožni.</a:t>
            </a:r>
          </a:p>
          <a:p>
            <a:endParaRPr lang="sl-SI" sz="2400" dirty="0" smtClean="0">
              <a:latin typeface="+mj-lt"/>
            </a:endParaRPr>
          </a:p>
          <a:p>
            <a:endParaRPr lang="sl-SI" sz="2400" dirty="0">
              <a:latin typeface="+mj-lt"/>
            </a:endParaRPr>
          </a:p>
        </p:txBody>
      </p:sp>
      <p:sp>
        <p:nvSpPr>
          <p:cNvPr id="8" name="PoljeZBesedilom 7"/>
          <p:cNvSpPr txBox="1"/>
          <p:nvPr/>
        </p:nvSpPr>
        <p:spPr>
          <a:xfrm>
            <a:off x="2643174" y="4143380"/>
            <a:ext cx="42148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sz="2400" dirty="0" smtClean="0">
              <a:latin typeface="+mj-lt"/>
            </a:endParaRPr>
          </a:p>
          <a:p>
            <a:r>
              <a:rPr lang="sl-SI" sz="2400" dirty="0" smtClean="0">
                <a:latin typeface="+mj-lt"/>
              </a:rPr>
              <a:t>Položaj, zemljo, pravice in bogastvo so dedovali otroci.</a:t>
            </a:r>
          </a:p>
          <a:p>
            <a:endParaRPr lang="sl-SI" sz="2400" dirty="0" smtClean="0">
              <a:latin typeface="+mj-lt"/>
            </a:endParaRPr>
          </a:p>
          <a:p>
            <a:endParaRPr lang="sl-SI" sz="2400" dirty="0"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8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8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4929158" y="928670"/>
            <a:ext cx="4214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Podložniki so bili preprosti ljudje, kmetje. Rekli so jim tudi prostaki ali tlačani. </a:t>
            </a:r>
            <a:endParaRPr lang="sl-SI" sz="2400" dirty="0">
              <a:latin typeface="+mj-lt"/>
            </a:endParaRPr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357166"/>
            <a:ext cx="4071966" cy="3305097"/>
          </a:xfrm>
          <a:prstGeom prst="rect">
            <a:avLst/>
          </a:prstGeom>
          <a:ln w="190500" cap="sq">
            <a:solidFill>
              <a:srgbClr val="7030A0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Pravokotnik 6"/>
          <p:cNvSpPr/>
          <p:nvPr/>
        </p:nvSpPr>
        <p:spPr>
          <a:xfrm>
            <a:off x="1714480" y="5357826"/>
            <a:ext cx="58579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l-SI" sz="2400" dirty="0" smtClean="0">
                <a:latin typeface="+mj-lt"/>
              </a:rPr>
              <a:t>Delati so morali na njegovi zemlji (tlaka).</a:t>
            </a:r>
          </a:p>
          <a:p>
            <a:pPr lvl="0"/>
            <a:r>
              <a:rPr lang="sl-SI" sz="2400" dirty="0" smtClean="0">
                <a:latin typeface="+mj-lt"/>
              </a:rPr>
              <a:t>Tlačani niso imeli nobenih pravic. </a:t>
            </a:r>
            <a:endParaRPr lang="sl-SI" sz="2400" dirty="0">
              <a:latin typeface="+mj-lt"/>
            </a:endParaRPr>
          </a:p>
        </p:txBody>
      </p:sp>
      <p:sp>
        <p:nvSpPr>
          <p:cNvPr id="8" name="Naslov 1"/>
          <p:cNvSpPr txBox="1">
            <a:spLocks/>
          </p:cNvSpPr>
          <p:nvPr/>
        </p:nvSpPr>
        <p:spPr>
          <a:xfrm>
            <a:off x="142844" y="214290"/>
            <a:ext cx="7467600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4400" b="1" i="0" u="none" strike="noStrike" kern="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PROSTAKI</a:t>
            </a:r>
            <a:endParaRPr kumimoji="0" lang="sl-SI" sz="4400" b="1" i="0" u="none" strike="noStrike" kern="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Interaktivni gumb: Naprej ali naslednji 8">
            <a:hlinkClick r:id="" action="ppaction://hlinkshowjump?jump=nextslide" highlightClick="1"/>
          </p:cNvPr>
          <p:cNvSpPr/>
          <p:nvPr/>
        </p:nvSpPr>
        <p:spPr>
          <a:xfrm>
            <a:off x="7786710" y="5857892"/>
            <a:ext cx="571504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0" name="PoljeZBesedilom 9"/>
          <p:cNvSpPr txBox="1"/>
          <p:nvPr/>
        </p:nvSpPr>
        <p:spPr>
          <a:xfrm>
            <a:off x="5000596" y="2500306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Zemljo so </a:t>
            </a:r>
            <a:r>
              <a:rPr lang="sl-SI" sz="2400" dirty="0">
                <a:latin typeface="+mj-lt"/>
              </a:rPr>
              <a:t>dobili od  viteza, vendar le v najem. </a:t>
            </a:r>
          </a:p>
        </p:txBody>
      </p:sp>
      <p:sp>
        <p:nvSpPr>
          <p:cNvPr id="11" name="PoljeZBesedilom 10"/>
          <p:cNvSpPr txBox="1"/>
          <p:nvPr/>
        </p:nvSpPr>
        <p:spPr>
          <a:xfrm>
            <a:off x="357158" y="3786190"/>
            <a:ext cx="65008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Dolžni so bili oddajati del pridelane hrane </a:t>
            </a:r>
            <a:r>
              <a:rPr lang="sl-SI" sz="2400" dirty="0">
                <a:latin typeface="+mj-lt"/>
              </a:rPr>
              <a:t>in biti na </a:t>
            </a:r>
            <a:r>
              <a:rPr lang="sl-SI" sz="2400" dirty="0" smtClean="0">
                <a:latin typeface="+mj-lt"/>
              </a:rPr>
              <a:t>razpolago, kadar je </a:t>
            </a:r>
            <a:r>
              <a:rPr lang="sl-SI" sz="2400" dirty="0">
                <a:latin typeface="+mj-lt"/>
              </a:rPr>
              <a:t>vitez to zahteval. </a:t>
            </a:r>
            <a:r>
              <a:rPr lang="sl-SI" sz="2400" dirty="0" smtClean="0">
                <a:latin typeface="+mj-lt"/>
              </a:rPr>
              <a:t>	</a:t>
            </a:r>
            <a:endParaRPr lang="sl-SI" sz="2400" dirty="0"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23" presetID="58" presetClass="entr" presetSubtype="0" accel="10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9" grpId="0" animBg="1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easants (1 to 1.5 million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24" y="3929066"/>
            <a:ext cx="7573240" cy="1643074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rnd">
            <a:solidFill>
              <a:schemeClr val="accent3">
                <a:lumMod val="1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PoljeZBesedilom 2"/>
          <p:cNvSpPr txBox="1"/>
          <p:nvPr/>
        </p:nvSpPr>
        <p:spPr>
          <a:xfrm>
            <a:off x="3643306" y="285728"/>
            <a:ext cx="53578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Posesti niso smeli zapustiti in morali so prositi svojega gospoda za dovoljenje, če so se želeli poročiti. </a:t>
            </a:r>
          </a:p>
          <a:p>
            <a:endParaRPr lang="sl-SI" dirty="0">
              <a:latin typeface="+mj-lt"/>
            </a:endParaRPr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142844" y="142852"/>
            <a:ext cx="7467600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4400" b="1" i="0" u="none" strike="noStrike" kern="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TLAČANI</a:t>
            </a:r>
            <a:endParaRPr kumimoji="0" lang="sl-SI" sz="4400" b="1" i="0" u="none" strike="noStrike" kern="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5572132" y="2714620"/>
            <a:ext cx="26432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Bili so zelo revni.</a:t>
            </a:r>
          </a:p>
          <a:p>
            <a:endParaRPr lang="sl-SI" dirty="0">
              <a:latin typeface="+mj-lt"/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714348" y="1643050"/>
            <a:ext cx="4429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Kadar je njihovemu gospodarju zmanjkalo denarja, je lahko povišal davek.  </a:t>
            </a:r>
          </a:p>
          <a:p>
            <a:endParaRPr lang="sl-SI" dirty="0"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39" presetClass="entr" presetSubtype="0" ac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500034" y="1428736"/>
            <a:ext cx="557216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Fevdalni sistem so uvedli Normani,  bojeviti danski Vikingi, ki so zavzeli zdajšnjo severno Francijo in se tam za stalno naselili. </a:t>
            </a:r>
          </a:p>
          <a:p>
            <a:endParaRPr lang="sl-SI" sz="2400" dirty="0" smtClean="0">
              <a:latin typeface="+mj-lt"/>
            </a:endParaRPr>
          </a:p>
          <a:p>
            <a:endParaRPr lang="sl-SI" dirty="0">
              <a:latin typeface="+mj-lt"/>
            </a:endParaRPr>
          </a:p>
        </p:txBody>
      </p:sp>
      <p:pic>
        <p:nvPicPr>
          <p:cNvPr id="37890" name="Picture 2" descr="http://www.doyle.com.au/images/viking_wax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98" y="1285860"/>
            <a:ext cx="2800350" cy="3857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772400" cy="11430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sl-SI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Kdo ga je uvedel?</a:t>
            </a:r>
            <a:endParaRPr lang="sl-SI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285720" y="5214950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Svoj višek je sistem dosegel v času od </a:t>
            </a:r>
            <a:r>
              <a:rPr lang="sl-SI" sz="2400" dirty="0" smtClean="0">
                <a:solidFill>
                  <a:srgbClr val="FF0000"/>
                </a:solidFill>
                <a:latin typeface="+mj-lt"/>
              </a:rPr>
              <a:t>9</a:t>
            </a:r>
            <a:r>
              <a:rPr lang="sl-SI" sz="2400" dirty="0" smtClean="0">
                <a:latin typeface="+mj-lt"/>
              </a:rPr>
              <a:t>. do </a:t>
            </a:r>
            <a:r>
              <a:rPr lang="sl-SI" sz="2400" dirty="0" smtClean="0">
                <a:solidFill>
                  <a:srgbClr val="FF0000"/>
                </a:solidFill>
                <a:latin typeface="+mj-lt"/>
              </a:rPr>
              <a:t>13. stoletja</a:t>
            </a:r>
            <a:r>
              <a:rPr lang="sl-SI" sz="2400" dirty="0" smtClean="0">
                <a:latin typeface="+mj-lt"/>
              </a:rPr>
              <a:t>, okrog leta 1400 pa je postopoma začel izginjati.  </a:t>
            </a:r>
          </a:p>
          <a:p>
            <a:endParaRPr lang="sl-SI" sz="2400" dirty="0">
              <a:latin typeface="+mj-lt"/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285720" y="3357562"/>
            <a:ext cx="58579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Iz normanskega kraljestva Frankov  se je fevdalizem postopoma razširil po vsej zahodni Evropi. </a:t>
            </a:r>
          </a:p>
          <a:p>
            <a:endParaRPr lang="sl-SI" sz="24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8" name="Interaktivni gumb: Naprej ali naslednji 7">
            <a:hlinkClick r:id="" action="ppaction://hlinkshowjump?jump=nextslide" highlightClick="1"/>
          </p:cNvPr>
          <p:cNvSpPr/>
          <p:nvPr/>
        </p:nvSpPr>
        <p:spPr>
          <a:xfrm>
            <a:off x="7786710" y="5929330"/>
            <a:ext cx="571504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300"/>
                            </p:stCondLst>
                            <p:childTnLst>
                              <p:par>
                                <p:cTn id="17" presetID="14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8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1428736"/>
            <a:ext cx="2428892" cy="373219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2844" y="428604"/>
            <a:ext cx="7467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sl-SI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Kakšen je bil sistem?</a:t>
            </a:r>
            <a:endParaRPr lang="sl-SI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PoljeZBesedilom 2"/>
          <p:cNvSpPr txBox="1"/>
          <p:nvPr/>
        </p:nvSpPr>
        <p:spPr>
          <a:xfrm>
            <a:off x="428596" y="5286388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sz="2400" dirty="0"/>
          </a:p>
        </p:txBody>
      </p:sp>
      <p:sp>
        <p:nvSpPr>
          <p:cNvPr id="6" name="Pravokotnik 5"/>
          <p:cNvSpPr/>
          <p:nvPr/>
        </p:nvSpPr>
        <p:spPr>
          <a:xfrm>
            <a:off x="500034" y="2428868"/>
            <a:ext cx="53578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400" dirty="0" smtClean="0">
                <a:latin typeface="+mj-lt"/>
              </a:rPr>
              <a:t>Bil je                   , vendar učinkovit. Lastnik vse zemlje je bil</a:t>
            </a:r>
          </a:p>
          <a:p>
            <a:r>
              <a:rPr lang="sl-SI" sz="2400" dirty="0" smtClean="0">
                <a:latin typeface="+mj-lt"/>
              </a:rPr>
              <a:t>Eno              je zadržal zase kot svojo osebno last. </a:t>
            </a:r>
          </a:p>
          <a:p>
            <a:r>
              <a:rPr lang="sl-SI" sz="2400" dirty="0" smtClean="0">
                <a:latin typeface="+mj-lt"/>
              </a:rPr>
              <a:t>Nekaj posesti je podaril</a:t>
            </a:r>
          </a:p>
          <a:p>
            <a:endParaRPr lang="sl-SI" sz="2400" dirty="0">
              <a:latin typeface="+mj-lt"/>
            </a:endParaRPr>
          </a:p>
        </p:txBody>
      </p:sp>
      <p:sp>
        <p:nvSpPr>
          <p:cNvPr id="8" name="PoljeZBesedilom 7"/>
          <p:cNvSpPr txBox="1"/>
          <p:nvPr/>
        </p:nvSpPr>
        <p:spPr>
          <a:xfrm>
            <a:off x="1214414" y="2428868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enostaven</a:t>
            </a:r>
            <a:endParaRPr lang="sl-SI" sz="2400" dirty="0">
              <a:latin typeface="+mj-lt"/>
            </a:endParaRPr>
          </a:p>
        </p:txBody>
      </p:sp>
      <p:sp>
        <p:nvSpPr>
          <p:cNvPr id="9" name="PoljeZBesedilom 8"/>
          <p:cNvSpPr txBox="1"/>
          <p:nvPr/>
        </p:nvSpPr>
        <p:spPr>
          <a:xfrm>
            <a:off x="3786182" y="278605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kralj.</a:t>
            </a:r>
            <a:endParaRPr lang="sl-SI" sz="2400" dirty="0">
              <a:latin typeface="+mj-lt"/>
            </a:endParaRPr>
          </a:p>
        </p:txBody>
      </p:sp>
      <p:sp>
        <p:nvSpPr>
          <p:cNvPr id="10" name="PoljeZBesedilom 9"/>
          <p:cNvSpPr txBox="1"/>
          <p:nvPr/>
        </p:nvSpPr>
        <p:spPr>
          <a:xfrm>
            <a:off x="1142976" y="3143248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četrtino</a:t>
            </a:r>
            <a:endParaRPr lang="sl-SI" sz="2400" dirty="0">
              <a:latin typeface="+mj-lt"/>
            </a:endParaRPr>
          </a:p>
        </p:txBody>
      </p:sp>
      <p:sp>
        <p:nvSpPr>
          <p:cNvPr id="11" name="PoljeZBesedilom 10"/>
          <p:cNvSpPr txBox="1"/>
          <p:nvPr/>
        </p:nvSpPr>
        <p:spPr>
          <a:xfrm>
            <a:off x="3714744" y="385762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cerkvi.</a:t>
            </a:r>
            <a:endParaRPr lang="sl-SI" sz="2400" dirty="0">
              <a:latin typeface="+mj-lt"/>
            </a:endParaRPr>
          </a:p>
        </p:txBody>
      </p:sp>
      <p:sp>
        <p:nvSpPr>
          <p:cNvPr id="12" name="PoljeZBesedilom 11"/>
          <p:cNvSpPr txBox="1"/>
          <p:nvPr/>
        </p:nvSpPr>
        <p:spPr>
          <a:xfrm>
            <a:off x="0" y="5500702"/>
            <a:ext cx="95726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200" dirty="0" smtClean="0">
                <a:latin typeface="+mj-lt"/>
              </a:rPr>
              <a:t>Ostalo je razdajal ali podarjal tako, da jo je še vedno lahko nadzoroval.</a:t>
            </a:r>
            <a:endParaRPr lang="sl-SI" sz="2200" dirty="0">
              <a:latin typeface="+mj-lt"/>
            </a:endParaRPr>
          </a:p>
        </p:txBody>
      </p:sp>
      <p:sp>
        <p:nvSpPr>
          <p:cNvPr id="13" name="Interaktivni gumb: Naprej ali naslednji 12">
            <a:hlinkClick r:id="" action="ppaction://hlinkshowjump?jump=nextslide" highlightClick="1"/>
          </p:cNvPr>
          <p:cNvSpPr/>
          <p:nvPr/>
        </p:nvSpPr>
        <p:spPr>
          <a:xfrm>
            <a:off x="7786710" y="6072206"/>
            <a:ext cx="571504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0"/>
                            </p:stCondLst>
                            <p:childTnLst>
                              <p:par>
                                <p:cTn id="7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vo ukrivljena puščica 1"/>
          <p:cNvSpPr/>
          <p:nvPr/>
        </p:nvSpPr>
        <p:spPr>
          <a:xfrm>
            <a:off x="5143504" y="2643182"/>
            <a:ext cx="571504" cy="121444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3" name="Levo ukrivljena puščica 2"/>
          <p:cNvSpPr/>
          <p:nvPr/>
        </p:nvSpPr>
        <p:spPr>
          <a:xfrm>
            <a:off x="5143504" y="1285860"/>
            <a:ext cx="571504" cy="92869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4" name="Levo ukrivljena puščica 3"/>
          <p:cNvSpPr/>
          <p:nvPr/>
        </p:nvSpPr>
        <p:spPr>
          <a:xfrm>
            <a:off x="5286380" y="4071942"/>
            <a:ext cx="571504" cy="142876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5" name="PoljeZBesedilom 4"/>
          <p:cNvSpPr txBox="1"/>
          <p:nvPr/>
        </p:nvSpPr>
        <p:spPr>
          <a:xfrm>
            <a:off x="4071934" y="114298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>
                <a:latin typeface="Expletive Deleted" pitchFamily="2" charset="0"/>
              </a:rPr>
              <a:t>KRALJ</a:t>
            </a:r>
            <a:endParaRPr lang="sl-SI" b="1" dirty="0">
              <a:latin typeface="Expletive Deleted" pitchFamily="2" charset="0"/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4000496" y="235743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>
                <a:latin typeface="Expletive Deleted" pitchFamily="2" charset="0"/>
              </a:rPr>
              <a:t>BARONI</a:t>
            </a:r>
            <a:endParaRPr lang="sl-SI" b="1" dirty="0">
              <a:latin typeface="Expletive Deleted" pitchFamily="2" charset="0"/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4000496" y="378619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>
                <a:latin typeface="Expletive Deleted" pitchFamily="2" charset="0"/>
              </a:rPr>
              <a:t>VITEZI</a:t>
            </a:r>
            <a:endParaRPr lang="sl-SI" b="1" dirty="0">
              <a:latin typeface="Expletive Deleted" pitchFamily="2" charset="0"/>
            </a:endParaRPr>
          </a:p>
        </p:txBody>
      </p:sp>
      <p:sp>
        <p:nvSpPr>
          <p:cNvPr id="8" name="PoljeZBesedilom 7"/>
          <p:cNvSpPr txBox="1"/>
          <p:nvPr/>
        </p:nvSpPr>
        <p:spPr>
          <a:xfrm>
            <a:off x="4000496" y="535782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>
                <a:latin typeface="Expletive Deleted" pitchFamily="2" charset="0"/>
              </a:rPr>
              <a:t>TLA</a:t>
            </a:r>
            <a:r>
              <a:rPr lang="sl-SI" b="1" dirty="0" smtClean="0"/>
              <a:t>Č</a:t>
            </a:r>
            <a:r>
              <a:rPr lang="sl-SI" b="1" dirty="0" smtClean="0">
                <a:latin typeface="Expletive Deleted" pitchFamily="2" charset="0"/>
              </a:rPr>
              <a:t>ANI</a:t>
            </a:r>
            <a:endParaRPr lang="sl-SI" b="1" dirty="0">
              <a:latin typeface="Expletive Deleted" pitchFamily="2" charset="0"/>
            </a:endParaRPr>
          </a:p>
        </p:txBody>
      </p:sp>
      <p:sp>
        <p:nvSpPr>
          <p:cNvPr id="9" name="PoljeZBesedilom 8"/>
          <p:cNvSpPr txBox="1"/>
          <p:nvPr/>
        </p:nvSpPr>
        <p:spPr>
          <a:xfrm>
            <a:off x="5929322" y="1357298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latin typeface="Comic Sans MS" pitchFamily="66" charset="0"/>
              </a:rPr>
              <a:t>Da del  zemlje baronom</a:t>
            </a:r>
            <a:endParaRPr lang="sl-SI" dirty="0">
              <a:latin typeface="Comic Sans MS" pitchFamily="66" charset="0"/>
            </a:endParaRPr>
          </a:p>
        </p:txBody>
      </p:sp>
      <p:sp>
        <p:nvSpPr>
          <p:cNvPr id="10" name="PoljeZBesedilom 9"/>
          <p:cNvSpPr txBox="1"/>
          <p:nvPr/>
        </p:nvSpPr>
        <p:spPr>
          <a:xfrm>
            <a:off x="214282" y="1357298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latin typeface="Comic Sans MS" pitchFamily="66" charset="0"/>
              </a:rPr>
              <a:t>Nudijo kralju denar in vojake pod poveljstvom vitezov</a:t>
            </a:r>
            <a:endParaRPr lang="sl-SI" dirty="0">
              <a:latin typeface="Comic Sans MS" pitchFamily="66" charset="0"/>
            </a:endParaRPr>
          </a:p>
        </p:txBody>
      </p:sp>
      <p:sp>
        <p:nvSpPr>
          <p:cNvPr id="11" name="PoljeZBesedilom 10"/>
          <p:cNvSpPr txBox="1"/>
          <p:nvPr/>
        </p:nvSpPr>
        <p:spPr>
          <a:xfrm>
            <a:off x="5857884" y="2643182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latin typeface="Comic Sans MS" pitchFamily="66" charset="0"/>
              </a:rPr>
              <a:t>Dajo del svoje zemlje vitezom</a:t>
            </a:r>
            <a:endParaRPr lang="sl-SI" dirty="0">
              <a:latin typeface="Comic Sans MS" pitchFamily="66" charset="0"/>
            </a:endParaRPr>
          </a:p>
        </p:txBody>
      </p:sp>
      <p:sp>
        <p:nvSpPr>
          <p:cNvPr id="12" name="PoljeZBesedilom 11"/>
          <p:cNvSpPr txBox="1"/>
          <p:nvPr/>
        </p:nvSpPr>
        <p:spPr>
          <a:xfrm>
            <a:off x="357158" y="2928934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latin typeface="Comic Sans MS" pitchFamily="66" charset="0"/>
              </a:rPr>
              <a:t>Nudijo zaščito in vojaško podporo baronom</a:t>
            </a:r>
            <a:endParaRPr lang="sl-SI" dirty="0">
              <a:latin typeface="Comic Sans MS" pitchFamily="66" charset="0"/>
            </a:endParaRPr>
          </a:p>
        </p:txBody>
      </p:sp>
      <p:sp>
        <p:nvSpPr>
          <p:cNvPr id="13" name="PoljeZBesedilom 12"/>
          <p:cNvSpPr txBox="1"/>
          <p:nvPr/>
        </p:nvSpPr>
        <p:spPr>
          <a:xfrm>
            <a:off x="285720" y="4286256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latin typeface="Comic Sans MS" pitchFamily="66" charset="0"/>
              </a:rPr>
              <a:t>Pridelujejo hrano zase in za viteze, obdelujejo vitezovo zemljo</a:t>
            </a:r>
            <a:endParaRPr lang="sl-SI" dirty="0">
              <a:latin typeface="Comic Sans MS" pitchFamily="66" charset="0"/>
            </a:endParaRPr>
          </a:p>
        </p:txBody>
      </p:sp>
      <p:sp>
        <p:nvSpPr>
          <p:cNvPr id="14" name="PoljeZBesedilom 13"/>
          <p:cNvSpPr txBox="1"/>
          <p:nvPr/>
        </p:nvSpPr>
        <p:spPr>
          <a:xfrm>
            <a:off x="5857884" y="4000504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latin typeface="Comic Sans MS" pitchFamily="66" charset="0"/>
              </a:rPr>
              <a:t>Dajo del svoje zemlje podložnikom v obdelovanje</a:t>
            </a:r>
            <a:endParaRPr lang="sl-SI" dirty="0">
              <a:latin typeface="Comic Sans MS" pitchFamily="66" charset="0"/>
            </a:endParaRPr>
          </a:p>
        </p:txBody>
      </p:sp>
      <p:sp>
        <p:nvSpPr>
          <p:cNvPr id="16" name="Levo ukrivljena puščica 15"/>
          <p:cNvSpPr/>
          <p:nvPr/>
        </p:nvSpPr>
        <p:spPr>
          <a:xfrm rot="10800000">
            <a:off x="3286116" y="4214818"/>
            <a:ext cx="571504" cy="1357322"/>
          </a:xfrm>
          <a:prstGeom prst="curvedLeftArrow">
            <a:avLst>
              <a:gd name="adj1" fmla="val 25000"/>
              <a:gd name="adj2" fmla="val 42911"/>
              <a:gd name="adj3" fmla="val 25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17" name="Levo ukrivljena puščica 16"/>
          <p:cNvSpPr/>
          <p:nvPr/>
        </p:nvSpPr>
        <p:spPr>
          <a:xfrm rot="10800000">
            <a:off x="3286116" y="2786058"/>
            <a:ext cx="571504" cy="1214446"/>
          </a:xfrm>
          <a:prstGeom prst="curvedLeftArrow">
            <a:avLst>
              <a:gd name="adj1" fmla="val 25000"/>
              <a:gd name="adj2" fmla="val 42911"/>
              <a:gd name="adj3" fmla="val 25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18" name="Levo ukrivljena puščica 17"/>
          <p:cNvSpPr/>
          <p:nvPr/>
        </p:nvSpPr>
        <p:spPr>
          <a:xfrm rot="10800000">
            <a:off x="3357554" y="1142984"/>
            <a:ext cx="571504" cy="1143008"/>
          </a:xfrm>
          <a:prstGeom prst="curvedLeftArrow">
            <a:avLst>
              <a:gd name="adj1" fmla="val 25000"/>
              <a:gd name="adj2" fmla="val 42911"/>
              <a:gd name="adj3" fmla="val 25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  <p:sp>
        <p:nvSpPr>
          <p:cNvPr id="20" name="Naslov 1"/>
          <p:cNvSpPr txBox="1">
            <a:spLocks/>
          </p:cNvSpPr>
          <p:nvPr/>
        </p:nvSpPr>
        <p:spPr>
          <a:xfrm>
            <a:off x="142844" y="142852"/>
            <a:ext cx="7467600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4400" b="1" i="0" u="none" strike="noStrike" kern="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Kako je deloval?</a:t>
            </a:r>
            <a:endParaRPr kumimoji="0" lang="sl-SI" sz="4400" b="1" i="0" u="none" strike="noStrike" kern="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Interaktivni gumb: Naprej ali naslednji 21">
            <a:hlinkClick r:id="" action="ppaction://hlinkshowjump?jump=nextslide" highlightClick="1"/>
          </p:cNvPr>
          <p:cNvSpPr/>
          <p:nvPr/>
        </p:nvSpPr>
        <p:spPr>
          <a:xfrm>
            <a:off x="7786710" y="5857892"/>
            <a:ext cx="571504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8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300"/>
                            </p:stCondLst>
                            <p:childTnLst>
                              <p:par>
                                <p:cTn id="22" presetID="40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8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300"/>
                            </p:stCondLst>
                            <p:childTnLst>
                              <p:par>
                                <p:cTn id="3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300"/>
                            </p:stCondLst>
                            <p:childTnLst>
                              <p:par>
                                <p:cTn id="5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300"/>
                            </p:stCondLst>
                            <p:childTnLst>
                              <p:par>
                                <p:cTn id="56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8800"/>
                            </p:stCondLst>
                            <p:childTnLst>
                              <p:par>
                                <p:cTn id="67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1300"/>
                            </p:stCondLst>
                            <p:childTnLst>
                              <p:par>
                                <p:cTn id="78" presetID="40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6600"/>
                            </p:stCondLst>
                            <p:childTnLst>
                              <p:par>
                                <p:cTn id="8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9100"/>
                            </p:stCondLst>
                            <p:childTnLst>
                              <p:par>
                                <p:cTn id="9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 animBg="1"/>
      <p:bldP spid="17" grpId="0" animBg="1"/>
      <p:bldP spid="18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3571868" y="1357298"/>
            <a:ext cx="5072098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sl-SI" sz="2400" dirty="0" smtClean="0">
                <a:latin typeface="+mj-lt"/>
              </a:rPr>
              <a:t>V </a:t>
            </a:r>
            <a:r>
              <a:rPr lang="sl-SI" sz="2400" dirty="0">
                <a:latin typeface="+mj-lt"/>
              </a:rPr>
              <a:t>fevdalnem sistemu je imel </a:t>
            </a:r>
            <a:r>
              <a:rPr lang="sl-SI" sz="2400" dirty="0" smtClean="0">
                <a:latin typeface="+mj-lt"/>
              </a:rPr>
              <a:t>neomejeno </a:t>
            </a:r>
            <a:r>
              <a:rPr lang="sl-SI" sz="2400" dirty="0">
                <a:latin typeface="+mj-lt"/>
              </a:rPr>
              <a:t>moč in nadzor. </a:t>
            </a:r>
            <a:endParaRPr lang="sl-SI" sz="2400" dirty="0" smtClean="0">
              <a:latin typeface="+mj-lt"/>
            </a:endParaRPr>
          </a:p>
          <a:p>
            <a:pPr>
              <a:spcBef>
                <a:spcPts val="600"/>
              </a:spcBef>
            </a:pPr>
            <a:endParaRPr lang="sl-SI" sz="2400" dirty="0" smtClean="0">
              <a:latin typeface="+mj-lt"/>
            </a:endParaRPr>
          </a:p>
          <a:p>
            <a:r>
              <a:rPr lang="sl-SI" sz="2400" dirty="0" smtClean="0">
                <a:latin typeface="+mj-lt"/>
              </a:rPr>
              <a:t>	</a:t>
            </a:r>
            <a:endParaRPr lang="sl-SI" sz="2400" dirty="0">
              <a:latin typeface="+mj-lt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24" y="1500174"/>
            <a:ext cx="2214578" cy="444226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Naslov 1"/>
          <p:cNvSpPr txBox="1">
            <a:spLocks/>
          </p:cNvSpPr>
          <p:nvPr/>
        </p:nvSpPr>
        <p:spPr>
          <a:xfrm>
            <a:off x="357158" y="214290"/>
            <a:ext cx="7467600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4400" b="1" i="0" u="none" strike="noStrike" kern="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KRALJ</a:t>
            </a:r>
            <a:endParaRPr kumimoji="0" lang="sl-SI" sz="4400" b="1" i="0" u="none" strike="noStrike" kern="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Interaktivni gumb: Naprej ali naslednji 7">
            <a:hlinkClick r:id="" action="ppaction://hlinkshowjump?jump=nextslide" highlightClick="1"/>
          </p:cNvPr>
          <p:cNvSpPr/>
          <p:nvPr/>
        </p:nvSpPr>
        <p:spPr>
          <a:xfrm>
            <a:off x="7786710" y="5857892"/>
            <a:ext cx="571504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" name="PoljeZBesedilom 8"/>
          <p:cNvSpPr txBox="1"/>
          <p:nvPr/>
        </p:nvSpPr>
        <p:spPr>
          <a:xfrm>
            <a:off x="3571868" y="3286124"/>
            <a:ext cx="50720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sl-SI" sz="2400" dirty="0" smtClean="0">
                <a:latin typeface="+mj-lt"/>
              </a:rPr>
              <a:t>Bil </a:t>
            </a:r>
            <a:r>
              <a:rPr lang="sl-SI" sz="2400" dirty="0">
                <a:latin typeface="+mj-lt"/>
              </a:rPr>
              <a:t>je lastnik vse zemlje in je sam odločal, komu jo bo dal v začasen ali trajen najem. </a:t>
            </a:r>
            <a:endParaRPr lang="sl-SI" sz="2400" dirty="0" smtClean="0">
              <a:latin typeface="+mj-lt"/>
            </a:endParaRPr>
          </a:p>
          <a:p>
            <a:r>
              <a:rPr lang="sl-SI" sz="2400" dirty="0" smtClean="0">
                <a:latin typeface="+mj-lt"/>
              </a:rPr>
              <a:t>	</a:t>
            </a:r>
            <a:endParaRPr lang="sl-SI" sz="2400" dirty="0"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6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2071678"/>
            <a:ext cx="2476505" cy="365451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2" name="PoljeZBesedilom 1"/>
          <p:cNvSpPr txBox="1"/>
          <p:nvPr/>
        </p:nvSpPr>
        <p:spPr>
          <a:xfrm>
            <a:off x="3000364" y="928670"/>
            <a:ext cx="5643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Zemljo je ponujal le tistim, ki jim je lahko brezpogojno zaupal. </a:t>
            </a:r>
          </a:p>
          <a:p>
            <a:endParaRPr lang="sl-SI" sz="2400" dirty="0">
              <a:latin typeface="+mj-lt"/>
            </a:endParaRPr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142844" y="142852"/>
            <a:ext cx="7467600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l-SI" sz="4400" b="1" kern="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Večna zvestoba</a:t>
            </a:r>
            <a:endParaRPr kumimoji="0" lang="sl-SI" sz="4400" b="1" i="0" u="none" strike="noStrike" kern="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Interaktivni gumb: Naprej ali naslednji 4">
            <a:hlinkClick r:id="" action="ppaction://hlinkshowjump?jump=nextslide" highlightClick="1"/>
          </p:cNvPr>
          <p:cNvSpPr/>
          <p:nvPr/>
        </p:nvSpPr>
        <p:spPr>
          <a:xfrm>
            <a:off x="7786710" y="5857892"/>
            <a:ext cx="571504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PoljeZBesedilom 5"/>
          <p:cNvSpPr txBox="1"/>
          <p:nvPr/>
        </p:nvSpPr>
        <p:spPr>
          <a:xfrm>
            <a:off x="142844" y="2214554"/>
            <a:ext cx="56436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Preden so zemljo dobili v last ali v najem, so morali bodoči lastniki ali najemniki – baroni –  kralju priseči večno zvestobo. </a:t>
            </a:r>
            <a:endParaRPr lang="sl-SI" sz="2400" dirty="0">
              <a:latin typeface="+mj-lt"/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1785918" y="3786190"/>
            <a:ext cx="39290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sl-SI" sz="2400" dirty="0" smtClean="0">
                <a:latin typeface="+mj-lt"/>
              </a:rPr>
              <a:t>Kralj jim je prepustil popoln nadzor nad dodeljeno zemljo ter njenimi prebivalci. </a:t>
            </a:r>
          </a:p>
          <a:p>
            <a:endParaRPr lang="sl-SI" sz="2400" dirty="0">
              <a:latin typeface="+mj-lt"/>
            </a:endParaRPr>
          </a:p>
        </p:txBody>
      </p:sp>
      <p:sp>
        <p:nvSpPr>
          <p:cNvPr id="8" name="PoljeZBesedilom 7"/>
          <p:cNvSpPr txBox="1"/>
          <p:nvPr/>
        </p:nvSpPr>
        <p:spPr>
          <a:xfrm>
            <a:off x="928662" y="5857892"/>
            <a:ext cx="5643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Bili so premožni in zelo vplivni. </a:t>
            </a:r>
          </a:p>
          <a:p>
            <a:endParaRPr lang="sl-SI" sz="2400" dirty="0"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2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200"/>
                            </p:stCondLst>
                            <p:childTnLst>
                              <p:par>
                                <p:cTn id="10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800"/>
                            </p:stCondLst>
                            <p:childTnLst>
                              <p:par>
                                <p:cTn id="1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200"/>
                            </p:stCondLst>
                            <p:childTnLst>
                              <p:par>
                                <p:cTn id="20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4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  <p:bldP spid="5" grpId="0" animBg="1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3571868" y="1928802"/>
            <a:ext cx="50720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Fevdalna </a:t>
            </a:r>
            <a:r>
              <a:rPr lang="sl-SI" sz="2400" dirty="0">
                <a:latin typeface="+mj-lt"/>
              </a:rPr>
              <a:t>posest, ki so jo upravljali </a:t>
            </a:r>
            <a:r>
              <a:rPr lang="sl-SI" sz="2400" dirty="0" smtClean="0">
                <a:latin typeface="+mj-lt"/>
              </a:rPr>
              <a:t>baroni, </a:t>
            </a:r>
            <a:r>
              <a:rPr lang="sl-SI" sz="2400" dirty="0">
                <a:latin typeface="+mj-lt"/>
              </a:rPr>
              <a:t>se je imenovala fevdalno posestvo ali graščina. </a:t>
            </a:r>
            <a:endParaRPr lang="sl-SI" sz="2400" dirty="0" smtClean="0">
              <a:latin typeface="+mj-lt"/>
            </a:endParaRPr>
          </a:p>
          <a:p>
            <a:r>
              <a:rPr lang="sl-SI" sz="2400" dirty="0" smtClean="0">
                <a:latin typeface="+mj-lt"/>
              </a:rPr>
              <a:t>	</a:t>
            </a:r>
            <a:endParaRPr lang="sl-SI" sz="2400" dirty="0">
              <a:latin typeface="+mj-lt"/>
            </a:endParaRP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24" y="642918"/>
            <a:ext cx="2267352" cy="576357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7" name="Naslov 1"/>
          <p:cNvSpPr txBox="1">
            <a:spLocks/>
          </p:cNvSpPr>
          <p:nvPr/>
        </p:nvSpPr>
        <p:spPr>
          <a:xfrm>
            <a:off x="142844" y="142852"/>
            <a:ext cx="7467600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4400" b="1" i="0" u="none" strike="noStrike" kern="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GRAŠČAKI</a:t>
            </a:r>
            <a:endParaRPr kumimoji="0" lang="sl-SI" sz="4400" b="1" i="0" u="none" strike="noStrike" kern="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Interaktivni gumb: Naprej ali naslednji 7">
            <a:hlinkClick r:id="" action="ppaction://hlinkshowjump?jump=nextslide" highlightClick="1"/>
          </p:cNvPr>
          <p:cNvSpPr/>
          <p:nvPr/>
        </p:nvSpPr>
        <p:spPr>
          <a:xfrm>
            <a:off x="7786710" y="5857892"/>
            <a:ext cx="571504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" name="PoljeZBesedilom 8"/>
          <p:cNvSpPr txBox="1"/>
          <p:nvPr/>
        </p:nvSpPr>
        <p:spPr>
          <a:xfrm>
            <a:off x="4929190" y="3286124"/>
            <a:ext cx="42148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sz="2400" dirty="0" smtClean="0">
              <a:latin typeface="+mj-lt"/>
            </a:endParaRPr>
          </a:p>
          <a:p>
            <a:r>
              <a:rPr lang="sl-SI" sz="2400" dirty="0" smtClean="0">
                <a:latin typeface="+mj-lt"/>
              </a:rPr>
              <a:t>Baron </a:t>
            </a:r>
            <a:r>
              <a:rPr lang="sl-SI" sz="2400" dirty="0">
                <a:latin typeface="+mj-lt"/>
              </a:rPr>
              <a:t>je torej postal graščak, član najvišjega plemstva, takoj pod kraljem. </a:t>
            </a:r>
            <a:endParaRPr lang="sl-SI" sz="2400" dirty="0" smtClean="0">
              <a:latin typeface="+mj-lt"/>
            </a:endParaRPr>
          </a:p>
          <a:p>
            <a:r>
              <a:rPr lang="sl-SI" sz="2400" dirty="0" smtClean="0">
                <a:latin typeface="+mj-lt"/>
              </a:rPr>
              <a:t>	</a:t>
            </a:r>
          </a:p>
          <a:p>
            <a:r>
              <a:rPr lang="sl-SI" sz="2400" dirty="0" smtClean="0">
                <a:latin typeface="+mj-lt"/>
              </a:rPr>
              <a:t>	</a:t>
            </a:r>
            <a:endParaRPr lang="sl-SI" sz="2400" dirty="0"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6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214282" y="3714752"/>
            <a:ext cx="46434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Na svoji zemlji so baroni vzpostavili svoj sistem pravice.</a:t>
            </a:r>
            <a:endParaRPr lang="sl-SI" sz="2400" dirty="0">
              <a:latin typeface="+mj-lt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44" y="1428736"/>
            <a:ext cx="5214974" cy="293031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Naslov 1"/>
          <p:cNvSpPr txBox="1">
            <a:spLocks/>
          </p:cNvSpPr>
          <p:nvPr/>
        </p:nvSpPr>
        <p:spPr>
          <a:xfrm>
            <a:off x="142844" y="142852"/>
            <a:ext cx="7467600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l-SI" sz="4400" b="1" kern="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TOŽNIK IN SODNIK</a:t>
            </a:r>
            <a:endParaRPr kumimoji="0" lang="sl-SI" sz="4400" b="1" i="0" u="none" strike="noStrike" kern="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Interaktivni gumb: Naprej ali naslednji 4">
            <a:hlinkClick r:id="" action="ppaction://hlinkshowjump?jump=nextslide" highlightClick="1"/>
          </p:cNvPr>
          <p:cNvSpPr/>
          <p:nvPr/>
        </p:nvSpPr>
        <p:spPr>
          <a:xfrm>
            <a:off x="7786710" y="5857892"/>
            <a:ext cx="571504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PoljeZBesedilom 5"/>
          <p:cNvSpPr txBox="1"/>
          <p:nvPr/>
        </p:nvSpPr>
        <p:spPr>
          <a:xfrm>
            <a:off x="928662" y="857232"/>
            <a:ext cx="628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Graščaki so prebivali v utrdbah, gradovih.</a:t>
            </a:r>
            <a:endParaRPr lang="sl-SI" sz="2400" dirty="0">
              <a:latin typeface="+mj-lt"/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3500430" y="4714884"/>
            <a:ext cx="5286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Graščak je bil navadno tudi sodnik, ki je odločal po svoji presoji. </a:t>
            </a:r>
          </a:p>
        </p:txBody>
      </p:sp>
      <p:sp>
        <p:nvSpPr>
          <p:cNvPr id="8" name="PoljeZBesedilom 7"/>
          <p:cNvSpPr txBox="1"/>
          <p:nvPr/>
        </p:nvSpPr>
        <p:spPr>
          <a:xfrm>
            <a:off x="285720" y="5500702"/>
            <a:ext cx="46434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Imel je lasten denar in je pobiral davščine od prebivalcev. </a:t>
            </a:r>
            <a:endParaRPr lang="sl-SI" sz="2400" dirty="0">
              <a:latin typeface="+mj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9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20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200"/>
                            </p:stCondLst>
                            <p:childTnLst>
                              <p:par>
                                <p:cTn id="23" presetID="4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9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blog.eogn.com/eastmans_online_genealogy/coat-of-arm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32" y="2928934"/>
            <a:ext cx="3364702" cy="373855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PoljeZBesedilom 1"/>
          <p:cNvSpPr txBox="1"/>
          <p:nvPr/>
        </p:nvSpPr>
        <p:spPr>
          <a:xfrm>
            <a:off x="285720" y="1000108"/>
            <a:ext cx="72152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l-SI" sz="2400" dirty="0" smtClean="0">
                <a:latin typeface="+mj-lt"/>
              </a:rPr>
              <a:t>V zameno za zemljo, ki jo je kralj podaril ali dal v začasno last, so bili baroni obvezni služiti kraljevskemu dvoru, plačevati najemnino in kralja oskrbeti z vojaki, kadar je to zahteval. </a:t>
            </a:r>
          </a:p>
          <a:p>
            <a:pPr>
              <a:lnSpc>
                <a:spcPct val="150000"/>
              </a:lnSpc>
            </a:pPr>
            <a:endParaRPr lang="sl-SI" sz="240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sl-SI" sz="2400" dirty="0" smtClean="0">
                <a:latin typeface="+mj-lt"/>
              </a:rPr>
              <a:t>	</a:t>
            </a:r>
          </a:p>
          <a:p>
            <a:pPr>
              <a:lnSpc>
                <a:spcPct val="150000"/>
              </a:lnSpc>
            </a:pPr>
            <a:endParaRPr lang="sl-SI" sz="240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sl-SI" sz="2400" dirty="0" smtClean="0">
                <a:latin typeface="+mj-lt"/>
              </a:rPr>
              <a:t>	</a:t>
            </a:r>
            <a:endParaRPr lang="sl-SI" sz="2400" dirty="0">
              <a:latin typeface="+mj-lt"/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214282" y="4214818"/>
            <a:ext cx="521497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latin typeface="+mj-lt"/>
              </a:rPr>
              <a:t>Kadar je kralj potoval po deželi, so baroni morali zagotoviti  hrano in prenočišče zanj in njegovo spremstvo. </a:t>
            </a:r>
          </a:p>
          <a:p>
            <a:endParaRPr lang="sl-SI" dirty="0">
              <a:latin typeface="+mj-lt"/>
            </a:endParaRPr>
          </a:p>
        </p:txBody>
      </p:sp>
      <p:sp>
        <p:nvSpPr>
          <p:cNvPr id="5" name="Naslov 1"/>
          <p:cNvSpPr txBox="1">
            <a:spLocks/>
          </p:cNvSpPr>
          <p:nvPr/>
        </p:nvSpPr>
        <p:spPr>
          <a:xfrm>
            <a:off x="142844" y="142852"/>
            <a:ext cx="7467600" cy="114300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4400" b="1" i="0" u="none" strike="noStrike" kern="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Daj</a:t>
            </a:r>
            <a:r>
              <a:rPr kumimoji="0" lang="sl-SI" sz="4400" b="1" i="0" u="none" strike="noStrike" kern="0" cap="all" spc="0" normalizeH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- DAM</a:t>
            </a:r>
            <a:endParaRPr kumimoji="0" lang="sl-SI" sz="4400" b="1" i="0" u="none" strike="noStrike" kern="0" cap="all" spc="0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Interaktivni gumb: Naprej ali naslednji 5">
            <a:hlinkClick r:id="" action="ppaction://hlinkshowjump?jump=nextslide" highlightClick="1"/>
          </p:cNvPr>
          <p:cNvSpPr/>
          <p:nvPr/>
        </p:nvSpPr>
        <p:spPr>
          <a:xfrm>
            <a:off x="7715272" y="1428736"/>
            <a:ext cx="571504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cxnSp>
        <p:nvCxnSpPr>
          <p:cNvPr id="8" name="Raven konektor 7"/>
          <p:cNvCxnSpPr/>
          <p:nvPr/>
        </p:nvCxnSpPr>
        <p:spPr>
          <a:xfrm>
            <a:off x="357158" y="3143248"/>
            <a:ext cx="21431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Raven konektor 9"/>
          <p:cNvCxnSpPr/>
          <p:nvPr/>
        </p:nvCxnSpPr>
        <p:spPr>
          <a:xfrm>
            <a:off x="3143240" y="2643182"/>
            <a:ext cx="278608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Raven konektor 11"/>
          <p:cNvCxnSpPr/>
          <p:nvPr/>
        </p:nvCxnSpPr>
        <p:spPr>
          <a:xfrm>
            <a:off x="5143504" y="2071678"/>
            <a:ext cx="92869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Raven konektor 15"/>
          <p:cNvCxnSpPr/>
          <p:nvPr/>
        </p:nvCxnSpPr>
        <p:spPr>
          <a:xfrm>
            <a:off x="3571868" y="5000636"/>
            <a:ext cx="8572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Raven konektor 18"/>
          <p:cNvCxnSpPr/>
          <p:nvPr/>
        </p:nvCxnSpPr>
        <p:spPr>
          <a:xfrm>
            <a:off x="285720" y="5357826"/>
            <a:ext cx="14287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9200"/>
                            </p:stCondLst>
                            <p:childTnLst>
                              <p:par>
                                <p:cTn id="22" presetID="17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700"/>
                            </p:stCondLst>
                            <p:childTnLst>
                              <p:par>
                                <p:cTn id="27" presetID="17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200"/>
                            </p:stCondLst>
                            <p:childTnLst>
                              <p:par>
                                <p:cTn id="32" presetID="17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700"/>
                            </p:stCondLst>
                            <p:childTnLst>
                              <p:par>
                                <p:cTn id="3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9300"/>
                            </p:stCondLst>
                            <p:childTnLst>
                              <p:par>
                                <p:cTn id="5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9800"/>
                            </p:stCondLst>
                            <p:childTnLst>
                              <p:par>
                                <p:cTn id="59" presetID="17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1300"/>
                            </p:stCondLst>
                            <p:childTnLst>
                              <p:par>
                                <p:cTn id="6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OUTPUT_FILE_NAME" val="Fevdalizem"/>
  <p:tag name="ISPRING_ULTRA_SCORM_DURATION" val="3600"/>
  <p:tag name="ISPRING_RESOURCE_FOLDER" val="C:\Users\Holi\Documents\Zgodovina6\SpoznavajmoZgodovino\VejeZgodovine\Geografija\FevdPrava\"/>
  <p:tag name="FLASHSPRING_ENABLE_BG_AUDIO_TAG" val="1"/>
  <p:tag name="FLASHSPRING_BG_AUDIO_FULL_PATH_TAG" val="C:\Users\Holi\Documents\Zivali\Zvoki\Dvojni Borodin.mp3"/>
  <p:tag name="FLASHSPRING_BG_AUDIO_RELATIVE_PATH_TAG" val="..\..\..\..\Zivali\Zvoki\Dvojni Borodin.mp3"/>
  <p:tag name="FLASHSPRING_BG_AUDIO_DURATION_TAG" val="405.9170227"/>
  <p:tag name="FLASHSPRING_BG_AUDIO_LOOP_TAG" val="1"/>
  <p:tag name="ISPRING_UUID" val="{47DFC68C-994F-4C15-AEA4-9EE77F798152}"/>
  <p:tag name="ISPRING_ULTRA_SCORM_SLIDE_COUNT" val="14"/>
  <p:tag name="ISPRING_ULTRA_SCORM_QUIZ_NUMBE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RID" val=""/>
  <p:tag name="WSTITLE" val="Slide 6"/>
  <p:tag name="WSLEVEL" val="1"/>
  <p:tag name="ISPRING_SLIDE_INDENT_LEVEL" val="0"/>
  <p:tag name="ISPRING_PRESENTER_ID" val="None"/>
  <p:tag name="ISPRING_CUSTOM_TIMING_USED" val="0"/>
  <p:tag name="WSATTACH" val="||||"/>
  <p:tag name="ISPRING_AUDIO_BITRATE" val="0"/>
  <p:tag name="GENSWF_ADVANCE_TIME" val="9.94"/>
  <p:tag name="GENSWF_SLIDE_TITLE" val="Daj - da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  <p:tag name="GENSWF_ADVANCE_TIME" val="9.94"/>
  <p:tag name="ISPRING_SLIDE_INDENT_LEVEL" val="0"/>
  <p:tag name="ISPRING_PRESENTER_ID" val="None"/>
  <p:tag name="ISPRING_CUSTOM_TIMING_USED" val="0"/>
  <p:tag name="GENSWF_SLIDE_TITLE" val="Baroni in vitezi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RID" val=""/>
  <p:tag name="WSTITLE" val="Slide 7"/>
  <p:tag name="WSLEVEL" val="1"/>
  <p:tag name="GENSWF_SLIDE_TITLE" val="Vitezi"/>
  <p:tag name="ISPRING_SLIDE_INDENT_LEVEL" val="0"/>
  <p:tag name="ISPRING_PRESENTER_ID" val="None"/>
  <p:tag name="ISPRING_CUSTOM_TIMING_USED" val="0"/>
  <p:tag name="WSATTACH" val="||||"/>
  <p:tag name="ISPRING_AUDIO_BITRATE" val="0"/>
  <p:tag name="GENSWF_ADVANCE_TIME" val="9.9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  <p:tag name="GENSWF_ADVANCE_TIME" val="9.94"/>
  <p:tag name="ISPRING_SLIDE_INDENT_LEVEL" val="0"/>
  <p:tag name="ISPRING_PRESENTER_ID" val="None"/>
  <p:tag name="ISPRING_CUSTOM_TIMING_USED" val="0"/>
  <p:tag name="GENSWF_SLIDE_TITLE" val="Nižje plemstvo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RID" val=""/>
  <p:tag name="WSTITLE" val="Slide 8"/>
  <p:tag name="WSLEVEL" val="1"/>
  <p:tag name="GENSWF_SLIDE_TITLE" val="Prostaki"/>
  <p:tag name="ISPRING_SLIDE_INDENT_LEVEL" val="0"/>
  <p:tag name="ISPRING_PRESENTER_ID" val="None"/>
  <p:tag name="ISPRING_CUSTOM_TIMING_USED" val="0"/>
  <p:tag name="WSATTACH" val="||||"/>
  <p:tag name="ISPRING_AUDIO_BITRATE" val="0"/>
  <p:tag name="GENSWF_ADVANCE_TIME" val="9.9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  <p:tag name="GENSWF_ADVANCE_TIME" val="9.94"/>
  <p:tag name="ISPRING_SLIDE_INDENT_LEVEL" val="0"/>
  <p:tag name="ISPRING_PRESENTER_ID" val="None"/>
  <p:tag name="ISPRING_CUSTOM_TIMING_USED" val="0"/>
  <p:tag name="GENSWF_SLIDE_TITLE" val="Tlačani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RID" val=""/>
  <p:tag name="WSTITLE" val="Fevdalizem v srednjem veku"/>
  <p:tag name="WSLEVEL" val="1"/>
  <p:tag name="GENSWF_SLIDE_TITLE" val="Fevdalizem v srednjem veku"/>
  <p:tag name="ISPRING_SLIDE_INDENT_LEVEL" val="0"/>
  <p:tag name="ISPRING_PRESENTER_ID" val="None"/>
  <p:tag name="ISPRING_CUSTOM_TIMING_USED" val="0"/>
  <p:tag name="WSATTACH" val="shell.swf=C:\Users\Nata\Documents\Wondershare PPT2Flash\DenarSestOdst\shell.swf|=|=|=|="/>
  <p:tag name="GENSWF_ADVANCE_TIME" val="9.94"/>
  <p:tag name="ISPRING_AUDIO_BITRAT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  <p:tag name="ISPRING_SLIDE_INDENT_LEVEL" val="0"/>
  <p:tag name="ISPRING_PRESENTER_ID" val="None"/>
  <p:tag name="ISPRING_CUSTOM_TIMING_USED" val="0"/>
  <p:tag name="GENSWF_SLIDE_TITLE" val="Kdo ga je uvedel?"/>
  <p:tag name="GENSWF_ADVANCE_TIME" val="9.9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SATTACH" val="||||"/>
  <p:tag name="ISPRING_AUDIO_BITRATE" val="0"/>
  <p:tag name="GENSWF_SLIDE_TITLE" val="Kakšen je bil sistem?"/>
  <p:tag name="ISPRING_SLIDE_INDENT_LEVEL" val="0"/>
  <p:tag name="ISPRING_PRESENTER_ID" val="None"/>
  <p:tag name="ISPRING_CUSTOM_TIMING_USED" val="0"/>
  <p:tag name="GENSWF_ADVANCE_TIME" val="9.9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SATTACH" val="||||"/>
  <p:tag name="ISPRING_AUDIO_BITRATE" val="0"/>
  <p:tag name="ISPRING_SLIDE_INDENT_LEVEL" val="0"/>
  <p:tag name="ISPRING_PRESENTER_ID" val="None"/>
  <p:tag name="ISPRING_CUSTOM_TIMING_USED" val="0"/>
  <p:tag name="GENSWF_ADVANCE_TIME" val="9.94"/>
  <p:tag name="GENSWF_SLIDE_TITLE" val="Kako je deloval?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RID" val=""/>
  <p:tag name="WSTITLE" val="Slide 4"/>
  <p:tag name="WSLEVEL" val="1"/>
  <p:tag name="GENSWF_SLIDE_TITLE" val="Kralj"/>
  <p:tag name="ISPRING_SLIDE_INDENT_LEVEL" val="0"/>
  <p:tag name="ISPRING_PRESENTER_ID" val="None"/>
  <p:tag name="ISPRING_CUSTOM_TIMING_USED" val="0"/>
  <p:tag name="WSATTACH" val="||||"/>
  <p:tag name="ISPRING_AUDIO_BITRATE" val="0"/>
  <p:tag name="GENSWF_ADVANCE_TIME" val="9.9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  <p:tag name="GENSWF_ADVANCE_TIME" val="9.94"/>
  <p:tag name="ISPRING_SLIDE_INDENT_LEVEL" val="0"/>
  <p:tag name="ISPRING_PRESENTER_ID" val="None"/>
  <p:tag name="ISPRING_CUSTOM_TIMING_USED" val="0"/>
  <p:tag name="GENSWF_SLIDE_TITLE" val="Večna zvestob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RID" val=""/>
  <p:tag name="WSTITLE" val="Slide 5"/>
  <p:tag name="WSLEVEL" val="1"/>
  <p:tag name="ISPRING_SLIDE_INDENT_LEVEL" val="0"/>
  <p:tag name="ISPRING_PRESENTER_ID" val="None"/>
  <p:tag name="ISPRING_CUSTOM_TIMING_USED" val="0"/>
  <p:tag name="WSATTACH" val="||||"/>
  <p:tag name="ISPRING_AUDIO_BITRATE" val="0"/>
  <p:tag name="GENSWF_ADVANCE_TIME" val="9.94"/>
  <p:tag name="GENSWF_SLIDE_TITLE" val="Graščaki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  <p:tag name="GENSWF_ADVANCE_TIME" val="9.94"/>
  <p:tag name="ISPRING_SLIDE_INDENT_LEVEL" val="0"/>
  <p:tag name="ISPRING_PRESENTER_ID" val="None"/>
  <p:tag name="ISPRING_CUSTOM_TIMING_USED" val="0"/>
  <p:tag name="GENSWF_SLIDE_TITLE" val="Tožnik in sodnik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FFFF"/>
      </a:accent5>
      <a:accent6>
        <a:srgbClr val="E7E700"/>
      </a:accent6>
      <a:hlink>
        <a:srgbClr val="FF0033"/>
      </a:hlink>
      <a:folHlink>
        <a:srgbClr val="3366FF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Soaring design template</Template>
  <TotalTime>1653</TotalTime>
  <Words>649</Words>
  <Application>Microsoft Office PowerPoint</Application>
  <PresentationFormat>Diaprojekcija na zaslonu (4:3)</PresentationFormat>
  <Paragraphs>98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14</vt:i4>
      </vt:variant>
    </vt:vector>
  </HeadingPairs>
  <TitlesOfParts>
    <vt:vector size="15" baseType="lpstr">
      <vt:lpstr>Default Design</vt:lpstr>
      <vt:lpstr>Fevdalizem v srednjem veku</vt:lpstr>
      <vt:lpstr>Kdo ga je uvedel?</vt:lpstr>
      <vt:lpstr>Kakšen je bil sistem?</vt:lpstr>
      <vt:lpstr>Diapozitiv 4</vt:lpstr>
      <vt:lpstr>Diapozitiv 5</vt:lpstr>
      <vt:lpstr>Diapozitiv 6</vt:lpstr>
      <vt:lpstr>Diapozitiv 7</vt:lpstr>
      <vt:lpstr>Diapozitiv 8</vt:lpstr>
      <vt:lpstr>Diapozitiv 9</vt:lpstr>
      <vt:lpstr>Diapozitiv 10</vt:lpstr>
      <vt:lpstr>Diapozitiv 11</vt:lpstr>
      <vt:lpstr>Diapozitiv 12</vt:lpstr>
      <vt:lpstr>Diapozitiv 13</vt:lpstr>
      <vt:lpstr>Diapozitiv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Fevdalizem v srednjem veku</dc:title>
  <dc:creator>Nata</dc:creator>
  <cp:lastModifiedBy>Veliki</cp:lastModifiedBy>
  <cp:revision>198</cp:revision>
  <dcterms:created xsi:type="dcterms:W3CDTF">2009-09-04T09:22:34Z</dcterms:created>
  <dcterms:modified xsi:type="dcterms:W3CDTF">2010-01-27T08:06:46Z</dcterms:modified>
</cp:coreProperties>
</file>