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8" r:id="rId1"/>
  </p:sldMasterIdLst>
  <p:notesMasterIdLst>
    <p:notesMasterId r:id="rId16"/>
  </p:notesMasterIdLst>
  <p:sldIdLst>
    <p:sldId id="257" r:id="rId2"/>
    <p:sldId id="272" r:id="rId3"/>
    <p:sldId id="264" r:id="rId4"/>
    <p:sldId id="265" r:id="rId5"/>
    <p:sldId id="259" r:id="rId6"/>
    <p:sldId id="267" r:id="rId7"/>
    <p:sldId id="260" r:id="rId8"/>
    <p:sldId id="268" r:id="rId9"/>
    <p:sldId id="263" r:id="rId10"/>
    <p:sldId id="269" r:id="rId11"/>
    <p:sldId id="261" r:id="rId12"/>
    <p:sldId id="271" r:id="rId13"/>
    <p:sldId id="262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9" autoAdjust="0"/>
    <p:restoredTop sz="94692" autoAdjust="0"/>
  </p:normalViewPr>
  <p:slideViewPr>
    <p:cSldViewPr>
      <p:cViewPr>
        <p:scale>
          <a:sx n="96" d="100"/>
          <a:sy n="96" d="100"/>
        </p:scale>
        <p:origin x="-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B034F-E578-4B99-8F4B-F7763B76518B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75299-44F8-4BE8-AC0E-131390C283A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75299-44F8-4BE8-AC0E-131390C283AD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2851CC"/>
                </a:gs>
                <a:gs pos="100000">
                  <a:schemeClr val="folHlink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sl-SI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B35D9D50-4C07-44C5-8F1A-66A145BB9F3E}" type="datetimeFigureOut">
              <a:rPr lang="sl-SI" smtClean="0"/>
              <a:pPr/>
              <a:t>27.1.2010</a:t>
            </a:fld>
            <a:endParaRPr lang="sl-SI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sl-SI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l-SI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Fevdalizem v srednjem veku</a:t>
            </a:r>
            <a:endParaRPr lang="sl-SI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928662" y="2500306"/>
            <a:ext cx="7358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dirty="0" smtClean="0">
                <a:latin typeface="+mj-lt"/>
              </a:rPr>
              <a:t>	Z </a:t>
            </a:r>
            <a:r>
              <a:rPr lang="sl-SI" sz="2400" dirty="0">
                <a:latin typeface="+mj-lt"/>
              </a:rPr>
              <a:t>izrazom fevdalni sistem označujemo sistem, v katerem nekdo dobi zemljo, posestvo, v zameno za vojaške ali druge zasluge. Posestvo se je imenovalo fevd (latinsko </a:t>
            </a:r>
            <a:r>
              <a:rPr lang="sl-SI" sz="2400" dirty="0" err="1">
                <a:latin typeface="+mj-lt"/>
              </a:rPr>
              <a:t>feodum</a:t>
            </a:r>
            <a:r>
              <a:rPr lang="sl-SI" sz="2400" dirty="0" smtClean="0">
                <a:latin typeface="+mj-lt"/>
              </a:rPr>
              <a:t>).</a:t>
            </a:r>
          </a:p>
          <a:p>
            <a:pPr>
              <a:lnSpc>
                <a:spcPct val="150000"/>
              </a:lnSpc>
            </a:pPr>
            <a:endParaRPr lang="sl-SI" sz="24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14348" y="3643314"/>
            <a:ext cx="392909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Interaktivni gumb: Naprej ali naslednji 4">
            <a:hlinkClick r:id="" action="ppaction://hlinkshowjump?jump=nextslide" highlightClick="1"/>
          </p:cNvPr>
          <p:cNvSpPr/>
          <p:nvPr/>
        </p:nvSpPr>
        <p:spPr>
          <a:xfrm>
            <a:off x="7786710" y="5572140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2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7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hototravels.net/england/N0022/yorkshire-landscape-11.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7222" y="1428736"/>
            <a:ext cx="7110584" cy="542926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PoljeZBesedilom 1"/>
          <p:cNvSpPr txBox="1"/>
          <p:nvPr/>
        </p:nvSpPr>
        <p:spPr>
          <a:xfrm>
            <a:off x="642910" y="107154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Baroni so zadržali v osebni lasti toliko zemlje, kot so želeli, ostalo pa so razdelili vitezom. </a:t>
            </a:r>
            <a:endParaRPr lang="sl-SI" sz="2400" dirty="0">
              <a:latin typeface="+mj-lt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teraktivni gumb: Naprej ali naslednji 4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6429388" y="2928934"/>
            <a:ext cx="2714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Bili so zelo bogati. Položaj, zemlja, pravice in bogastvo je bilo dedno.</a:t>
            </a:r>
            <a:endParaRPr lang="sl-SI" sz="2400" dirty="0">
              <a:latin typeface="+mj-lt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28598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Baroni VITEZOM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3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357298"/>
            <a:ext cx="2914987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PoljeZBesedilom 1"/>
          <p:cNvSpPr txBox="1"/>
          <p:nvPr/>
        </p:nvSpPr>
        <p:spPr>
          <a:xfrm>
            <a:off x="4071934" y="1285860"/>
            <a:ext cx="5072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Vitezi  </a:t>
            </a:r>
            <a:r>
              <a:rPr lang="sl-SI" sz="2400" dirty="0">
                <a:latin typeface="+mj-lt"/>
              </a:rPr>
              <a:t>so spadali v nižje plemstvo. Zemljo so dobili v zameno za vojaško službo, kadar je to zahteval baron ali kralj. </a:t>
            </a:r>
            <a:endParaRPr lang="sl-SI" sz="2400" dirty="0" smtClean="0">
              <a:latin typeface="+mj-lt"/>
            </a:endParaRPr>
          </a:p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VITEZI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Interaktivni gumb: Naprej ali naslednji 7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4071934" y="2000240"/>
            <a:ext cx="214314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4000496" y="4357694"/>
            <a:ext cx="4786346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3929058" y="3214686"/>
            <a:ext cx="5000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Prav </a:t>
            </a:r>
            <a:r>
              <a:rPr lang="sl-SI" sz="2400" dirty="0">
                <a:latin typeface="+mj-lt"/>
              </a:rPr>
              <a:t>tako je bila dolžnost nižjega plemstva, da skrbi za </a:t>
            </a:r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varnost </a:t>
            </a:r>
            <a:r>
              <a:rPr lang="sl-SI" sz="2400" dirty="0">
                <a:latin typeface="+mj-lt"/>
              </a:rPr>
              <a:t>barona in njegove družine. Vitezi in  njihovi vojaki so bili tisti, ki so branili graščino pred napadi.</a:t>
            </a: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1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1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3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3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1000108"/>
            <a:ext cx="2071702" cy="41465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oljeZBesedilom 1"/>
          <p:cNvSpPr txBox="1"/>
          <p:nvPr/>
        </p:nvSpPr>
        <p:spPr>
          <a:xfrm>
            <a:off x="428596" y="1142984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Vitezi so obdržali toliko zemlje, kot so jo potrebovali ali želeli za svoje potrebe. Ostalo so podelili podložnikom. </a:t>
            </a:r>
            <a:endParaRPr lang="sl-SI" sz="2400" dirty="0">
              <a:latin typeface="+mj-lt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NIŽJE PLEMSTVO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nteraktivni gumb: Naprej ali naslednji 5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857224" y="2857496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Čeprav niso  bili tako bogati kot baroni, so bili vseeno kar premožni.</a:t>
            </a:r>
          </a:p>
          <a:p>
            <a:endParaRPr lang="sl-SI" sz="2400" dirty="0" smtClean="0">
              <a:latin typeface="+mj-lt"/>
            </a:endParaRPr>
          </a:p>
          <a:p>
            <a:endParaRPr lang="sl-SI" sz="2400" dirty="0">
              <a:latin typeface="+mj-lt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643174" y="4143380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Položaj, zemljo, pravice in bogastvo so dedovali otroci.</a:t>
            </a:r>
          </a:p>
          <a:p>
            <a:endParaRPr lang="sl-SI" sz="2400" dirty="0" smtClean="0">
              <a:latin typeface="+mj-lt"/>
            </a:endParaRPr>
          </a:p>
          <a:p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8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929158" y="928670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Podložniki so bili preprosti ljudje, kmetje. Rekli so jim tudi prostaki ali tlačani. </a:t>
            </a:r>
            <a:endParaRPr lang="sl-SI" sz="2400" dirty="0">
              <a:latin typeface="+mj-lt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66"/>
            <a:ext cx="4071966" cy="3305097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Pravokotnik 6"/>
          <p:cNvSpPr/>
          <p:nvPr/>
        </p:nvSpPr>
        <p:spPr>
          <a:xfrm>
            <a:off x="1714480" y="535782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400" dirty="0" smtClean="0">
                <a:latin typeface="+mj-lt"/>
              </a:rPr>
              <a:t>Delati so morali na njegovi zemlji (tlaka).</a:t>
            </a:r>
          </a:p>
          <a:p>
            <a:pPr lvl="0"/>
            <a:r>
              <a:rPr lang="sl-SI" sz="2400" dirty="0" smtClean="0">
                <a:latin typeface="+mj-lt"/>
              </a:rPr>
              <a:t>Tlačani niso imeli nobenih pravic. </a:t>
            </a:r>
            <a:endParaRPr lang="sl-SI" sz="2400" dirty="0">
              <a:latin typeface="+mj-lt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142844" y="214290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PROSTAKI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Interaktivni gumb: Naprej ali naslednji 8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5000596" y="2500306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Zemljo so </a:t>
            </a:r>
            <a:r>
              <a:rPr lang="sl-SI" sz="2400" dirty="0">
                <a:latin typeface="+mj-lt"/>
              </a:rPr>
              <a:t>dobili od  viteza, vendar le v najem. 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357158" y="3786190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Dolžni so bili oddajati del pridelane hrane </a:t>
            </a:r>
            <a:r>
              <a:rPr lang="sl-SI" sz="2400" dirty="0">
                <a:latin typeface="+mj-lt"/>
              </a:rPr>
              <a:t>in biti na </a:t>
            </a:r>
            <a:r>
              <a:rPr lang="sl-SI" sz="2400" dirty="0" smtClean="0">
                <a:latin typeface="+mj-lt"/>
              </a:rPr>
              <a:t>razpolago, kadar je </a:t>
            </a:r>
            <a:r>
              <a:rPr lang="sl-SI" sz="2400" dirty="0">
                <a:latin typeface="+mj-lt"/>
              </a:rPr>
              <a:t>vitez to zahteval. </a:t>
            </a:r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58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asants (1 to 1.5 million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929066"/>
            <a:ext cx="7573240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rnd">
            <a:solidFill>
              <a:schemeClr val="accent3">
                <a:lumMod val="1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PoljeZBesedilom 2"/>
          <p:cNvSpPr txBox="1"/>
          <p:nvPr/>
        </p:nvSpPr>
        <p:spPr>
          <a:xfrm>
            <a:off x="3643306" y="285728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Posesti niso smeli zapustiti in morali so prositi svojega gospoda za dovoljenje, če so se želeli poročiti. </a:t>
            </a:r>
          </a:p>
          <a:p>
            <a:endParaRPr lang="sl-SI" dirty="0">
              <a:latin typeface="+mj-lt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TLAČANI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5572132" y="2714620"/>
            <a:ext cx="26432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Bili so zelo revni.</a:t>
            </a:r>
          </a:p>
          <a:p>
            <a:endParaRPr lang="sl-SI" dirty="0">
              <a:latin typeface="+mj-lt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714348" y="1643050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Kadar je njihovemu gospodarju zmanjkalo denarja, je lahko povišal davek.  </a:t>
            </a:r>
          </a:p>
          <a:p>
            <a:endParaRPr lang="sl-SI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034" y="1428736"/>
            <a:ext cx="55721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Fevdalni sistem so uvedli Normani,  bojeviti danski Vikingi, ki so zavzeli zdajšnjo severno Francijo in se tam za stalno naselili. </a:t>
            </a:r>
          </a:p>
          <a:p>
            <a:endParaRPr lang="sl-SI" sz="2400" dirty="0" smtClean="0">
              <a:latin typeface="+mj-lt"/>
            </a:endParaRPr>
          </a:p>
          <a:p>
            <a:endParaRPr lang="sl-SI" dirty="0">
              <a:latin typeface="+mj-lt"/>
            </a:endParaRPr>
          </a:p>
        </p:txBody>
      </p:sp>
      <p:pic>
        <p:nvPicPr>
          <p:cNvPr id="37890" name="Picture 2" descr="http://www.doyle.com.au/images/viking_wax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285860"/>
            <a:ext cx="280035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l-SI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Kdo ga je uvedel?</a:t>
            </a:r>
            <a:endParaRPr lang="sl-SI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85720" y="52149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Svoj višek je sistem dosegel v času od </a:t>
            </a: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9</a:t>
            </a:r>
            <a:r>
              <a:rPr lang="sl-SI" sz="2400" dirty="0" smtClean="0">
                <a:latin typeface="+mj-lt"/>
              </a:rPr>
              <a:t>. do </a:t>
            </a: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13. stoletja</a:t>
            </a:r>
            <a:r>
              <a:rPr lang="sl-SI" sz="2400" dirty="0" smtClean="0">
                <a:latin typeface="+mj-lt"/>
              </a:rPr>
              <a:t>, okrog leta 1400 pa je postopoma začel izginjati.  </a:t>
            </a:r>
          </a:p>
          <a:p>
            <a:endParaRPr lang="sl-SI" sz="2400" dirty="0">
              <a:latin typeface="+mj-lt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85720" y="3357562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Iz normanskega kraljestva Frankov  se je fevdalizem postopoma razširil po vsej zahodni Evropi. </a:t>
            </a:r>
          </a:p>
          <a:p>
            <a:endParaRPr lang="sl-SI" sz="24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8" name="Interaktivni gumb: Naprej ali naslednji 7">
            <a:hlinkClick r:id="" action="ppaction://hlinkshowjump?jump=nextslide" highlightClick="1"/>
          </p:cNvPr>
          <p:cNvSpPr/>
          <p:nvPr/>
        </p:nvSpPr>
        <p:spPr>
          <a:xfrm>
            <a:off x="7786710" y="5929330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8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428736"/>
            <a:ext cx="2428892" cy="37321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7467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l-SI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Kakšen je bil sistem?</a:t>
            </a:r>
            <a:endParaRPr lang="sl-SI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28596" y="528638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/>
          </a:p>
        </p:txBody>
      </p:sp>
      <p:sp>
        <p:nvSpPr>
          <p:cNvPr id="6" name="Pravokotnik 5"/>
          <p:cNvSpPr/>
          <p:nvPr/>
        </p:nvSpPr>
        <p:spPr>
          <a:xfrm>
            <a:off x="500034" y="2428868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 smtClean="0">
                <a:latin typeface="+mj-lt"/>
              </a:rPr>
              <a:t>Bil je                   , vendar učinkovit. Lastnik vse zemlje je bil</a:t>
            </a:r>
          </a:p>
          <a:p>
            <a:r>
              <a:rPr lang="sl-SI" sz="2400" dirty="0" smtClean="0">
                <a:latin typeface="+mj-lt"/>
              </a:rPr>
              <a:t>Eno              je zadržal zase kot svojo osebno last. </a:t>
            </a:r>
          </a:p>
          <a:p>
            <a:r>
              <a:rPr lang="sl-SI" sz="2400" dirty="0" smtClean="0">
                <a:latin typeface="+mj-lt"/>
              </a:rPr>
              <a:t>Nekaj posesti je podaril</a:t>
            </a:r>
          </a:p>
          <a:p>
            <a:endParaRPr lang="sl-SI" sz="2400" dirty="0">
              <a:latin typeface="+mj-lt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1214414" y="242886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enostaven</a:t>
            </a:r>
            <a:endParaRPr lang="sl-SI" sz="2400" dirty="0">
              <a:latin typeface="+mj-lt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3786182" y="278605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kralj.</a:t>
            </a:r>
            <a:endParaRPr lang="sl-SI" sz="2400" dirty="0">
              <a:latin typeface="+mj-lt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1142976" y="31432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četrtino</a:t>
            </a:r>
            <a:endParaRPr lang="sl-SI" sz="2400" dirty="0">
              <a:latin typeface="+mj-lt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3714744" y="385762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cerkvi.</a:t>
            </a:r>
            <a:endParaRPr lang="sl-SI" sz="2400" dirty="0">
              <a:latin typeface="+mj-lt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0" y="5500702"/>
            <a:ext cx="9572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dirty="0" smtClean="0">
                <a:latin typeface="+mj-lt"/>
              </a:rPr>
              <a:t>Ostalo je razdajal ali podarjal tako, da jo je še vedno lahko nadzoroval.</a:t>
            </a:r>
            <a:endParaRPr lang="sl-SI" sz="2200" dirty="0">
              <a:latin typeface="+mj-lt"/>
            </a:endParaRPr>
          </a:p>
        </p:txBody>
      </p:sp>
      <p:sp>
        <p:nvSpPr>
          <p:cNvPr id="13" name="Interaktivni gumb: Naprej ali naslednji 12">
            <a:hlinkClick r:id="" action="ppaction://hlinkshowjump?jump=nextslide" highlightClick="1"/>
          </p:cNvPr>
          <p:cNvSpPr/>
          <p:nvPr/>
        </p:nvSpPr>
        <p:spPr>
          <a:xfrm>
            <a:off x="7786710" y="6072206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vo ukrivljena puščica 1"/>
          <p:cNvSpPr/>
          <p:nvPr/>
        </p:nvSpPr>
        <p:spPr>
          <a:xfrm>
            <a:off x="5143504" y="2643182"/>
            <a:ext cx="571504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3" name="Levo ukrivljena puščica 2"/>
          <p:cNvSpPr/>
          <p:nvPr/>
        </p:nvSpPr>
        <p:spPr>
          <a:xfrm>
            <a:off x="5143504" y="1285860"/>
            <a:ext cx="571504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4" name="Levo ukrivljena puščica 3"/>
          <p:cNvSpPr/>
          <p:nvPr/>
        </p:nvSpPr>
        <p:spPr>
          <a:xfrm>
            <a:off x="5286380" y="4071942"/>
            <a:ext cx="571504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071934" y="11429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Expletive Deleted" pitchFamily="2" charset="0"/>
              </a:rPr>
              <a:t>KRALJ</a:t>
            </a:r>
            <a:endParaRPr lang="sl-SI" b="1" dirty="0">
              <a:latin typeface="Expletive Deleted" pitchFamily="2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000496" y="23574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Expletive Deleted" pitchFamily="2" charset="0"/>
              </a:rPr>
              <a:t>BARONI</a:t>
            </a:r>
            <a:endParaRPr lang="sl-SI" b="1" dirty="0">
              <a:latin typeface="Expletive Deleted" pitchFamily="2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4000496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Expletive Deleted" pitchFamily="2" charset="0"/>
              </a:rPr>
              <a:t>VITEZI</a:t>
            </a:r>
            <a:endParaRPr lang="sl-SI" b="1" dirty="0">
              <a:latin typeface="Expletive Deleted" pitchFamily="2" charset="0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4000496" y="53578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Expletive Deleted" pitchFamily="2" charset="0"/>
              </a:rPr>
              <a:t>TLA</a:t>
            </a:r>
            <a:r>
              <a:rPr lang="sl-SI" b="1" dirty="0" smtClean="0"/>
              <a:t>Č</a:t>
            </a:r>
            <a:r>
              <a:rPr lang="sl-SI" b="1" dirty="0" smtClean="0">
                <a:latin typeface="Expletive Deleted" pitchFamily="2" charset="0"/>
              </a:rPr>
              <a:t>ANI</a:t>
            </a:r>
            <a:endParaRPr lang="sl-SI" b="1" dirty="0">
              <a:latin typeface="Expletive Deleted" pitchFamily="2" charset="0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5929322" y="135729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Da del  zemlje baronom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214282" y="135729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Nudijo kralju denar in vojake pod poveljstvom vitezov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5857884" y="264318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Dajo del svoje zemlje vitezom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357158" y="292893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Nudijo zaščito in vojaško podporo baronom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85720" y="428625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Pridelujejo hrano zase in za viteze, obdelujejo vitezovo zemljo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5857884" y="400050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mic Sans MS" pitchFamily="66" charset="0"/>
              </a:rPr>
              <a:t>Dajo del svoje zemlje podložnikom v obdelovanje</a:t>
            </a:r>
            <a:endParaRPr lang="sl-SI" dirty="0">
              <a:latin typeface="Comic Sans MS" pitchFamily="66" charset="0"/>
            </a:endParaRPr>
          </a:p>
        </p:txBody>
      </p:sp>
      <p:sp>
        <p:nvSpPr>
          <p:cNvPr id="16" name="Levo ukrivljena puščica 15"/>
          <p:cNvSpPr/>
          <p:nvPr/>
        </p:nvSpPr>
        <p:spPr>
          <a:xfrm rot="10800000">
            <a:off x="3286116" y="4214818"/>
            <a:ext cx="571504" cy="1357322"/>
          </a:xfrm>
          <a:prstGeom prst="curvedLeftArrow">
            <a:avLst>
              <a:gd name="adj1" fmla="val 25000"/>
              <a:gd name="adj2" fmla="val 42911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7" name="Levo ukrivljena puščica 16"/>
          <p:cNvSpPr/>
          <p:nvPr/>
        </p:nvSpPr>
        <p:spPr>
          <a:xfrm rot="10800000">
            <a:off x="3286116" y="2786058"/>
            <a:ext cx="571504" cy="1214446"/>
          </a:xfrm>
          <a:prstGeom prst="curvedLeftArrow">
            <a:avLst>
              <a:gd name="adj1" fmla="val 25000"/>
              <a:gd name="adj2" fmla="val 42911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8" name="Levo ukrivljena puščica 17"/>
          <p:cNvSpPr/>
          <p:nvPr/>
        </p:nvSpPr>
        <p:spPr>
          <a:xfrm rot="10800000">
            <a:off x="3357554" y="1142984"/>
            <a:ext cx="571504" cy="1143008"/>
          </a:xfrm>
          <a:prstGeom prst="curvedLeftArrow">
            <a:avLst>
              <a:gd name="adj1" fmla="val 25000"/>
              <a:gd name="adj2" fmla="val 42911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0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Kako je deloval?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Interaktivni gumb: Naprej ali naslednji 21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3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8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3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3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3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8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130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66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1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571868" y="1357298"/>
            <a:ext cx="507209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l-SI" sz="2400" dirty="0" smtClean="0">
                <a:latin typeface="+mj-lt"/>
              </a:rPr>
              <a:t>V </a:t>
            </a:r>
            <a:r>
              <a:rPr lang="sl-SI" sz="2400" dirty="0">
                <a:latin typeface="+mj-lt"/>
              </a:rPr>
              <a:t>fevdalnem sistemu je imel </a:t>
            </a:r>
            <a:r>
              <a:rPr lang="sl-SI" sz="2400" dirty="0" smtClean="0">
                <a:latin typeface="+mj-lt"/>
              </a:rPr>
              <a:t>neomejeno </a:t>
            </a:r>
            <a:r>
              <a:rPr lang="sl-SI" sz="2400" dirty="0">
                <a:latin typeface="+mj-lt"/>
              </a:rPr>
              <a:t>moč in nadzor. </a:t>
            </a:r>
            <a:endParaRPr lang="sl-SI" sz="2400" dirty="0" smtClean="0">
              <a:latin typeface="+mj-lt"/>
            </a:endParaRPr>
          </a:p>
          <a:p>
            <a:pPr>
              <a:spcBef>
                <a:spcPts val="600"/>
              </a:spcBef>
            </a:pPr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500174"/>
            <a:ext cx="2214578" cy="44422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357158" y="214290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KRALJ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Interaktivni gumb: Naprej ali naslednji 7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3571868" y="3286124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l-SI" sz="2400" dirty="0" smtClean="0">
                <a:latin typeface="+mj-lt"/>
              </a:rPr>
              <a:t>Bil </a:t>
            </a:r>
            <a:r>
              <a:rPr lang="sl-SI" sz="2400" dirty="0">
                <a:latin typeface="+mj-lt"/>
              </a:rPr>
              <a:t>je lastnik vse zemlje in je sam odločal, komu jo bo dal v začasen ali trajen najem. </a:t>
            </a:r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071678"/>
            <a:ext cx="2476505" cy="36545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PoljeZBesedilom 1"/>
          <p:cNvSpPr txBox="1"/>
          <p:nvPr/>
        </p:nvSpPr>
        <p:spPr>
          <a:xfrm>
            <a:off x="3000364" y="928670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Zemljo je ponujal le tistim, ki jim je lahko brezpogojno zaupal. </a:t>
            </a:r>
          </a:p>
          <a:p>
            <a:endParaRPr lang="sl-SI" sz="2400" dirty="0">
              <a:latin typeface="+mj-lt"/>
            </a:endParaRPr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44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Večna zvestoba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teraktivni gumb: Naprej ali naslednji 4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142844" y="2214554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Preden so zemljo dobili v last ali v najem, so morali bodoči lastniki ali najemniki – baroni –  kralju priseči večno zvestobo. </a:t>
            </a:r>
            <a:endParaRPr lang="sl-SI" sz="2400" dirty="0">
              <a:latin typeface="+mj-lt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785918" y="3786190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l-SI" sz="2400" dirty="0" smtClean="0">
                <a:latin typeface="+mj-lt"/>
              </a:rPr>
              <a:t>Kralj jim je prepustil popoln nadzor nad dodeljeno zemljo ter njenimi prebivalci. </a:t>
            </a:r>
          </a:p>
          <a:p>
            <a:endParaRPr lang="sl-SI" sz="2400" dirty="0">
              <a:latin typeface="+mj-lt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928662" y="5857892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Bili so premožni in zelo vplivni. </a:t>
            </a:r>
          </a:p>
          <a:p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8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200"/>
                            </p:stCondLst>
                            <p:childTnLst>
                              <p:par>
                                <p:cTn id="2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5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571868" y="1928802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Fevdalna </a:t>
            </a:r>
            <a:r>
              <a:rPr lang="sl-SI" sz="2400" dirty="0">
                <a:latin typeface="+mj-lt"/>
              </a:rPr>
              <a:t>posest, ki so jo upravljali </a:t>
            </a:r>
            <a:r>
              <a:rPr lang="sl-SI" sz="2400" dirty="0" smtClean="0">
                <a:latin typeface="+mj-lt"/>
              </a:rPr>
              <a:t>baroni, </a:t>
            </a:r>
            <a:r>
              <a:rPr lang="sl-SI" sz="2400" dirty="0">
                <a:latin typeface="+mj-lt"/>
              </a:rPr>
              <a:t>se je imenovala fevdalno posestvo ali graščina. </a:t>
            </a:r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642918"/>
            <a:ext cx="2267352" cy="57635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GRAŠČAKI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Interaktivni gumb: Naprej ali naslednji 7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4929190" y="3286124"/>
            <a:ext cx="42148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Baron </a:t>
            </a:r>
            <a:r>
              <a:rPr lang="sl-SI" sz="2400" dirty="0">
                <a:latin typeface="+mj-lt"/>
              </a:rPr>
              <a:t>je torej postal graščak, član najvišjega plemstva, takoj pod kraljem. </a:t>
            </a:r>
            <a:endParaRPr lang="sl-SI" sz="2400" dirty="0" smtClean="0">
              <a:latin typeface="+mj-lt"/>
            </a:endParaRPr>
          </a:p>
          <a:p>
            <a:r>
              <a:rPr lang="sl-SI" sz="2400" dirty="0" smtClean="0">
                <a:latin typeface="+mj-lt"/>
              </a:rPr>
              <a:t>	</a:t>
            </a:r>
          </a:p>
          <a:p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4282" y="3714752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Na svoji zemlji so baroni vzpostavili svoj sistem pravice.</a:t>
            </a:r>
            <a:endParaRPr lang="sl-SI" sz="2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428736"/>
            <a:ext cx="5214974" cy="293031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44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TOŽNIK IN SODNIK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teraktivni gumb: Naprej ali naslednji 4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928662" y="857232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Graščaki so prebivali v utrdbah, gradovih.</a:t>
            </a:r>
            <a:endParaRPr lang="sl-SI" sz="2400" dirty="0">
              <a:latin typeface="+mj-lt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500430" y="4714884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Graščak je bil navadno tudi sodnik, ki je odločal po svoji presoji. 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285720" y="5500702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Imel je lasten denar in je pobiral davščine od prebivalcev. </a:t>
            </a:r>
            <a:endParaRPr lang="sl-SI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2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9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.eogn.com/eastmans_online_genealogy/coat-of-arm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928934"/>
            <a:ext cx="3364702" cy="37385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PoljeZBesedilom 1"/>
          <p:cNvSpPr txBox="1"/>
          <p:nvPr/>
        </p:nvSpPr>
        <p:spPr>
          <a:xfrm>
            <a:off x="285720" y="1000108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400" dirty="0" smtClean="0">
                <a:latin typeface="+mj-lt"/>
              </a:rPr>
              <a:t>V zameno za zemljo, ki jo je kralj podaril ali dal v začasno last, so bili baroni obvezni služiti kraljevskemu dvoru, plačevati najemnino in kralja oskrbeti z vojaki, kadar je to zahteval. </a:t>
            </a:r>
          </a:p>
          <a:p>
            <a:pPr>
              <a:lnSpc>
                <a:spcPct val="150000"/>
              </a:lnSpc>
            </a:pPr>
            <a:endParaRPr lang="sl-SI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sz="2400" dirty="0" smtClean="0">
                <a:latin typeface="+mj-lt"/>
              </a:rPr>
              <a:t>	</a:t>
            </a:r>
          </a:p>
          <a:p>
            <a:pPr>
              <a:lnSpc>
                <a:spcPct val="150000"/>
              </a:lnSpc>
            </a:pPr>
            <a:endParaRPr lang="sl-SI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sz="2400" dirty="0" smtClean="0">
                <a:latin typeface="+mj-lt"/>
              </a:rPr>
              <a:t>	</a:t>
            </a:r>
            <a:endParaRPr lang="sl-SI" sz="2400" dirty="0">
              <a:latin typeface="+mj-lt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214282" y="4214818"/>
            <a:ext cx="52149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+mj-lt"/>
              </a:rPr>
              <a:t>Kadar je kralj potoval po deželi, so baroni morali zagotoviti  hrano in prenočišče zanj in njegovo spremstvo. </a:t>
            </a:r>
          </a:p>
          <a:p>
            <a:endParaRPr lang="sl-SI" dirty="0">
              <a:latin typeface="+mj-lt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42844" y="142852"/>
            <a:ext cx="7467600" cy="1143000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Daj</a:t>
            </a:r>
            <a:r>
              <a:rPr kumimoji="0" lang="sl-SI" sz="4400" b="1" i="0" u="none" strike="noStrike" kern="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- DAM</a:t>
            </a:r>
            <a:endParaRPr kumimoji="0" lang="sl-SI" sz="4400" b="1" i="0" u="none" strike="noStrike" kern="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nteraktivni gumb: Naprej ali naslednji 5">
            <a:hlinkClick r:id="" action="ppaction://hlinkshowjump?jump=nextslide" highlightClick="1"/>
          </p:cNvPr>
          <p:cNvSpPr/>
          <p:nvPr/>
        </p:nvSpPr>
        <p:spPr>
          <a:xfrm>
            <a:off x="7715272" y="1428736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en konektor 7"/>
          <p:cNvCxnSpPr/>
          <p:nvPr/>
        </p:nvCxnSpPr>
        <p:spPr>
          <a:xfrm>
            <a:off x="357158" y="3143248"/>
            <a:ext cx="2143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>
            <a:off x="3143240" y="2643182"/>
            <a:ext cx="278608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aven konektor 11"/>
          <p:cNvCxnSpPr/>
          <p:nvPr/>
        </p:nvCxnSpPr>
        <p:spPr>
          <a:xfrm>
            <a:off x="5143504" y="2071678"/>
            <a:ext cx="9286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>
            <a:off x="3571868" y="5000636"/>
            <a:ext cx="8572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Raven konektor 18"/>
          <p:cNvCxnSpPr/>
          <p:nvPr/>
        </p:nvCxnSpPr>
        <p:spPr>
          <a:xfrm>
            <a:off x="285720" y="5357826"/>
            <a:ext cx="1428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2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7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2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7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3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800"/>
                            </p:stCondLst>
                            <p:childTnLst>
                              <p:par>
                                <p:cTn id="59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3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Fevdalizem"/>
  <p:tag name="ISPRING_ULTRA_SCORM_DURATION" val="3600"/>
  <p:tag name="ISPRING_RESOURCE_FOLDER" val="C:\Users\Holi\Documents\Zgodovina6\SpoznavajmoZgodovino\VejeZgodovine\Geografija\FevdPrava\"/>
  <p:tag name="FLASHSPRING_ENABLE_BG_AUDIO_TAG" val="1"/>
  <p:tag name="FLASHSPRING_BG_AUDIO_FULL_PATH_TAG" val="C:\Users\Holi\Documents\Zivali\Zvoki\Dvojni Borodin.mp3"/>
  <p:tag name="FLASHSPRING_BG_AUDIO_RELATIVE_PATH_TAG" val="..\..\..\..\Zivali\Zvoki\Dvojni Borodin.mp3"/>
  <p:tag name="FLASHSPRING_BG_AUDIO_DURATION_TAG" val="405.9170227"/>
  <p:tag name="FLASHSPRING_BG_AUDIO_LOOP_TAG" val="1"/>
  <p:tag name="ISPRING_UUID" val="{47DFC68C-994F-4C15-AEA4-9EE77F798152}"/>
  <p:tag name="ISPRING_ULTRA_SCORM_SLIDE_COUNT" val="14"/>
  <p:tag name="ISPRING_ULTRA_SCORM_QUIZ_NUMBE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Slide 6"/>
  <p:tag name="WSLEVEL" val="1"/>
  <p:tag name="ISPRING_SLIDE_INDENT_LEVEL" val="0"/>
  <p:tag name="ISPRING_PRESENTER_ID" val="None"/>
  <p:tag name="ISPRING_CUSTOM_TIMING_USED" val="0"/>
  <p:tag name="WSATTACH" val="||||"/>
  <p:tag name="ISPRING_AUDIO_BITRATE" val="0"/>
  <p:tag name="GENSWF_ADVANCE_TIME" val="9.94"/>
  <p:tag name="GENSWF_SLIDE_TITLE" val="Daj - d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9.94"/>
  <p:tag name="ISPRING_SLIDE_INDENT_LEVEL" val="0"/>
  <p:tag name="ISPRING_PRESENTER_ID" val="None"/>
  <p:tag name="ISPRING_CUSTOM_TIMING_USED" val="0"/>
  <p:tag name="GENSWF_SLIDE_TITLE" val="Baroni in vitez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Slide 7"/>
  <p:tag name="WSLEVEL" val="1"/>
  <p:tag name="GENSWF_SLIDE_TITLE" val="Vitezi"/>
  <p:tag name="ISPRING_SLIDE_INDENT_LEVEL" val="0"/>
  <p:tag name="ISPRING_PRESENTER_ID" val="None"/>
  <p:tag name="ISPRING_CUSTOM_TIMING_USED" val="0"/>
  <p:tag name="WSATTACH" val="||||"/>
  <p:tag name="ISPRING_AUDIO_BITRATE" val="0"/>
  <p:tag name="GENSWF_ADVANCE_TIME" val="9.9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9.94"/>
  <p:tag name="ISPRING_SLIDE_INDENT_LEVEL" val="0"/>
  <p:tag name="ISPRING_PRESENTER_ID" val="None"/>
  <p:tag name="ISPRING_CUSTOM_TIMING_USED" val="0"/>
  <p:tag name="GENSWF_SLIDE_TITLE" val="Nižje plemstv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Slide 8"/>
  <p:tag name="WSLEVEL" val="1"/>
  <p:tag name="GENSWF_SLIDE_TITLE" val="Prostaki"/>
  <p:tag name="ISPRING_SLIDE_INDENT_LEVEL" val="0"/>
  <p:tag name="ISPRING_PRESENTER_ID" val="None"/>
  <p:tag name="ISPRING_CUSTOM_TIMING_USED" val="0"/>
  <p:tag name="WSATTACH" val="||||"/>
  <p:tag name="ISPRING_AUDIO_BITRATE" val="0"/>
  <p:tag name="GENSWF_ADVANCE_TIME" val="9.9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9.94"/>
  <p:tag name="ISPRING_SLIDE_INDENT_LEVEL" val="0"/>
  <p:tag name="ISPRING_PRESENTER_ID" val="None"/>
  <p:tag name="ISPRING_CUSTOM_TIMING_USED" val="0"/>
  <p:tag name="GENSWF_SLIDE_TITLE" val="Tlačan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Fevdalizem v srednjem veku"/>
  <p:tag name="WSLEVEL" val="1"/>
  <p:tag name="GENSWF_SLIDE_TITLE" val="Fevdalizem v srednjem veku"/>
  <p:tag name="ISPRING_SLIDE_INDENT_LEVEL" val="0"/>
  <p:tag name="ISPRING_PRESENTER_ID" val="None"/>
  <p:tag name="ISPRING_CUSTOM_TIMING_USED" val="0"/>
  <p:tag name="WSATTACH" val="shell.swf=C:\Users\Nata\Documents\Wondershare PPT2Flash\DenarSestOdst\shell.swf|=|=|=|="/>
  <p:tag name="GENSWF_ADVANCE_TIME" val="9.94"/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ISPRING_SLIDE_INDENT_LEVEL" val="0"/>
  <p:tag name="ISPRING_PRESENTER_ID" val="None"/>
  <p:tag name="ISPRING_CUSTOM_TIMING_USED" val="0"/>
  <p:tag name="GENSWF_SLIDE_TITLE" val="Kdo ga je uvedel?"/>
  <p:tag name="GENSWF_ADVANCE_TIME" val="9.9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ATTACH" val="||||"/>
  <p:tag name="ISPRING_AUDIO_BITRATE" val="0"/>
  <p:tag name="GENSWF_SLIDE_TITLE" val="Kakšen je bil sistem?"/>
  <p:tag name="ISPRING_SLIDE_INDENT_LEVEL" val="0"/>
  <p:tag name="ISPRING_PRESENTER_ID" val="None"/>
  <p:tag name="ISPRING_CUSTOM_TIMING_USED" val="0"/>
  <p:tag name="GENSWF_ADVANCE_TIME" val="9.9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SATTACH" val="||||"/>
  <p:tag name="ISPRING_AUDIO_BITRATE" val="0"/>
  <p:tag name="ISPRING_SLIDE_INDENT_LEVEL" val="0"/>
  <p:tag name="ISPRING_PRESENTER_ID" val="None"/>
  <p:tag name="ISPRING_CUSTOM_TIMING_USED" val="0"/>
  <p:tag name="GENSWF_ADVANCE_TIME" val="9.94"/>
  <p:tag name="GENSWF_SLIDE_TITLE" val="Kako je deloval?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Slide 4"/>
  <p:tag name="WSLEVEL" val="1"/>
  <p:tag name="GENSWF_SLIDE_TITLE" val="Kralj"/>
  <p:tag name="ISPRING_SLIDE_INDENT_LEVEL" val="0"/>
  <p:tag name="ISPRING_PRESENTER_ID" val="None"/>
  <p:tag name="ISPRING_CUSTOM_TIMING_USED" val="0"/>
  <p:tag name="WSATTACH" val="||||"/>
  <p:tag name="ISPRING_AUDIO_BITRATE" val="0"/>
  <p:tag name="GENSWF_ADVANCE_TIME" val="9.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9.94"/>
  <p:tag name="ISPRING_SLIDE_INDENT_LEVEL" val="0"/>
  <p:tag name="ISPRING_PRESENTER_ID" val="None"/>
  <p:tag name="ISPRING_CUSTOM_TIMING_USED" val="0"/>
  <p:tag name="GENSWF_SLIDE_TITLE" val="Večna zvestob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RID" val=""/>
  <p:tag name="WSTITLE" val="Slide 5"/>
  <p:tag name="WSLEVEL" val="1"/>
  <p:tag name="ISPRING_SLIDE_INDENT_LEVEL" val="0"/>
  <p:tag name="ISPRING_PRESENTER_ID" val="None"/>
  <p:tag name="ISPRING_CUSTOM_TIMING_USED" val="0"/>
  <p:tag name="WSATTACH" val="||||"/>
  <p:tag name="ISPRING_AUDIO_BITRATE" val="0"/>
  <p:tag name="GENSWF_ADVANCE_TIME" val="9.94"/>
  <p:tag name="GENSWF_SLIDE_TITLE" val="Graščaki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9.94"/>
  <p:tag name="ISPRING_SLIDE_INDENT_LEVEL" val="0"/>
  <p:tag name="ISPRING_PRESENTER_ID" val="None"/>
  <p:tag name="ISPRING_CUSTOM_TIMING_USED" val="0"/>
  <p:tag name="GENSWF_SLIDE_TITLE" val="Tožnik in sodnik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FFFF"/>
      </a:accent5>
      <a:accent6>
        <a:srgbClr val="E7E700"/>
      </a:accent6>
      <a:hlink>
        <a:srgbClr val="FF0033"/>
      </a:hlink>
      <a:folHlink>
        <a:srgbClr val="3366FF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Soaring design template</Template>
  <TotalTime>1653</TotalTime>
  <Words>649</Words>
  <Application>Microsoft Office PowerPoint</Application>
  <PresentationFormat>Diaprojekcija na zaslonu (4:3)</PresentationFormat>
  <Paragraphs>98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Default Design</vt:lpstr>
      <vt:lpstr>Fevdalizem v srednjem veku</vt:lpstr>
      <vt:lpstr>Kdo ga je uvedel?</vt:lpstr>
      <vt:lpstr>Kakšen je bil sistem?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Fevdalizem v srednjem veku</dc:title>
  <dc:creator>Nata</dc:creator>
  <cp:lastModifiedBy>Veliki</cp:lastModifiedBy>
  <cp:revision>198</cp:revision>
  <dcterms:created xsi:type="dcterms:W3CDTF">2009-09-04T09:22:34Z</dcterms:created>
  <dcterms:modified xsi:type="dcterms:W3CDTF">2010-01-27T08:06:46Z</dcterms:modified>
</cp:coreProperties>
</file>