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2"/>
  </p:notesMasterIdLst>
  <p:sldIdLst>
    <p:sldId id="264" r:id="rId2"/>
    <p:sldId id="256" r:id="rId3"/>
    <p:sldId id="257" r:id="rId4"/>
    <p:sldId id="258" r:id="rId5"/>
    <p:sldId id="259" r:id="rId6"/>
    <p:sldId id="265" r:id="rId7"/>
    <p:sldId id="260" r:id="rId8"/>
    <p:sldId id="261" r:id="rId9"/>
    <p:sldId id="262" r:id="rId10"/>
    <p:sldId id="263"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66" y="-2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DA29CB-22E0-40E5-97E7-F8BB6A9DA0D6}" type="datetimeFigureOut">
              <a:rPr lang="sl-SI" smtClean="0"/>
              <a:pPr/>
              <a:t>16.6.2010</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C1F973-F11B-408E-AFEB-B81ACE086297}" type="slidenum">
              <a:rPr lang="sl-SI" smtClean="0"/>
              <a:pPr/>
              <a:t>‹#›</a:t>
            </a:fld>
            <a:endParaRPr lang="sl-SI"/>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a:p>
        </p:txBody>
      </p:sp>
      <p:sp>
        <p:nvSpPr>
          <p:cNvPr id="4" name="Ograda številke diapozitiva 3"/>
          <p:cNvSpPr>
            <a:spLocks noGrp="1"/>
          </p:cNvSpPr>
          <p:nvPr>
            <p:ph type="sldNum" sz="quarter" idx="10"/>
          </p:nvPr>
        </p:nvSpPr>
        <p:spPr/>
        <p:txBody>
          <a:bodyPr/>
          <a:lstStyle/>
          <a:p>
            <a:fld id="{12C1F973-F11B-408E-AFEB-B81ACE086297}" type="slidenum">
              <a:rPr lang="sl-SI" smtClean="0"/>
              <a:pPr/>
              <a:t>1</a:t>
            </a:fld>
            <a:endParaRPr lang="sl-SI"/>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a:p>
        </p:txBody>
      </p:sp>
      <p:sp>
        <p:nvSpPr>
          <p:cNvPr id="4" name="Ograda številke diapozitiva 3"/>
          <p:cNvSpPr>
            <a:spLocks noGrp="1"/>
          </p:cNvSpPr>
          <p:nvPr>
            <p:ph type="sldNum" sz="quarter" idx="10"/>
          </p:nvPr>
        </p:nvSpPr>
        <p:spPr/>
        <p:txBody>
          <a:bodyPr/>
          <a:lstStyle/>
          <a:p>
            <a:fld id="{12C1F973-F11B-408E-AFEB-B81ACE086297}" type="slidenum">
              <a:rPr lang="sl-SI" smtClean="0"/>
              <a:pPr/>
              <a:t>10</a:t>
            </a:fld>
            <a:endParaRPr 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a:p>
        </p:txBody>
      </p:sp>
      <p:sp>
        <p:nvSpPr>
          <p:cNvPr id="4" name="Ograda številke diapozitiva 3"/>
          <p:cNvSpPr>
            <a:spLocks noGrp="1"/>
          </p:cNvSpPr>
          <p:nvPr>
            <p:ph type="sldNum" sz="quarter" idx="10"/>
          </p:nvPr>
        </p:nvSpPr>
        <p:spPr/>
        <p:txBody>
          <a:bodyPr/>
          <a:lstStyle/>
          <a:p>
            <a:fld id="{12C1F973-F11B-408E-AFEB-B81ACE086297}" type="slidenum">
              <a:rPr lang="sl-SI" smtClean="0"/>
              <a:pPr/>
              <a:t>2</a:t>
            </a:fld>
            <a:endParaRPr 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a:p>
        </p:txBody>
      </p:sp>
      <p:sp>
        <p:nvSpPr>
          <p:cNvPr id="4" name="Ograda številke diapozitiva 3"/>
          <p:cNvSpPr>
            <a:spLocks noGrp="1"/>
          </p:cNvSpPr>
          <p:nvPr>
            <p:ph type="sldNum" sz="quarter" idx="10"/>
          </p:nvPr>
        </p:nvSpPr>
        <p:spPr/>
        <p:txBody>
          <a:bodyPr/>
          <a:lstStyle/>
          <a:p>
            <a:fld id="{12C1F973-F11B-408E-AFEB-B81ACE086297}" type="slidenum">
              <a:rPr lang="sl-SI" smtClean="0"/>
              <a:pPr/>
              <a:t>3</a:t>
            </a:fld>
            <a:endParaRPr 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dirty="0"/>
          </a:p>
        </p:txBody>
      </p:sp>
      <p:sp>
        <p:nvSpPr>
          <p:cNvPr id="4" name="Ograda številke diapozitiva 3"/>
          <p:cNvSpPr>
            <a:spLocks noGrp="1"/>
          </p:cNvSpPr>
          <p:nvPr>
            <p:ph type="sldNum" sz="quarter" idx="10"/>
          </p:nvPr>
        </p:nvSpPr>
        <p:spPr/>
        <p:txBody>
          <a:bodyPr/>
          <a:lstStyle/>
          <a:p>
            <a:fld id="{12C1F973-F11B-408E-AFEB-B81ACE086297}" type="slidenum">
              <a:rPr lang="sl-SI" smtClean="0"/>
              <a:pPr/>
              <a:t>4</a:t>
            </a:fld>
            <a:endParaRPr 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a:p>
        </p:txBody>
      </p:sp>
      <p:sp>
        <p:nvSpPr>
          <p:cNvPr id="4" name="Ograda številke diapozitiva 3"/>
          <p:cNvSpPr>
            <a:spLocks noGrp="1"/>
          </p:cNvSpPr>
          <p:nvPr>
            <p:ph type="sldNum" sz="quarter" idx="10"/>
          </p:nvPr>
        </p:nvSpPr>
        <p:spPr/>
        <p:txBody>
          <a:bodyPr/>
          <a:lstStyle/>
          <a:p>
            <a:fld id="{12C1F973-F11B-408E-AFEB-B81ACE086297}" type="slidenum">
              <a:rPr lang="sl-SI" smtClean="0"/>
              <a:pPr/>
              <a:t>5</a:t>
            </a:fld>
            <a:endParaRPr lang="sl-S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a:p>
        </p:txBody>
      </p:sp>
      <p:sp>
        <p:nvSpPr>
          <p:cNvPr id="4" name="Ograda številke diapozitiva 3"/>
          <p:cNvSpPr>
            <a:spLocks noGrp="1"/>
          </p:cNvSpPr>
          <p:nvPr>
            <p:ph type="sldNum" sz="quarter" idx="10"/>
          </p:nvPr>
        </p:nvSpPr>
        <p:spPr/>
        <p:txBody>
          <a:bodyPr/>
          <a:lstStyle/>
          <a:p>
            <a:fld id="{12C1F973-F11B-408E-AFEB-B81ACE086297}" type="slidenum">
              <a:rPr lang="sl-SI" smtClean="0"/>
              <a:pPr/>
              <a:t>6</a:t>
            </a:fld>
            <a:endParaRPr lang="sl-S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a:p>
        </p:txBody>
      </p:sp>
      <p:sp>
        <p:nvSpPr>
          <p:cNvPr id="4" name="Ograda številke diapozitiva 3"/>
          <p:cNvSpPr>
            <a:spLocks noGrp="1"/>
          </p:cNvSpPr>
          <p:nvPr>
            <p:ph type="sldNum" sz="quarter" idx="10"/>
          </p:nvPr>
        </p:nvSpPr>
        <p:spPr/>
        <p:txBody>
          <a:bodyPr/>
          <a:lstStyle/>
          <a:p>
            <a:fld id="{12C1F973-F11B-408E-AFEB-B81ACE086297}" type="slidenum">
              <a:rPr lang="sl-SI" smtClean="0"/>
              <a:pPr/>
              <a:t>7</a:t>
            </a:fld>
            <a:endParaRPr lang="sl-S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a:p>
        </p:txBody>
      </p:sp>
      <p:sp>
        <p:nvSpPr>
          <p:cNvPr id="4" name="Ograda številke diapozitiva 3"/>
          <p:cNvSpPr>
            <a:spLocks noGrp="1"/>
          </p:cNvSpPr>
          <p:nvPr>
            <p:ph type="sldNum" sz="quarter" idx="10"/>
          </p:nvPr>
        </p:nvSpPr>
        <p:spPr/>
        <p:txBody>
          <a:bodyPr/>
          <a:lstStyle/>
          <a:p>
            <a:fld id="{12C1F973-F11B-408E-AFEB-B81ACE086297}" type="slidenum">
              <a:rPr lang="sl-SI" smtClean="0"/>
              <a:pPr/>
              <a:t>8</a:t>
            </a:fld>
            <a:endParaRPr lang="sl-SI"/>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a:p>
        </p:txBody>
      </p:sp>
      <p:sp>
        <p:nvSpPr>
          <p:cNvPr id="4" name="Ograda številke diapozitiva 3"/>
          <p:cNvSpPr>
            <a:spLocks noGrp="1"/>
          </p:cNvSpPr>
          <p:nvPr>
            <p:ph type="sldNum" sz="quarter" idx="10"/>
          </p:nvPr>
        </p:nvSpPr>
        <p:spPr/>
        <p:txBody>
          <a:bodyPr/>
          <a:lstStyle/>
          <a:p>
            <a:fld id="{12C1F973-F11B-408E-AFEB-B81ACE086297}" type="slidenum">
              <a:rPr lang="sl-SI" smtClean="0"/>
              <a:pPr/>
              <a:t>9</a:t>
            </a:fld>
            <a:endParaRPr 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1">
        <a:schemeClr val="bg2"/>
      </p:bgRef>
    </p:bg>
    <p:spTree>
      <p:nvGrpSpPr>
        <p:cNvPr id="1" name=""/>
        <p:cNvGrpSpPr/>
        <p:nvPr/>
      </p:nvGrpSpPr>
      <p:grpSpPr>
        <a:xfrm>
          <a:off x="0" y="0"/>
          <a:ext cx="0" cy="0"/>
          <a:chOff x="0" y="0"/>
          <a:chExt cx="0" cy="0"/>
        </a:xfrm>
      </p:grpSpPr>
      <p:sp>
        <p:nvSpPr>
          <p:cNvPr id="15" name="Pravokotni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avokotni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avokotni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avokotni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slov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l-SI" smtClean="0"/>
              <a:t>Kliknite, če želite urediti slog podnaslova matrice</a:t>
            </a:r>
            <a:endParaRPr kumimoji="0" lang="en-US"/>
          </a:p>
        </p:txBody>
      </p:sp>
      <p:sp>
        <p:nvSpPr>
          <p:cNvPr id="28" name="Ograda datuma 27"/>
          <p:cNvSpPr>
            <a:spLocks noGrp="1"/>
          </p:cNvSpPr>
          <p:nvPr>
            <p:ph type="dt" sz="half" idx="10"/>
          </p:nvPr>
        </p:nvSpPr>
        <p:spPr/>
        <p:txBody>
          <a:bodyPr/>
          <a:lstStyle/>
          <a:p>
            <a:fld id="{7CB97365-EBCA-4027-87D5-99FC1D4DF0BB}" type="datetimeFigureOut">
              <a:rPr lang="en-US" smtClean="0"/>
              <a:pPr/>
              <a:t>6/16/2010</a:t>
            </a:fld>
            <a:endParaRPr lang="en-US"/>
          </a:p>
        </p:txBody>
      </p:sp>
      <p:sp>
        <p:nvSpPr>
          <p:cNvPr id="17" name="Ograda noge 16"/>
          <p:cNvSpPr>
            <a:spLocks noGrp="1"/>
          </p:cNvSpPr>
          <p:nvPr>
            <p:ph type="ftr" sz="quarter" idx="11"/>
          </p:nvPr>
        </p:nvSpPr>
        <p:spPr/>
        <p:txBody>
          <a:bodyPr/>
          <a:lstStyle/>
          <a:p>
            <a:endParaRPr kumimoji="0" lang="en-US"/>
          </a:p>
        </p:txBody>
      </p:sp>
      <p:sp>
        <p:nvSpPr>
          <p:cNvPr id="7" name="Raven konek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Pravokotni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grada številke diapoz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9E29E33-B620-47F9-BB04-8846C2A5AFCC}" type="slidenum">
              <a:rPr kumimoji="0" lang="en-US" smtClean="0"/>
              <a:pPr/>
              <a:t>‹#›</a:t>
            </a:fld>
            <a:endParaRPr kumimoji="0" lang="en-US"/>
          </a:p>
        </p:txBody>
      </p:sp>
      <p:sp>
        <p:nvSpPr>
          <p:cNvPr id="8" name="Naslov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sl-SI" smtClean="0"/>
              <a:t>Kliknite, če želite urediti slog naslova matrice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7CB97365-EBCA-4027-87D5-99FC1D4DF0BB}" type="datetimeFigureOut">
              <a:rPr lang="en-US" smtClean="0"/>
              <a:pPr/>
              <a:t>6/16/2010</a:t>
            </a:fld>
            <a:endParaRPr lang="en-US"/>
          </a:p>
        </p:txBody>
      </p:sp>
      <p:sp>
        <p:nvSpPr>
          <p:cNvPr id="5" name="Ograda noge 4"/>
          <p:cNvSpPr>
            <a:spLocks noGrp="1"/>
          </p:cNvSpPr>
          <p:nvPr>
            <p:ph type="ftr" sz="quarter" idx="11"/>
          </p:nvPr>
        </p:nvSpPr>
        <p:spPr/>
        <p:txBody>
          <a:bodyPr/>
          <a:lstStyle/>
          <a:p>
            <a:endParaRPr kumimoji="0" lang="en-US"/>
          </a:p>
        </p:txBody>
      </p:sp>
      <p:sp>
        <p:nvSpPr>
          <p:cNvPr id="6" name="Ograda številke diapozitiva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bg>
      <p:bgRef idx="1001">
        <a:schemeClr val="bg2"/>
      </p:bgRef>
    </p:bg>
    <p:spTree>
      <p:nvGrpSpPr>
        <p:cNvPr id="1" name=""/>
        <p:cNvGrpSpPr/>
        <p:nvPr/>
      </p:nvGrpSpPr>
      <p:grpSpPr>
        <a:xfrm>
          <a:off x="0" y="0"/>
          <a:ext cx="0" cy="0"/>
          <a:chOff x="0" y="0"/>
          <a:chExt cx="0" cy="0"/>
        </a:xfrm>
      </p:grpSpPr>
      <p:sp>
        <p:nvSpPr>
          <p:cNvPr id="7" name="Pravokotni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avokotni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avokotni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avokotni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avokotni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avokotni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aven konek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Ograda številke diapozitiva 5"/>
          <p:cNvSpPr>
            <a:spLocks noGrp="1"/>
          </p:cNvSpPr>
          <p:nvPr>
            <p:ph type="sldNum" sz="quarter" idx="12"/>
          </p:nvPr>
        </p:nvSpPr>
        <p:spPr>
          <a:xfrm>
            <a:off x="6915912" y="3009901"/>
            <a:ext cx="457200" cy="441325"/>
          </a:xfrm>
        </p:spPr>
        <p:txBody>
          <a:bodyPr/>
          <a:lstStyle/>
          <a:p>
            <a:fld id="{69E29E33-B620-47F9-BB04-8846C2A5AFCC}" type="slidenum">
              <a:rPr kumimoji="0" lang="en-US" smtClean="0"/>
              <a:pPr/>
              <a:t>‹#›</a:t>
            </a:fld>
            <a:endParaRPr kumimoji="0" lang="en-US"/>
          </a:p>
        </p:txBody>
      </p:sp>
      <p:sp>
        <p:nvSpPr>
          <p:cNvPr id="3" name="Ograda navpičnega besedila 2"/>
          <p:cNvSpPr>
            <a:spLocks noGrp="1"/>
          </p:cNvSpPr>
          <p:nvPr>
            <p:ph type="body" orient="vert" idx="1"/>
          </p:nvPr>
        </p:nvSpPr>
        <p:spPr>
          <a:xfrm>
            <a:off x="304800" y="304800"/>
            <a:ext cx="6553200" cy="5821366"/>
          </a:xfrm>
        </p:spPr>
        <p:txBody>
          <a:bodyPr vert="eaVer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7CB97365-EBCA-4027-87D5-99FC1D4DF0BB}" type="datetimeFigureOut">
              <a:rPr lang="en-US" smtClean="0"/>
              <a:pPr/>
              <a:t>6/16/2010</a:t>
            </a:fld>
            <a:endParaRPr lang="en-US"/>
          </a:p>
        </p:txBody>
      </p:sp>
      <p:sp>
        <p:nvSpPr>
          <p:cNvPr id="5" name="Ograda noge 4"/>
          <p:cNvSpPr>
            <a:spLocks noGrp="1"/>
          </p:cNvSpPr>
          <p:nvPr>
            <p:ph type="ftr" sz="quarter" idx="11"/>
          </p:nvPr>
        </p:nvSpPr>
        <p:spPr/>
        <p:txBody>
          <a:bodyPr/>
          <a:lstStyle/>
          <a:p>
            <a:endParaRPr kumimoji="0" lang="en-US"/>
          </a:p>
        </p:txBody>
      </p:sp>
      <p:sp>
        <p:nvSpPr>
          <p:cNvPr id="2" name="Navpični naslov 1"/>
          <p:cNvSpPr>
            <a:spLocks noGrp="1"/>
          </p:cNvSpPr>
          <p:nvPr>
            <p:ph type="title" orient="vert"/>
          </p:nvPr>
        </p:nvSpPr>
        <p:spPr>
          <a:xfrm>
            <a:off x="7391400" y="304801"/>
            <a:ext cx="1447800" cy="5851525"/>
          </a:xfrm>
        </p:spPr>
        <p:txBody>
          <a:bodyPr vert="eaVert"/>
          <a:lstStyle/>
          <a:p>
            <a:r>
              <a:rPr kumimoji="0" lang="sl-SI" smtClean="0"/>
              <a:t>Kliknite, če želite urediti slog naslova matrice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solidFill>
                  <a:schemeClr val="accent3">
                    <a:shade val="75000"/>
                  </a:schemeClr>
                </a:solidFill>
              </a:defRPr>
            </a:lvl1pPr>
          </a:lstStyle>
          <a:p>
            <a:r>
              <a:rPr kumimoji="0" lang="sl-SI" smtClean="0"/>
              <a:t>Kliknite, če želite urediti slog naslova matrice</a:t>
            </a:r>
            <a:endParaRPr kumimoji="0" lang="en-US"/>
          </a:p>
        </p:txBody>
      </p:sp>
      <p:sp>
        <p:nvSpPr>
          <p:cNvPr id="4" name="Ograda datuma 3"/>
          <p:cNvSpPr>
            <a:spLocks noGrp="1"/>
          </p:cNvSpPr>
          <p:nvPr>
            <p:ph type="dt" sz="half" idx="10"/>
          </p:nvPr>
        </p:nvSpPr>
        <p:spPr/>
        <p:txBody>
          <a:bodyPr/>
          <a:lstStyle/>
          <a:p>
            <a:fld id="{7CB97365-EBCA-4027-87D5-99FC1D4DF0BB}" type="datetimeFigureOut">
              <a:rPr lang="en-US" smtClean="0"/>
              <a:pPr/>
              <a:t>6/16/2010</a:t>
            </a:fld>
            <a:endParaRPr lang="en-US"/>
          </a:p>
        </p:txBody>
      </p:sp>
      <p:sp>
        <p:nvSpPr>
          <p:cNvPr id="5" name="Ograda noge 4"/>
          <p:cNvSpPr>
            <a:spLocks noGrp="1"/>
          </p:cNvSpPr>
          <p:nvPr>
            <p:ph type="ftr" sz="quarter" idx="11"/>
          </p:nvPr>
        </p:nvSpPr>
        <p:spPr/>
        <p:txBody>
          <a:bodyPr/>
          <a:lstStyle/>
          <a:p>
            <a:endParaRPr kumimoji="0" lang="en-US"/>
          </a:p>
        </p:txBody>
      </p:sp>
      <p:sp>
        <p:nvSpPr>
          <p:cNvPr id="6" name="Ograda številke diapozitiva 5"/>
          <p:cNvSpPr>
            <a:spLocks noGrp="1"/>
          </p:cNvSpPr>
          <p:nvPr>
            <p:ph type="sldNum" sz="quarter" idx="12"/>
          </p:nvPr>
        </p:nvSpPr>
        <p:spPr>
          <a:xfrm>
            <a:off x="4361688" y="1026372"/>
            <a:ext cx="457200" cy="441325"/>
          </a:xfrm>
        </p:spPr>
        <p:txBody>
          <a:bodyPr/>
          <a:lstStyle/>
          <a:p>
            <a:fld id="{69E29E33-B620-47F9-BB04-8846C2A5AFCC}" type="slidenum">
              <a:rPr kumimoji="0" lang="en-US" smtClean="0"/>
              <a:pPr/>
              <a:t>‹#›</a:t>
            </a:fld>
            <a:endParaRPr kumimoji="0" lang="en-US"/>
          </a:p>
        </p:txBody>
      </p:sp>
      <p:sp>
        <p:nvSpPr>
          <p:cNvPr id="8" name="Ograda vsebine 7"/>
          <p:cNvSpPr>
            <a:spLocks noGrp="1"/>
          </p:cNvSpPr>
          <p:nvPr>
            <p:ph sz="quarter" idx="1"/>
          </p:nvPr>
        </p:nvSpPr>
        <p:spPr>
          <a:xfrm>
            <a:off x="301752" y="1527048"/>
            <a:ext cx="8503920" cy="4572000"/>
          </a:xfrm>
        </p:spPr>
        <p:txBody>
          <a:body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1">
        <a:schemeClr val="bg1"/>
      </p:bgRef>
    </p:bg>
    <p:spTree>
      <p:nvGrpSpPr>
        <p:cNvPr id="1" name=""/>
        <p:cNvGrpSpPr/>
        <p:nvPr/>
      </p:nvGrpSpPr>
      <p:grpSpPr>
        <a:xfrm>
          <a:off x="0" y="0"/>
          <a:ext cx="0" cy="0"/>
          <a:chOff x="0" y="0"/>
          <a:chExt cx="0" cy="0"/>
        </a:xfrm>
      </p:grpSpPr>
      <p:sp>
        <p:nvSpPr>
          <p:cNvPr id="17" name="Pravokotni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avokotni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avokotni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avokotni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avokotni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Ograda besedila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l-SI" smtClean="0"/>
              <a:t>Kliknite, če želite urediti sloge besedila matrice</a:t>
            </a:r>
          </a:p>
        </p:txBody>
      </p:sp>
      <p:sp>
        <p:nvSpPr>
          <p:cNvPr id="13" name="Pravokotni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Pravokotni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Ograda noge 4"/>
          <p:cNvSpPr>
            <a:spLocks noGrp="1"/>
          </p:cNvSpPr>
          <p:nvPr>
            <p:ph type="ftr" sz="quarter" idx="11"/>
          </p:nvPr>
        </p:nvSpPr>
        <p:spPr/>
        <p:txBody>
          <a:bodyPr/>
          <a:lstStyle/>
          <a:p>
            <a:endParaRPr kumimoji="0" lang="en-US"/>
          </a:p>
        </p:txBody>
      </p:sp>
      <p:sp>
        <p:nvSpPr>
          <p:cNvPr id="4" name="Ograda datuma 3"/>
          <p:cNvSpPr>
            <a:spLocks noGrp="1"/>
          </p:cNvSpPr>
          <p:nvPr>
            <p:ph type="dt" sz="half" idx="10"/>
          </p:nvPr>
        </p:nvSpPr>
        <p:spPr/>
        <p:txBody>
          <a:bodyPr/>
          <a:lstStyle/>
          <a:p>
            <a:fld id="{7CB97365-EBCA-4027-87D5-99FC1D4DF0BB}" type="datetimeFigureOut">
              <a:rPr lang="en-US" smtClean="0"/>
              <a:pPr/>
              <a:t>6/16/2010</a:t>
            </a:fld>
            <a:endParaRPr lang="en-US"/>
          </a:p>
        </p:txBody>
      </p:sp>
      <p:sp>
        <p:nvSpPr>
          <p:cNvPr id="8" name="Raven konek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Ograda številke diapoz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9E29E33-B620-47F9-BB04-8846C2A5AFCC}" type="slidenum">
              <a:rPr kumimoji="0" lang="en-US" smtClean="0"/>
              <a:pPr/>
              <a:t>‹#›</a:t>
            </a:fld>
            <a:endParaRPr kumimoji="0" lang="en-US"/>
          </a:p>
        </p:txBody>
      </p:sp>
      <p:sp>
        <p:nvSpPr>
          <p:cNvPr id="2" name="Naslov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sl-SI" smtClean="0"/>
              <a:t>Kliknite, če želite urediti slog naslova matrice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301752" y="228600"/>
            <a:ext cx="8534400" cy="758952"/>
          </a:xfrm>
        </p:spPr>
        <p:txBody>
          <a:bodyPr/>
          <a:lstStyle/>
          <a:p>
            <a:r>
              <a:rPr kumimoji="0" lang="sl-SI" smtClean="0"/>
              <a:t>Kliknite, če želite urediti slog naslova matrice</a:t>
            </a:r>
            <a:endParaRPr kumimoji="0" lang="en-US"/>
          </a:p>
        </p:txBody>
      </p:sp>
      <p:sp>
        <p:nvSpPr>
          <p:cNvPr id="5" name="Ograda datuma 4"/>
          <p:cNvSpPr>
            <a:spLocks noGrp="1"/>
          </p:cNvSpPr>
          <p:nvPr>
            <p:ph type="dt" sz="half" idx="10"/>
          </p:nvPr>
        </p:nvSpPr>
        <p:spPr>
          <a:xfrm>
            <a:off x="5791200" y="6409944"/>
            <a:ext cx="3044952" cy="365760"/>
          </a:xfrm>
        </p:spPr>
        <p:txBody>
          <a:bodyPr/>
          <a:lstStyle/>
          <a:p>
            <a:fld id="{7CB97365-EBCA-4027-87D5-99FC1D4DF0BB}" type="datetimeFigureOut">
              <a:rPr lang="en-US" smtClean="0"/>
              <a:pPr/>
              <a:t>6/16/2010</a:t>
            </a:fld>
            <a:endParaRPr lang="en-US"/>
          </a:p>
        </p:txBody>
      </p:sp>
      <p:sp>
        <p:nvSpPr>
          <p:cNvPr id="6" name="Ograda noge 5"/>
          <p:cNvSpPr>
            <a:spLocks noGrp="1"/>
          </p:cNvSpPr>
          <p:nvPr>
            <p:ph type="ftr" sz="quarter" idx="11"/>
          </p:nvPr>
        </p:nvSpPr>
        <p:spPr/>
        <p:txBody>
          <a:bodyPr/>
          <a:lstStyle/>
          <a:p>
            <a:endParaRPr kumimoji="0" lang="en-US"/>
          </a:p>
        </p:txBody>
      </p:sp>
      <p:sp>
        <p:nvSpPr>
          <p:cNvPr id="7" name="Ograda številke diapozitiva 6"/>
          <p:cNvSpPr>
            <a:spLocks noGrp="1"/>
          </p:cNvSpPr>
          <p:nvPr>
            <p:ph type="sldNum" sz="quarter" idx="12"/>
          </p:nvPr>
        </p:nvSpPr>
        <p:spPr/>
        <p:txBody>
          <a:bodyPr/>
          <a:lstStyle/>
          <a:p>
            <a:fld id="{69E29E33-B620-47F9-BB04-8846C2A5AFCC}" type="slidenum">
              <a:rPr kumimoji="0" lang="en-US" smtClean="0"/>
              <a:pPr/>
              <a:t>‹#›</a:t>
            </a:fld>
            <a:endParaRPr kumimoji="0" lang="en-US"/>
          </a:p>
        </p:txBody>
      </p:sp>
      <p:sp>
        <p:nvSpPr>
          <p:cNvPr id="8" name="Raven konek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grada vsebine 9"/>
          <p:cNvSpPr>
            <a:spLocks noGrp="1"/>
          </p:cNvSpPr>
          <p:nvPr>
            <p:ph sz="half" idx="1"/>
          </p:nvPr>
        </p:nvSpPr>
        <p:spPr>
          <a:xfrm>
            <a:off x="301752" y="1371600"/>
            <a:ext cx="4038600" cy="4681728"/>
          </a:xfrm>
        </p:spPr>
        <p:txBody>
          <a:bodyPr/>
          <a:lstStyle>
            <a:lvl1pPr>
              <a:defRPr sz="2500"/>
            </a:lvl1p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2" name="Ograda vsebine 11"/>
          <p:cNvSpPr>
            <a:spLocks noGrp="1"/>
          </p:cNvSpPr>
          <p:nvPr>
            <p:ph sz="half" idx="2"/>
          </p:nvPr>
        </p:nvSpPr>
        <p:spPr>
          <a:xfrm>
            <a:off x="4800600" y="1371600"/>
            <a:ext cx="4038600" cy="4681728"/>
          </a:xfrm>
        </p:spPr>
        <p:txBody>
          <a:bodyPr/>
          <a:lstStyle>
            <a:lvl1pPr>
              <a:defRPr sz="2500"/>
            </a:lvl1p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rimerjava">
    <p:bg>
      <p:bgRef idx="1001">
        <a:schemeClr val="bg2"/>
      </p:bgRef>
    </p:bg>
    <p:spTree>
      <p:nvGrpSpPr>
        <p:cNvPr id="1" name=""/>
        <p:cNvGrpSpPr/>
        <p:nvPr/>
      </p:nvGrpSpPr>
      <p:grpSpPr>
        <a:xfrm>
          <a:off x="0" y="0"/>
          <a:ext cx="0" cy="0"/>
          <a:chOff x="0" y="0"/>
          <a:chExt cx="0" cy="0"/>
        </a:xfrm>
      </p:grpSpPr>
      <p:sp>
        <p:nvSpPr>
          <p:cNvPr id="10" name="Raven konek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Pravokotni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avokotni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Pravokotni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Pravokotni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avokotni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avokotni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Ograda besedila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l-SI" smtClean="0"/>
              <a:t>Kliknite, če želite urediti sloge besedila matrice</a:t>
            </a:r>
          </a:p>
        </p:txBody>
      </p:sp>
      <p:sp>
        <p:nvSpPr>
          <p:cNvPr id="4" name="Ograda besedila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sl-SI" smtClean="0"/>
              <a:t>Kliknite, če želite urediti sloge besedila matrice</a:t>
            </a:r>
          </a:p>
        </p:txBody>
      </p:sp>
      <p:sp>
        <p:nvSpPr>
          <p:cNvPr id="7" name="Ograda datuma 6"/>
          <p:cNvSpPr>
            <a:spLocks noGrp="1"/>
          </p:cNvSpPr>
          <p:nvPr>
            <p:ph type="dt" sz="half" idx="10"/>
          </p:nvPr>
        </p:nvSpPr>
        <p:spPr/>
        <p:txBody>
          <a:bodyPr/>
          <a:lstStyle/>
          <a:p>
            <a:fld id="{7CB97365-EBCA-4027-87D5-99FC1D4DF0BB}" type="datetimeFigureOut">
              <a:rPr lang="en-US" smtClean="0"/>
              <a:pPr/>
              <a:t>6/16/2010</a:t>
            </a:fld>
            <a:endParaRPr lang="en-US"/>
          </a:p>
        </p:txBody>
      </p:sp>
      <p:sp>
        <p:nvSpPr>
          <p:cNvPr id="8" name="Ograda noge 7"/>
          <p:cNvSpPr>
            <a:spLocks noGrp="1"/>
          </p:cNvSpPr>
          <p:nvPr>
            <p:ph type="ftr" sz="quarter" idx="11"/>
          </p:nvPr>
        </p:nvSpPr>
        <p:spPr>
          <a:xfrm>
            <a:off x="304800" y="6409944"/>
            <a:ext cx="3581400" cy="365760"/>
          </a:xfrm>
        </p:spPr>
        <p:txBody>
          <a:bodyPr/>
          <a:lstStyle/>
          <a:p>
            <a:endParaRPr kumimoji="0" lang="en-US"/>
          </a:p>
        </p:txBody>
      </p:sp>
      <p:sp>
        <p:nvSpPr>
          <p:cNvPr id="15" name="Raven konek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Ograda vsebine 23"/>
          <p:cNvSpPr>
            <a:spLocks noGrp="1"/>
          </p:cNvSpPr>
          <p:nvPr>
            <p:ph sz="quarter" idx="2"/>
          </p:nvPr>
        </p:nvSpPr>
        <p:spPr>
          <a:xfrm>
            <a:off x="301752" y="2471383"/>
            <a:ext cx="4041648" cy="3818404"/>
          </a:xfrm>
        </p:spPr>
        <p:txBody>
          <a:body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26" name="Ograda vsebine 25"/>
          <p:cNvSpPr>
            <a:spLocks noGrp="1"/>
          </p:cNvSpPr>
          <p:nvPr>
            <p:ph sz="quarter" idx="4"/>
          </p:nvPr>
        </p:nvSpPr>
        <p:spPr>
          <a:xfrm>
            <a:off x="4800600" y="2471383"/>
            <a:ext cx="4038600" cy="3822192"/>
          </a:xfrm>
        </p:spPr>
        <p:txBody>
          <a:body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grada številke diapozitiva 8"/>
          <p:cNvSpPr>
            <a:spLocks noGrp="1"/>
          </p:cNvSpPr>
          <p:nvPr>
            <p:ph type="sldNum" sz="quarter" idx="12"/>
          </p:nvPr>
        </p:nvSpPr>
        <p:spPr>
          <a:xfrm>
            <a:off x="4343400" y="1042416"/>
            <a:ext cx="457200" cy="441325"/>
          </a:xfrm>
        </p:spPr>
        <p:txBody>
          <a:bodyPr/>
          <a:lstStyle>
            <a:lvl1pPr algn="ctr">
              <a:defRPr/>
            </a:lvl1pPr>
          </a:lstStyle>
          <a:p>
            <a:fld id="{69E29E33-B620-47F9-BB04-8846C2A5AFCC}" type="slidenum">
              <a:rPr kumimoji="0" lang="en-US" smtClean="0"/>
              <a:pPr/>
              <a:t>‹#›</a:t>
            </a:fld>
            <a:endParaRPr kumimoji="0" lang="en-US"/>
          </a:p>
        </p:txBody>
      </p:sp>
      <p:sp>
        <p:nvSpPr>
          <p:cNvPr id="23" name="Naslov 22"/>
          <p:cNvSpPr>
            <a:spLocks noGrp="1"/>
          </p:cNvSpPr>
          <p:nvPr>
            <p:ph type="title"/>
          </p:nvPr>
        </p:nvSpPr>
        <p:spPr/>
        <p:txBody>
          <a:bodyPr rtlCol="0" anchor="b" anchorCtr="0"/>
          <a:lstStyle/>
          <a:p>
            <a:r>
              <a:rPr kumimoji="0" lang="sl-SI" smtClean="0"/>
              <a:t>Kliknite, če želite urediti slog naslova matrice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Kliknite, če želite urediti slog naslova matrice</a:t>
            </a:r>
            <a:endParaRPr kumimoji="0" lang="en-US"/>
          </a:p>
        </p:txBody>
      </p:sp>
      <p:sp>
        <p:nvSpPr>
          <p:cNvPr id="3" name="Ograda datuma 2"/>
          <p:cNvSpPr>
            <a:spLocks noGrp="1"/>
          </p:cNvSpPr>
          <p:nvPr>
            <p:ph type="dt" sz="half" idx="10"/>
          </p:nvPr>
        </p:nvSpPr>
        <p:spPr/>
        <p:txBody>
          <a:bodyPr/>
          <a:lstStyle/>
          <a:p>
            <a:fld id="{7CB97365-EBCA-4027-87D5-99FC1D4DF0BB}" type="datetimeFigureOut">
              <a:rPr lang="en-US" smtClean="0"/>
              <a:pPr/>
              <a:t>6/16/2010</a:t>
            </a:fld>
            <a:endParaRPr lang="en-US"/>
          </a:p>
        </p:txBody>
      </p:sp>
      <p:sp>
        <p:nvSpPr>
          <p:cNvPr id="4" name="Ograda noge 3"/>
          <p:cNvSpPr>
            <a:spLocks noGrp="1"/>
          </p:cNvSpPr>
          <p:nvPr>
            <p:ph type="ftr" sz="quarter" idx="11"/>
          </p:nvPr>
        </p:nvSpPr>
        <p:spPr/>
        <p:txBody>
          <a:bodyPr/>
          <a:lstStyle/>
          <a:p>
            <a:endParaRPr kumimoji="0" lang="en-US"/>
          </a:p>
        </p:txBody>
      </p:sp>
      <p:sp>
        <p:nvSpPr>
          <p:cNvPr id="5" name="Ograda številke diapozitiva 4"/>
          <p:cNvSpPr>
            <a:spLocks noGrp="1"/>
          </p:cNvSpPr>
          <p:nvPr>
            <p:ph type="sldNum" sz="quarter" idx="12"/>
          </p:nvPr>
        </p:nvSpPr>
        <p:spPr>
          <a:xfrm>
            <a:off x="4343400" y="1036020"/>
            <a:ext cx="457200" cy="441325"/>
          </a:xfrm>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7" name="Pravokotni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avokotni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avokotni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avokotni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Pravokotni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Pravokotni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Ograda datuma 1"/>
          <p:cNvSpPr>
            <a:spLocks noGrp="1"/>
          </p:cNvSpPr>
          <p:nvPr>
            <p:ph type="dt" sz="half" idx="10"/>
          </p:nvPr>
        </p:nvSpPr>
        <p:spPr/>
        <p:txBody>
          <a:bodyPr/>
          <a:lstStyle/>
          <a:p>
            <a:fld id="{7CB97365-EBCA-4027-87D5-99FC1D4DF0BB}" type="datetimeFigureOut">
              <a:rPr lang="en-US" smtClean="0"/>
              <a:pPr/>
              <a:t>6/16/2010</a:t>
            </a:fld>
            <a:endParaRPr lang="en-US"/>
          </a:p>
        </p:txBody>
      </p:sp>
      <p:sp>
        <p:nvSpPr>
          <p:cNvPr id="3" name="Ograda noge 2"/>
          <p:cNvSpPr>
            <a:spLocks noGrp="1"/>
          </p:cNvSpPr>
          <p:nvPr>
            <p:ph type="ftr" sz="quarter" idx="11"/>
          </p:nvPr>
        </p:nvSpPr>
        <p:spPr/>
        <p:txBody>
          <a:bodyPr/>
          <a:lstStyle/>
          <a:p>
            <a:endParaRPr kumimoji="0" lang="en-US"/>
          </a:p>
        </p:txBody>
      </p:sp>
      <p:sp>
        <p:nvSpPr>
          <p:cNvPr id="4" name="Ograda številke diapoz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9E29E33-B620-47F9-BB04-8846C2A5AFC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bg>
      <p:bgRef idx="1001">
        <a:schemeClr val="bg1"/>
      </p:bgRef>
    </p:bg>
    <p:spTree>
      <p:nvGrpSpPr>
        <p:cNvPr id="1" name=""/>
        <p:cNvGrpSpPr/>
        <p:nvPr/>
      </p:nvGrpSpPr>
      <p:grpSpPr>
        <a:xfrm>
          <a:off x="0" y="0"/>
          <a:ext cx="0" cy="0"/>
          <a:chOff x="0" y="0"/>
          <a:chExt cx="0" cy="0"/>
        </a:xfrm>
      </p:grpSpPr>
      <p:sp>
        <p:nvSpPr>
          <p:cNvPr id="19" name="Pravokotni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avokotni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avokotni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avokotni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Pravokotni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slov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sl-SI" smtClean="0"/>
              <a:t>Kliknite, če želite urediti slog naslova matrice</a:t>
            </a:r>
            <a:endParaRPr kumimoji="0" lang="en-US"/>
          </a:p>
        </p:txBody>
      </p:sp>
      <p:sp>
        <p:nvSpPr>
          <p:cNvPr id="3" name="Ograda besedila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sl-SI" smtClean="0"/>
              <a:t>Kliknite, če želite urediti sloge besedila matrice</a:t>
            </a:r>
          </a:p>
        </p:txBody>
      </p:sp>
      <p:sp>
        <p:nvSpPr>
          <p:cNvPr id="8" name="Pravokotni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aven konek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grada vsebine 19"/>
          <p:cNvSpPr>
            <a:spLocks noGrp="1"/>
          </p:cNvSpPr>
          <p:nvPr>
            <p:ph sz="quarter" idx="1"/>
          </p:nvPr>
        </p:nvSpPr>
        <p:spPr>
          <a:xfrm>
            <a:off x="3124200" y="685800"/>
            <a:ext cx="5638800" cy="5410200"/>
          </a:xfrm>
        </p:spPr>
        <p:txBody>
          <a:bodyPr/>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grada številke diapoz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sp>
        <p:nvSpPr>
          <p:cNvPr id="21" name="Pravokotni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grada datuma 4"/>
          <p:cNvSpPr>
            <a:spLocks noGrp="1"/>
          </p:cNvSpPr>
          <p:nvPr>
            <p:ph type="dt" sz="half" idx="10"/>
          </p:nvPr>
        </p:nvSpPr>
        <p:spPr/>
        <p:txBody>
          <a:bodyPr/>
          <a:lstStyle/>
          <a:p>
            <a:fld id="{7CB97365-EBCA-4027-87D5-99FC1D4DF0BB}" type="datetimeFigureOut">
              <a:rPr lang="en-US" smtClean="0"/>
              <a:pPr/>
              <a:t>6/16/2010</a:t>
            </a:fld>
            <a:endParaRPr lang="en-US">
              <a:solidFill>
                <a:schemeClr val="tx1">
                  <a:shade val="50000"/>
                </a:schemeClr>
              </a:solidFill>
            </a:endParaRPr>
          </a:p>
        </p:txBody>
      </p:sp>
      <p:sp>
        <p:nvSpPr>
          <p:cNvPr id="6" name="Ograda noge 5"/>
          <p:cNvSpPr>
            <a:spLocks noGrp="1"/>
          </p:cNvSpPr>
          <p:nvPr>
            <p:ph type="ftr" sz="quarter" idx="11"/>
          </p:nvPr>
        </p:nvSpPr>
        <p:spPr>
          <a:xfrm>
            <a:off x="301752" y="6410848"/>
            <a:ext cx="3383280" cy="365760"/>
          </a:xfrm>
        </p:spPr>
        <p:txBody>
          <a:bodyPr/>
          <a:lstStyle/>
          <a:p>
            <a:endParaRPr kumimoji="0" lang="en-US">
              <a:solidFill>
                <a:schemeClr val="tx1">
                  <a:shade val="50000"/>
                </a:scheme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21" name="Raven konek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Pravokotni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avokotni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avokotni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Pravokotni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avokotni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Pravokotni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grada številke diapozitiva 6"/>
          <p:cNvSpPr>
            <a:spLocks noGrp="1"/>
          </p:cNvSpPr>
          <p:nvPr>
            <p:ph type="sldNum" sz="quarter" idx="12"/>
          </p:nvPr>
        </p:nvSpPr>
        <p:spPr>
          <a:xfrm>
            <a:off x="1371600" y="312738"/>
            <a:ext cx="457200" cy="441325"/>
          </a:xfrm>
        </p:spPr>
        <p:txBody>
          <a:bodyPr/>
          <a:lstStyle/>
          <a:p>
            <a:fld id="{69E29E33-B620-47F9-BB04-8846C2A5AFCC}" type="slidenum">
              <a:rPr kumimoji="0" lang="en-US" smtClean="0"/>
              <a:pPr/>
              <a:t>‹#›</a:t>
            </a:fld>
            <a:endParaRPr kumimoji="0" lang="en-US"/>
          </a:p>
        </p:txBody>
      </p:sp>
      <p:sp>
        <p:nvSpPr>
          <p:cNvPr id="2" name="Naslov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sl-SI" smtClean="0"/>
              <a:t>Kliknite, če želite urediti slog naslova matrice</a:t>
            </a:r>
            <a:endParaRPr kumimoji="0" lang="en-US"/>
          </a:p>
        </p:txBody>
      </p:sp>
      <p:sp>
        <p:nvSpPr>
          <p:cNvPr id="3" name="Ograda slike 2"/>
          <p:cNvSpPr>
            <a:spLocks noGrp="1"/>
          </p:cNvSpPr>
          <p:nvPr>
            <p:ph type="pic" idx="1"/>
          </p:nvPr>
        </p:nvSpPr>
        <p:spPr>
          <a:xfrm>
            <a:off x="3000375" y="609600"/>
            <a:ext cx="5867400" cy="4267200"/>
          </a:xfrm>
        </p:spPr>
        <p:txBody>
          <a:bodyPr/>
          <a:lstStyle>
            <a:lvl1pPr marL="0" indent="0">
              <a:buNone/>
              <a:defRPr sz="3200"/>
            </a:lvl1pPr>
          </a:lstStyle>
          <a:p>
            <a:r>
              <a:rPr kumimoji="0" lang="sl-SI" smtClean="0"/>
              <a:t>Kliknite ikono, če želite dodati sliko</a:t>
            </a:r>
            <a:endParaRPr kumimoji="0" lang="en-US" dirty="0"/>
          </a:p>
        </p:txBody>
      </p:sp>
      <p:sp>
        <p:nvSpPr>
          <p:cNvPr id="4" name="Ograda besedila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sl-SI" smtClean="0"/>
              <a:t>Kliknite, če želite urediti sloge besedila matrice</a:t>
            </a:r>
          </a:p>
        </p:txBody>
      </p:sp>
      <p:sp>
        <p:nvSpPr>
          <p:cNvPr id="22" name="Pravokotni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grada datuma 4"/>
          <p:cNvSpPr>
            <a:spLocks noGrp="1"/>
          </p:cNvSpPr>
          <p:nvPr>
            <p:ph type="dt" sz="half" idx="10"/>
          </p:nvPr>
        </p:nvSpPr>
        <p:spPr>
          <a:xfrm>
            <a:off x="5788152" y="6404984"/>
            <a:ext cx="3044952" cy="365760"/>
          </a:xfrm>
        </p:spPr>
        <p:txBody>
          <a:bodyPr/>
          <a:lstStyle/>
          <a:p>
            <a:fld id="{7CB97365-EBCA-4027-87D5-99FC1D4DF0BB}" type="datetimeFigureOut">
              <a:rPr lang="en-US" smtClean="0"/>
              <a:pPr/>
              <a:t>6/16/2010</a:t>
            </a:fld>
            <a:endParaRPr lang="en-US"/>
          </a:p>
        </p:txBody>
      </p:sp>
      <p:sp>
        <p:nvSpPr>
          <p:cNvPr id="6" name="Ograda noge 5"/>
          <p:cNvSpPr>
            <a:spLocks noGrp="1"/>
          </p:cNvSpPr>
          <p:nvPr>
            <p:ph type="ftr" sz="quarter" idx="11"/>
          </p:nvPr>
        </p:nvSpPr>
        <p:spPr>
          <a:xfrm>
            <a:off x="301752" y="6410848"/>
            <a:ext cx="3584448" cy="365760"/>
          </a:xfrm>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Pravokotni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avokotni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avokotni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avokotni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avokotni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grada datum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CB97365-EBCA-4027-87D5-99FC1D4DF0BB}" type="datetimeFigureOut">
              <a:rPr lang="en-US" smtClean="0"/>
              <a:pPr/>
              <a:t>6/16/2010</a:t>
            </a:fld>
            <a:endParaRPr lang="en-US">
              <a:solidFill>
                <a:schemeClr val="tx1">
                  <a:shade val="50000"/>
                </a:schemeClr>
              </a:solidFill>
            </a:endParaRPr>
          </a:p>
        </p:txBody>
      </p:sp>
      <p:sp>
        <p:nvSpPr>
          <p:cNvPr id="3" name="Ograda no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kumimoji="0" lang="en-US">
              <a:solidFill>
                <a:schemeClr val="tx1">
                  <a:shade val="50000"/>
                </a:schemeClr>
              </a:solidFill>
            </a:endParaRPr>
          </a:p>
        </p:txBody>
      </p:sp>
      <p:sp>
        <p:nvSpPr>
          <p:cNvPr id="8" name="Pravokotni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aven konek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grada številke diapoz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9E29E33-B620-47F9-BB04-8846C2A5AFCC}" type="slidenum">
              <a:rPr kumimoji="0" lang="en-US" smtClean="0"/>
              <a:pPr/>
              <a:t>‹#›</a:t>
            </a:fld>
            <a:endParaRPr kumimoji="0" lang="en-US" dirty="0">
              <a:solidFill>
                <a:schemeClr val="tx1">
                  <a:shade val="50000"/>
                </a:schemeClr>
              </a:solidFill>
            </a:endParaRPr>
          </a:p>
        </p:txBody>
      </p:sp>
      <p:sp>
        <p:nvSpPr>
          <p:cNvPr id="22" name="Ograda naslova 21"/>
          <p:cNvSpPr>
            <a:spLocks noGrp="1"/>
          </p:cNvSpPr>
          <p:nvPr>
            <p:ph type="title"/>
          </p:nvPr>
        </p:nvSpPr>
        <p:spPr>
          <a:xfrm>
            <a:off x="301752" y="228600"/>
            <a:ext cx="8534400" cy="758952"/>
          </a:xfrm>
          <a:prstGeom prst="rect">
            <a:avLst/>
          </a:prstGeom>
        </p:spPr>
        <p:txBody>
          <a:bodyPr vert="horz" anchor="b">
            <a:normAutofit/>
          </a:bodyPr>
          <a:lstStyle/>
          <a:p>
            <a:r>
              <a:rPr kumimoji="0" lang="sl-SI" smtClean="0"/>
              <a:t>Kliknite, če želite urediti slog naslova matrice</a:t>
            </a:r>
            <a:endParaRPr kumimoji="0" lang="en-US"/>
          </a:p>
        </p:txBody>
      </p:sp>
      <p:sp>
        <p:nvSpPr>
          <p:cNvPr id="13" name="Ograda besedila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sl-SI" smtClean="0"/>
              <a:t>Kliknite, če želite urediti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4.xml"/><Relationship Id="rId7"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643042" y="214290"/>
            <a:ext cx="5429288" cy="757230"/>
          </a:xfrm>
        </p:spPr>
        <p:txBody>
          <a:bodyPr>
            <a:normAutofit/>
          </a:bodyPr>
          <a:lstStyle/>
          <a:p>
            <a:r>
              <a:rPr lang="sl-SI" dirty="0" smtClean="0">
                <a:solidFill>
                  <a:srgbClr val="002060"/>
                </a:solidFill>
                <a:latin typeface="42" pitchFamily="2" charset="0"/>
              </a:rPr>
              <a:t>SMRT</a:t>
            </a:r>
            <a:endParaRPr lang="sl-SI" dirty="0">
              <a:solidFill>
                <a:srgbClr val="002060"/>
              </a:solidFill>
              <a:latin typeface="42" pitchFamily="2" charset="0"/>
            </a:endParaRPr>
          </a:p>
        </p:txBody>
      </p:sp>
      <p:sp>
        <p:nvSpPr>
          <p:cNvPr id="24" name="Pravokotnik 23"/>
          <p:cNvSpPr/>
          <p:nvPr/>
        </p:nvSpPr>
        <p:spPr>
          <a:xfrm>
            <a:off x="642910" y="3857628"/>
            <a:ext cx="3286148" cy="923330"/>
          </a:xfrm>
          <a:prstGeom prst="rect">
            <a:avLst/>
          </a:prstGeom>
        </p:spPr>
        <p:txBody>
          <a:bodyPr wrap="square">
            <a:spAutoFit/>
          </a:bodyPr>
          <a:lstStyle/>
          <a:p>
            <a:r>
              <a:rPr lang="it-IT" dirty="0" smtClean="0"/>
              <a:t>Nato </a:t>
            </a:r>
            <a:r>
              <a:rPr lang="it-IT" dirty="0" err="1" smtClean="0"/>
              <a:t>preveri</a:t>
            </a:r>
            <a:r>
              <a:rPr lang="it-IT" dirty="0" smtClean="0"/>
              <a:t> </a:t>
            </a:r>
            <a:r>
              <a:rPr lang="it-IT" dirty="0" err="1" smtClean="0"/>
              <a:t>svoje</a:t>
            </a:r>
            <a:r>
              <a:rPr lang="it-IT" dirty="0" smtClean="0"/>
              <a:t> </a:t>
            </a:r>
            <a:r>
              <a:rPr lang="it-IT" dirty="0" err="1" smtClean="0"/>
              <a:t>znanje</a:t>
            </a:r>
            <a:r>
              <a:rPr lang="it-IT" dirty="0" smtClean="0"/>
              <a:t>. Če se ti </a:t>
            </a:r>
            <a:r>
              <a:rPr lang="it-IT" dirty="0" err="1" smtClean="0"/>
              <a:t>bo</a:t>
            </a:r>
            <a:r>
              <a:rPr lang="it-IT" dirty="0" smtClean="0"/>
              <a:t> </a:t>
            </a:r>
            <a:r>
              <a:rPr lang="it-IT" dirty="0" err="1" smtClean="0"/>
              <a:t>zataknilo</a:t>
            </a:r>
            <a:r>
              <a:rPr lang="it-IT" dirty="0" smtClean="0"/>
              <a:t>, se </a:t>
            </a:r>
            <a:r>
              <a:rPr lang="it-IT" dirty="0" err="1" smtClean="0"/>
              <a:t>vrni</a:t>
            </a:r>
            <a:r>
              <a:rPr lang="it-IT" dirty="0" smtClean="0"/>
              <a:t> in </a:t>
            </a:r>
            <a:r>
              <a:rPr lang="it-IT" dirty="0" err="1" smtClean="0"/>
              <a:t>poišči</a:t>
            </a:r>
            <a:r>
              <a:rPr lang="it-IT" dirty="0" smtClean="0"/>
              <a:t> </a:t>
            </a:r>
            <a:r>
              <a:rPr lang="it-IT" dirty="0" err="1" smtClean="0"/>
              <a:t>podatek</a:t>
            </a:r>
            <a:r>
              <a:rPr lang="it-IT" dirty="0" smtClean="0"/>
              <a:t>.</a:t>
            </a:r>
            <a:endParaRPr lang="sl-SI" dirty="0"/>
          </a:p>
        </p:txBody>
      </p:sp>
      <p:sp>
        <p:nvSpPr>
          <p:cNvPr id="26" name="Pravokotnik 25"/>
          <p:cNvSpPr/>
          <p:nvPr/>
        </p:nvSpPr>
        <p:spPr>
          <a:xfrm>
            <a:off x="428564" y="5929330"/>
            <a:ext cx="8715436" cy="307777"/>
          </a:xfrm>
          <a:prstGeom prst="rect">
            <a:avLst/>
          </a:prstGeom>
        </p:spPr>
        <p:txBody>
          <a:bodyPr wrap="square">
            <a:spAutoFit/>
          </a:bodyPr>
          <a:lstStyle/>
          <a:p>
            <a:r>
              <a:rPr lang="sl-SI" sz="1400" dirty="0" smtClean="0"/>
              <a:t>Vir: </a:t>
            </a:r>
            <a:r>
              <a:rPr lang="sl-SI" sz="1400" dirty="0" err="1" smtClean="0"/>
              <a:t>Phillip</a:t>
            </a:r>
            <a:r>
              <a:rPr lang="sl-SI" sz="1400" dirty="0" smtClean="0"/>
              <a:t> </a:t>
            </a:r>
            <a:r>
              <a:rPr lang="sl-SI" sz="1400" dirty="0" err="1" smtClean="0"/>
              <a:t>Wilkinson</a:t>
            </a:r>
            <a:r>
              <a:rPr lang="sl-SI" sz="1400" dirty="0" smtClean="0"/>
              <a:t>, </a:t>
            </a:r>
            <a:r>
              <a:rPr lang="sl-SI" sz="1400" dirty="0" err="1" smtClean="0"/>
              <a:t>Jacqueline</a:t>
            </a:r>
            <a:r>
              <a:rPr lang="sl-SI" sz="1400" dirty="0" smtClean="0"/>
              <a:t> </a:t>
            </a:r>
            <a:r>
              <a:rPr lang="sl-SI" sz="1400" dirty="0" err="1" smtClean="0"/>
              <a:t>Dineen</a:t>
            </a:r>
            <a:r>
              <a:rPr lang="sl-SI" sz="1400" dirty="0" smtClean="0"/>
              <a:t>: Ljudje, spremenili so svet, Ljubljana, MK, 1995</a:t>
            </a:r>
            <a:endParaRPr lang="sl-SI" sz="1400" dirty="0"/>
          </a:p>
        </p:txBody>
      </p:sp>
      <p:sp>
        <p:nvSpPr>
          <p:cNvPr id="27" name="Elipsa 26"/>
          <p:cNvSpPr/>
          <p:nvPr/>
        </p:nvSpPr>
        <p:spPr>
          <a:xfrm>
            <a:off x="285720" y="1500174"/>
            <a:ext cx="3786214" cy="1687890"/>
          </a:xfrm>
          <a:prstGeom prst="ellipse">
            <a:avLst/>
          </a:prstGeom>
        </p:spPr>
        <p:style>
          <a:lnRef idx="3">
            <a:schemeClr val="lt1"/>
          </a:lnRef>
          <a:fillRef idx="1">
            <a:schemeClr val="accent6"/>
          </a:fillRef>
          <a:effectRef idx="1">
            <a:schemeClr val="accent6"/>
          </a:effectRef>
          <a:fontRef idx="minor">
            <a:schemeClr val="lt1"/>
          </a:fontRef>
        </p:style>
        <p:txBody>
          <a:bodyPr wrap="square">
            <a:spAutoFit/>
          </a:bodyPr>
          <a:lstStyle/>
          <a:p>
            <a:pPr algn="ctr"/>
            <a:r>
              <a:rPr lang="sl-SI" dirty="0" smtClean="0"/>
              <a:t>Oglej si predstavitev, </a:t>
            </a:r>
            <a:r>
              <a:rPr lang="sl-SI" dirty="0" smtClean="0"/>
              <a:t>ki pripoveduje o strahotah črne smrti v srednjem veku</a:t>
            </a:r>
            <a:r>
              <a:rPr lang="sl-SI" dirty="0" smtClean="0"/>
              <a:t>.</a:t>
            </a:r>
            <a:endParaRPr lang="sl-SI" dirty="0"/>
          </a:p>
        </p:txBody>
      </p:sp>
      <p:pic>
        <p:nvPicPr>
          <p:cNvPr id="28" name="Slika 27" descr="kosa.png"/>
          <p:cNvPicPr>
            <a:picLocks noChangeAspect="1"/>
          </p:cNvPicPr>
          <p:nvPr/>
        </p:nvPicPr>
        <p:blipFill>
          <a:blip r:embed="rId4" cstate="print"/>
          <a:stretch>
            <a:fillRect/>
          </a:stretch>
        </p:blipFill>
        <p:spPr>
          <a:xfrm>
            <a:off x="4357686" y="1142984"/>
            <a:ext cx="4357718" cy="4641397"/>
          </a:xfrm>
          <a:prstGeom prst="rect">
            <a:avLst/>
          </a:prstGeom>
          <a:solidFill>
            <a:srgbClr val="FFFFFF">
              <a:shade val="85000"/>
            </a:srgbClr>
          </a:solidFill>
          <a:ln w="190500" cap="rnd">
            <a:solidFill>
              <a:schemeClr val="tx1">
                <a:lumMod val="65000"/>
              </a:schemeClr>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2.5"/>
                                          </p:val>
                                        </p:tav>
                                        <p:tav tm="100000">
                                          <p:val>
                                            <p:strVal val="#ppt_w"/>
                                          </p:val>
                                        </p:tav>
                                      </p:tavLst>
                                    </p:anim>
                                    <p:anim calcmode="lin" valueType="num">
                                      <p:cBhvr>
                                        <p:cTn id="8" dur="2000" fill="hold"/>
                                        <p:tgtEl>
                                          <p:spTgt spid="2"/>
                                        </p:tgtEl>
                                        <p:attrNameLst>
                                          <p:attrName>ppt_h</p:attrName>
                                        </p:attrNameLst>
                                      </p:cBhvr>
                                      <p:tavLst>
                                        <p:tav tm="0">
                                          <p:val>
                                            <p:strVal val="#ppt_h*0.01"/>
                                          </p:val>
                                        </p:tav>
                                        <p:tav tm="100000">
                                          <p:val>
                                            <p:strVal val="#ppt_h"/>
                                          </p:val>
                                        </p:tav>
                                      </p:tavLst>
                                    </p:anim>
                                    <p:anim calcmode="lin" valueType="num">
                                      <p:cBhvr>
                                        <p:cTn id="9" dur="2000" fill="hold"/>
                                        <p:tgtEl>
                                          <p:spTgt spid="2"/>
                                        </p:tgtEl>
                                        <p:attrNameLst>
                                          <p:attrName>ppt_x</p:attrName>
                                        </p:attrNameLst>
                                      </p:cBhvr>
                                      <p:tavLst>
                                        <p:tav tm="0">
                                          <p:val>
                                            <p:strVal val="#ppt_x"/>
                                          </p:val>
                                        </p:tav>
                                        <p:tav tm="100000">
                                          <p:val>
                                            <p:strVal val="#ppt_x"/>
                                          </p:val>
                                        </p:tav>
                                      </p:tavLst>
                                    </p:anim>
                                    <p:anim calcmode="lin" valueType="num">
                                      <p:cBhvr>
                                        <p:cTn id="10" dur="2000" fill="hold"/>
                                        <p:tgtEl>
                                          <p:spTgt spid="2"/>
                                        </p:tgtEl>
                                        <p:attrNameLst>
                                          <p:attrName>ppt_y</p:attrName>
                                        </p:attrNameLst>
                                      </p:cBhvr>
                                      <p:tavLst>
                                        <p:tav tm="0">
                                          <p:val>
                                            <p:strVal val="#ppt_h+1"/>
                                          </p:val>
                                        </p:tav>
                                        <p:tav tm="100000">
                                          <p:val>
                                            <p:strVal val="#ppt_y"/>
                                          </p:val>
                                        </p:tav>
                                      </p:tavLst>
                                    </p:anim>
                                    <p:animEffect transition="in" filter="fade">
                                      <p:cBhvr>
                                        <p:cTn id="11" dur="2000"/>
                                        <p:tgtEl>
                                          <p:spTgt spid="2"/>
                                        </p:tgtEl>
                                      </p:cBhvr>
                                    </p:animEffect>
                                  </p:childTnLst>
                                </p:cTn>
                              </p:par>
                            </p:childTnLst>
                          </p:cTn>
                        </p:par>
                        <p:par>
                          <p:cTn id="12" fill="hold">
                            <p:stCondLst>
                              <p:cond delay="2000"/>
                            </p:stCondLst>
                            <p:childTnLst>
                              <p:par>
                                <p:cTn id="13" presetID="53" presetClass="entr" presetSubtype="0" fill="hold" grpId="0" nodeType="after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p:cTn id="15" dur="2000" fill="hold"/>
                                        <p:tgtEl>
                                          <p:spTgt spid="27"/>
                                        </p:tgtEl>
                                        <p:attrNameLst>
                                          <p:attrName>ppt_w</p:attrName>
                                        </p:attrNameLst>
                                      </p:cBhvr>
                                      <p:tavLst>
                                        <p:tav tm="0">
                                          <p:val>
                                            <p:fltVal val="0"/>
                                          </p:val>
                                        </p:tav>
                                        <p:tav tm="100000">
                                          <p:val>
                                            <p:strVal val="#ppt_w"/>
                                          </p:val>
                                        </p:tav>
                                      </p:tavLst>
                                    </p:anim>
                                    <p:anim calcmode="lin" valueType="num">
                                      <p:cBhvr>
                                        <p:cTn id="16" dur="2000" fill="hold"/>
                                        <p:tgtEl>
                                          <p:spTgt spid="27"/>
                                        </p:tgtEl>
                                        <p:attrNameLst>
                                          <p:attrName>ppt_h</p:attrName>
                                        </p:attrNameLst>
                                      </p:cBhvr>
                                      <p:tavLst>
                                        <p:tav tm="0">
                                          <p:val>
                                            <p:fltVal val="0"/>
                                          </p:val>
                                        </p:tav>
                                        <p:tav tm="100000">
                                          <p:val>
                                            <p:strVal val="#ppt_h"/>
                                          </p:val>
                                        </p:tav>
                                      </p:tavLst>
                                    </p:anim>
                                    <p:animEffect transition="in" filter="fade">
                                      <p:cBhvr>
                                        <p:cTn id="17" dur="2000"/>
                                        <p:tgtEl>
                                          <p:spTgt spid="27"/>
                                        </p:tgtEl>
                                      </p:cBhvr>
                                    </p:animEffect>
                                  </p:childTnLst>
                                </p:cTn>
                              </p:par>
                            </p:childTnLst>
                          </p:cTn>
                        </p:par>
                        <p:par>
                          <p:cTn id="18" fill="hold">
                            <p:stCondLst>
                              <p:cond delay="4000"/>
                            </p:stCondLst>
                            <p:childTnLst>
                              <p:par>
                                <p:cTn id="19" presetID="26" presetClass="entr" presetSubtype="0" fill="hold" grpId="0" nodeType="afterEffect">
                                  <p:stCondLst>
                                    <p:cond delay="1000"/>
                                  </p:stCondLst>
                                  <p:childTnLst>
                                    <p:set>
                                      <p:cBhvr>
                                        <p:cTn id="20" dur="1" fill="hold">
                                          <p:stCondLst>
                                            <p:cond delay="0"/>
                                          </p:stCondLst>
                                        </p:cTn>
                                        <p:tgtEl>
                                          <p:spTgt spid="24"/>
                                        </p:tgtEl>
                                        <p:attrNameLst>
                                          <p:attrName>style.visibility</p:attrName>
                                        </p:attrNameLst>
                                      </p:cBhvr>
                                      <p:to>
                                        <p:strVal val="visible"/>
                                      </p:to>
                                    </p:set>
                                    <p:animEffect transition="in" filter="wipe(down)">
                                      <p:cBhvr>
                                        <p:cTn id="21" dur="580">
                                          <p:stCondLst>
                                            <p:cond delay="0"/>
                                          </p:stCondLst>
                                        </p:cTn>
                                        <p:tgtEl>
                                          <p:spTgt spid="24"/>
                                        </p:tgtEl>
                                      </p:cBhvr>
                                    </p:animEffect>
                                    <p:anim calcmode="lin" valueType="num">
                                      <p:cBhvr>
                                        <p:cTn id="22"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27" dur="26">
                                          <p:stCondLst>
                                            <p:cond delay="650"/>
                                          </p:stCondLst>
                                        </p:cTn>
                                        <p:tgtEl>
                                          <p:spTgt spid="24"/>
                                        </p:tgtEl>
                                      </p:cBhvr>
                                      <p:to x="100000" y="60000"/>
                                    </p:animScale>
                                    <p:animScale>
                                      <p:cBhvr>
                                        <p:cTn id="28" dur="166" decel="50000">
                                          <p:stCondLst>
                                            <p:cond delay="676"/>
                                          </p:stCondLst>
                                        </p:cTn>
                                        <p:tgtEl>
                                          <p:spTgt spid="24"/>
                                        </p:tgtEl>
                                      </p:cBhvr>
                                      <p:to x="100000" y="100000"/>
                                    </p:animScale>
                                    <p:animScale>
                                      <p:cBhvr>
                                        <p:cTn id="29" dur="26">
                                          <p:stCondLst>
                                            <p:cond delay="1312"/>
                                          </p:stCondLst>
                                        </p:cTn>
                                        <p:tgtEl>
                                          <p:spTgt spid="24"/>
                                        </p:tgtEl>
                                      </p:cBhvr>
                                      <p:to x="100000" y="80000"/>
                                    </p:animScale>
                                    <p:animScale>
                                      <p:cBhvr>
                                        <p:cTn id="30" dur="166" decel="50000">
                                          <p:stCondLst>
                                            <p:cond delay="1338"/>
                                          </p:stCondLst>
                                        </p:cTn>
                                        <p:tgtEl>
                                          <p:spTgt spid="24"/>
                                        </p:tgtEl>
                                      </p:cBhvr>
                                      <p:to x="100000" y="100000"/>
                                    </p:animScale>
                                    <p:animScale>
                                      <p:cBhvr>
                                        <p:cTn id="31" dur="26">
                                          <p:stCondLst>
                                            <p:cond delay="1642"/>
                                          </p:stCondLst>
                                        </p:cTn>
                                        <p:tgtEl>
                                          <p:spTgt spid="24"/>
                                        </p:tgtEl>
                                      </p:cBhvr>
                                      <p:to x="100000" y="90000"/>
                                    </p:animScale>
                                    <p:animScale>
                                      <p:cBhvr>
                                        <p:cTn id="32" dur="166" decel="50000">
                                          <p:stCondLst>
                                            <p:cond delay="1668"/>
                                          </p:stCondLst>
                                        </p:cTn>
                                        <p:tgtEl>
                                          <p:spTgt spid="24"/>
                                        </p:tgtEl>
                                      </p:cBhvr>
                                      <p:to x="100000" y="100000"/>
                                    </p:animScale>
                                    <p:animScale>
                                      <p:cBhvr>
                                        <p:cTn id="33" dur="26">
                                          <p:stCondLst>
                                            <p:cond delay="1808"/>
                                          </p:stCondLst>
                                        </p:cTn>
                                        <p:tgtEl>
                                          <p:spTgt spid="24"/>
                                        </p:tgtEl>
                                      </p:cBhvr>
                                      <p:to x="100000" y="95000"/>
                                    </p:animScale>
                                    <p:animScale>
                                      <p:cBhvr>
                                        <p:cTn id="34" dur="166" decel="50000">
                                          <p:stCondLst>
                                            <p:cond delay="1834"/>
                                          </p:stCondLst>
                                        </p:cTn>
                                        <p:tgtEl>
                                          <p:spTgt spid="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p:bldP spid="2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214346" y="500042"/>
            <a:ext cx="5429288" cy="757230"/>
          </a:xfrm>
        </p:spPr>
        <p:txBody>
          <a:bodyPr>
            <a:normAutofit/>
          </a:bodyPr>
          <a:lstStyle/>
          <a:p>
            <a:r>
              <a:rPr lang="sl-SI" dirty="0" smtClean="0">
                <a:solidFill>
                  <a:srgbClr val="002060"/>
                </a:solidFill>
                <a:latin typeface="42" pitchFamily="2" charset="0"/>
              </a:rPr>
              <a:t>Kolikokrat?</a:t>
            </a:r>
            <a:endParaRPr lang="sl-SI" dirty="0">
              <a:solidFill>
                <a:srgbClr val="002060"/>
              </a:solidFill>
              <a:latin typeface="42" pitchFamily="2" charset="0"/>
            </a:endParaRPr>
          </a:p>
        </p:txBody>
      </p:sp>
      <p:sp>
        <p:nvSpPr>
          <p:cNvPr id="5" name="PoljeZBesedilom 4"/>
          <p:cNvSpPr txBox="1"/>
          <p:nvPr/>
        </p:nvSpPr>
        <p:spPr>
          <a:xfrm>
            <a:off x="357158" y="2571744"/>
            <a:ext cx="3786214" cy="1477328"/>
          </a:xfrm>
          <a:prstGeom prst="rect">
            <a:avLst/>
          </a:prstGeom>
          <a:noFill/>
        </p:spPr>
        <p:txBody>
          <a:bodyPr wrap="square" rtlCol="0">
            <a:spAutoFit/>
          </a:bodyPr>
          <a:lstStyle/>
          <a:p>
            <a:r>
              <a:rPr lang="sl-SI" dirty="0" smtClean="0"/>
              <a:t>Oslabila je Rimsko cesarstvo za časa Justinijana in se prenesla čez Evropo v Anglijo, kjer je bila znana kot "kuga za časa kralja </a:t>
            </a:r>
            <a:r>
              <a:rPr lang="sl-SI" dirty="0" err="1" smtClean="0"/>
              <a:t>Cadwaladerja</a:t>
            </a:r>
            <a:r>
              <a:rPr lang="sl-SI" dirty="0" smtClean="0"/>
              <a:t>".</a:t>
            </a:r>
          </a:p>
        </p:txBody>
      </p:sp>
      <p:sp>
        <p:nvSpPr>
          <p:cNvPr id="22" name="Pravokotnik 21"/>
          <p:cNvSpPr/>
          <p:nvPr/>
        </p:nvSpPr>
        <p:spPr>
          <a:xfrm>
            <a:off x="214282" y="1785926"/>
            <a:ext cx="6715172" cy="369332"/>
          </a:xfrm>
          <a:prstGeom prst="rect">
            <a:avLst/>
          </a:prstGeom>
        </p:spPr>
        <p:txBody>
          <a:bodyPr wrap="square">
            <a:spAutoFit/>
          </a:bodyPr>
          <a:lstStyle/>
          <a:p>
            <a:r>
              <a:rPr lang="sl-SI" dirty="0" smtClean="0"/>
              <a:t>Prvič se je pojavila v Arabiji in leta 542 zajela Egipt.</a:t>
            </a:r>
            <a:endParaRPr lang="sl-SI" dirty="0"/>
          </a:p>
        </p:txBody>
      </p:sp>
      <p:sp>
        <p:nvSpPr>
          <p:cNvPr id="24" name="Pravokotnik 23"/>
          <p:cNvSpPr/>
          <p:nvPr/>
        </p:nvSpPr>
        <p:spPr>
          <a:xfrm>
            <a:off x="142844" y="4286256"/>
            <a:ext cx="4357718" cy="646331"/>
          </a:xfrm>
          <a:prstGeom prst="rect">
            <a:avLst/>
          </a:prstGeom>
        </p:spPr>
        <p:txBody>
          <a:bodyPr wrap="square">
            <a:spAutoFit/>
          </a:bodyPr>
          <a:lstStyle/>
          <a:p>
            <a:r>
              <a:rPr lang="sl-SI" dirty="0" smtClean="0"/>
              <a:t>Ko je epidemija izbruhnila drugič, leta 1440, so jo imenovali "črna smrt". </a:t>
            </a:r>
            <a:endParaRPr lang="sl-SI" dirty="0"/>
          </a:p>
        </p:txBody>
      </p:sp>
      <p:pic>
        <p:nvPicPr>
          <p:cNvPr id="25" name="Slika 24" descr="black_death22.jpg"/>
          <p:cNvPicPr>
            <a:picLocks noChangeAspect="1"/>
          </p:cNvPicPr>
          <p:nvPr/>
        </p:nvPicPr>
        <p:blipFill>
          <a:blip r:embed="rId4" cstate="print"/>
          <a:stretch>
            <a:fillRect/>
          </a:stretch>
        </p:blipFill>
        <p:spPr>
          <a:xfrm>
            <a:off x="4500562" y="2857496"/>
            <a:ext cx="4333852" cy="3250389"/>
          </a:xfrm>
          <a:prstGeom prst="rect">
            <a:avLst/>
          </a:prstGeom>
          <a:ln w="88900" cap="sq" cmpd="thickThin">
            <a:solidFill>
              <a:srgbClr val="000000"/>
            </a:solidFill>
            <a:prstDash val="solid"/>
            <a:miter lim="800000"/>
          </a:ln>
          <a:effectLst>
            <a:innerShdw blurRad="76200">
              <a:srgbClr val="000000"/>
            </a:innerShdw>
          </a:effectLst>
        </p:spPr>
      </p:pic>
      <p:sp>
        <p:nvSpPr>
          <p:cNvPr id="26" name="Pravokotnik 25"/>
          <p:cNvSpPr/>
          <p:nvPr/>
        </p:nvSpPr>
        <p:spPr>
          <a:xfrm>
            <a:off x="285720" y="5072074"/>
            <a:ext cx="4000528" cy="923330"/>
          </a:xfrm>
          <a:prstGeom prst="rect">
            <a:avLst/>
          </a:prstGeom>
        </p:spPr>
        <p:txBody>
          <a:bodyPr wrap="square">
            <a:spAutoFit/>
          </a:bodyPr>
          <a:lstStyle/>
          <a:p>
            <a:r>
              <a:rPr lang="sl-SI" dirty="0" smtClean="0"/>
              <a:t>Nazadnje se je pojavila v Indiji leta 1896, ko je zaradi te bolezni umrlo približno šest milijonov ljudi. </a:t>
            </a:r>
            <a:endParaRPr lang="sl-SI" dirty="0"/>
          </a:p>
        </p:txBody>
      </p:sp>
      <p:sp>
        <p:nvSpPr>
          <p:cNvPr id="27" name="Elipsa 26"/>
          <p:cNvSpPr/>
          <p:nvPr/>
        </p:nvSpPr>
        <p:spPr>
          <a:xfrm>
            <a:off x="6000760" y="357166"/>
            <a:ext cx="2714644" cy="1687890"/>
          </a:xfrm>
          <a:prstGeom prst="ellipse">
            <a:avLst/>
          </a:prstGeom>
        </p:spPr>
        <p:style>
          <a:lnRef idx="3">
            <a:schemeClr val="lt1"/>
          </a:lnRef>
          <a:fillRef idx="1">
            <a:schemeClr val="accent6"/>
          </a:fillRef>
          <a:effectRef idx="1">
            <a:schemeClr val="accent6"/>
          </a:effectRef>
          <a:fontRef idx="minor">
            <a:schemeClr val="lt1"/>
          </a:fontRef>
        </p:style>
        <p:txBody>
          <a:bodyPr wrap="square">
            <a:spAutoFit/>
          </a:bodyPr>
          <a:lstStyle/>
          <a:p>
            <a:pPr algn="ctr"/>
            <a:r>
              <a:rPr lang="sl-SI" dirty="0" smtClean="0"/>
              <a:t>V zgodovini so zapisani trije večji izbruhi </a:t>
            </a:r>
            <a:r>
              <a:rPr lang="sl-SI" dirty="0" err="1" smtClean="0"/>
              <a:t>bezgavčne</a:t>
            </a:r>
            <a:r>
              <a:rPr lang="sl-SI" dirty="0" smtClean="0"/>
              <a:t> kuge.</a:t>
            </a:r>
            <a:endParaRPr lang="sl-SI"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2.5"/>
                                          </p:val>
                                        </p:tav>
                                        <p:tav tm="100000">
                                          <p:val>
                                            <p:strVal val="#ppt_w"/>
                                          </p:val>
                                        </p:tav>
                                      </p:tavLst>
                                    </p:anim>
                                    <p:anim calcmode="lin" valueType="num">
                                      <p:cBhvr>
                                        <p:cTn id="8" dur="2000" fill="hold"/>
                                        <p:tgtEl>
                                          <p:spTgt spid="2"/>
                                        </p:tgtEl>
                                        <p:attrNameLst>
                                          <p:attrName>ppt_h</p:attrName>
                                        </p:attrNameLst>
                                      </p:cBhvr>
                                      <p:tavLst>
                                        <p:tav tm="0">
                                          <p:val>
                                            <p:strVal val="#ppt_h*0.01"/>
                                          </p:val>
                                        </p:tav>
                                        <p:tav tm="100000">
                                          <p:val>
                                            <p:strVal val="#ppt_h"/>
                                          </p:val>
                                        </p:tav>
                                      </p:tavLst>
                                    </p:anim>
                                    <p:anim calcmode="lin" valueType="num">
                                      <p:cBhvr>
                                        <p:cTn id="9" dur="2000" fill="hold"/>
                                        <p:tgtEl>
                                          <p:spTgt spid="2"/>
                                        </p:tgtEl>
                                        <p:attrNameLst>
                                          <p:attrName>ppt_x</p:attrName>
                                        </p:attrNameLst>
                                      </p:cBhvr>
                                      <p:tavLst>
                                        <p:tav tm="0">
                                          <p:val>
                                            <p:strVal val="#ppt_x"/>
                                          </p:val>
                                        </p:tav>
                                        <p:tav tm="100000">
                                          <p:val>
                                            <p:strVal val="#ppt_x"/>
                                          </p:val>
                                        </p:tav>
                                      </p:tavLst>
                                    </p:anim>
                                    <p:anim calcmode="lin" valueType="num">
                                      <p:cBhvr>
                                        <p:cTn id="10" dur="2000" fill="hold"/>
                                        <p:tgtEl>
                                          <p:spTgt spid="2"/>
                                        </p:tgtEl>
                                        <p:attrNameLst>
                                          <p:attrName>ppt_y</p:attrName>
                                        </p:attrNameLst>
                                      </p:cBhvr>
                                      <p:tavLst>
                                        <p:tav tm="0">
                                          <p:val>
                                            <p:strVal val="#ppt_h+1"/>
                                          </p:val>
                                        </p:tav>
                                        <p:tav tm="100000">
                                          <p:val>
                                            <p:strVal val="#ppt_y"/>
                                          </p:val>
                                        </p:tav>
                                      </p:tavLst>
                                    </p:anim>
                                    <p:animEffect transition="in" filter="fade">
                                      <p:cBhvr>
                                        <p:cTn id="11" dur="2000"/>
                                        <p:tgtEl>
                                          <p:spTgt spid="2"/>
                                        </p:tgtEl>
                                      </p:cBhvr>
                                    </p:animEffect>
                                  </p:childTnLst>
                                </p:cTn>
                              </p:par>
                            </p:childTnLst>
                          </p:cTn>
                        </p:par>
                        <p:par>
                          <p:cTn id="12" fill="hold">
                            <p:stCondLst>
                              <p:cond delay="2000"/>
                            </p:stCondLst>
                            <p:childTnLst>
                              <p:par>
                                <p:cTn id="13" presetID="53" presetClass="entr" presetSubtype="0" fill="hold" grpId="0" nodeType="afterEffect">
                                  <p:stCondLst>
                                    <p:cond delay="0"/>
                                  </p:stCondLst>
                                  <p:childTnLst>
                                    <p:set>
                                      <p:cBhvr>
                                        <p:cTn id="14" dur="1" fill="hold">
                                          <p:stCondLst>
                                            <p:cond delay="0"/>
                                          </p:stCondLst>
                                        </p:cTn>
                                        <p:tgtEl>
                                          <p:spTgt spid="27"/>
                                        </p:tgtEl>
                                        <p:attrNameLst>
                                          <p:attrName>style.visibility</p:attrName>
                                        </p:attrNameLst>
                                      </p:cBhvr>
                                      <p:to>
                                        <p:strVal val="visible"/>
                                      </p:to>
                                    </p:set>
                                    <p:anim calcmode="lin" valueType="num">
                                      <p:cBhvr>
                                        <p:cTn id="15" dur="2000" fill="hold"/>
                                        <p:tgtEl>
                                          <p:spTgt spid="27"/>
                                        </p:tgtEl>
                                        <p:attrNameLst>
                                          <p:attrName>ppt_w</p:attrName>
                                        </p:attrNameLst>
                                      </p:cBhvr>
                                      <p:tavLst>
                                        <p:tav tm="0">
                                          <p:val>
                                            <p:fltVal val="0"/>
                                          </p:val>
                                        </p:tav>
                                        <p:tav tm="100000">
                                          <p:val>
                                            <p:strVal val="#ppt_w"/>
                                          </p:val>
                                        </p:tav>
                                      </p:tavLst>
                                    </p:anim>
                                    <p:anim calcmode="lin" valueType="num">
                                      <p:cBhvr>
                                        <p:cTn id="16" dur="2000" fill="hold"/>
                                        <p:tgtEl>
                                          <p:spTgt spid="27"/>
                                        </p:tgtEl>
                                        <p:attrNameLst>
                                          <p:attrName>ppt_h</p:attrName>
                                        </p:attrNameLst>
                                      </p:cBhvr>
                                      <p:tavLst>
                                        <p:tav tm="0">
                                          <p:val>
                                            <p:fltVal val="0"/>
                                          </p:val>
                                        </p:tav>
                                        <p:tav tm="100000">
                                          <p:val>
                                            <p:strVal val="#ppt_h"/>
                                          </p:val>
                                        </p:tav>
                                      </p:tavLst>
                                    </p:anim>
                                    <p:animEffect transition="in" filter="fade">
                                      <p:cBhvr>
                                        <p:cTn id="17" dur="2000"/>
                                        <p:tgtEl>
                                          <p:spTgt spid="27"/>
                                        </p:tgtEl>
                                      </p:cBhvr>
                                    </p:animEffect>
                                  </p:childTnLst>
                                </p:cTn>
                              </p:par>
                            </p:childTnLst>
                          </p:cTn>
                        </p:par>
                        <p:par>
                          <p:cTn id="18" fill="hold">
                            <p:stCondLst>
                              <p:cond delay="4000"/>
                            </p:stCondLst>
                            <p:childTnLst>
                              <p:par>
                                <p:cTn id="19" presetID="53" presetClass="entr" presetSubtype="0" fill="hold"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0" fill="hold"/>
                                        <p:tgtEl>
                                          <p:spTgt spid="25"/>
                                        </p:tgtEl>
                                        <p:attrNameLst>
                                          <p:attrName>ppt_w</p:attrName>
                                        </p:attrNameLst>
                                      </p:cBhvr>
                                      <p:tavLst>
                                        <p:tav tm="0">
                                          <p:val>
                                            <p:fltVal val="0"/>
                                          </p:val>
                                        </p:tav>
                                        <p:tav tm="100000">
                                          <p:val>
                                            <p:strVal val="#ppt_w"/>
                                          </p:val>
                                        </p:tav>
                                      </p:tavLst>
                                    </p:anim>
                                    <p:anim calcmode="lin" valueType="num">
                                      <p:cBhvr>
                                        <p:cTn id="22" dur="5000" fill="hold"/>
                                        <p:tgtEl>
                                          <p:spTgt spid="25"/>
                                        </p:tgtEl>
                                        <p:attrNameLst>
                                          <p:attrName>ppt_h</p:attrName>
                                        </p:attrNameLst>
                                      </p:cBhvr>
                                      <p:tavLst>
                                        <p:tav tm="0">
                                          <p:val>
                                            <p:fltVal val="0"/>
                                          </p:val>
                                        </p:tav>
                                        <p:tav tm="100000">
                                          <p:val>
                                            <p:strVal val="#ppt_h"/>
                                          </p:val>
                                        </p:tav>
                                      </p:tavLst>
                                    </p:anim>
                                    <p:animEffect transition="in" filter="fade">
                                      <p:cBhvr>
                                        <p:cTn id="23" dur="5000"/>
                                        <p:tgtEl>
                                          <p:spTgt spid="25"/>
                                        </p:tgtEl>
                                      </p:cBhvr>
                                    </p:animEffect>
                                  </p:childTnLst>
                                </p:cTn>
                              </p:par>
                            </p:childTnLst>
                          </p:cTn>
                        </p:par>
                        <p:par>
                          <p:cTn id="24" fill="hold">
                            <p:stCondLst>
                              <p:cond delay="9000"/>
                            </p:stCondLst>
                            <p:childTnLst>
                              <p:par>
                                <p:cTn id="25" presetID="41" presetClass="entr" presetSubtype="0" fill="hold" grpId="0" nodeType="afterEffect">
                                  <p:stCondLst>
                                    <p:cond delay="1000"/>
                                  </p:stCondLst>
                                  <p:iterate type="wd">
                                    <p:tmPct val="10000"/>
                                  </p:iterate>
                                  <p:childTnLst>
                                    <p:set>
                                      <p:cBhvr>
                                        <p:cTn id="26" dur="1" fill="hold">
                                          <p:stCondLst>
                                            <p:cond delay="0"/>
                                          </p:stCondLst>
                                        </p:cTn>
                                        <p:tgtEl>
                                          <p:spTgt spid="22"/>
                                        </p:tgtEl>
                                        <p:attrNameLst>
                                          <p:attrName>style.visibility</p:attrName>
                                        </p:attrNameLst>
                                      </p:cBhvr>
                                      <p:to>
                                        <p:strVal val="visible"/>
                                      </p:to>
                                    </p:set>
                                    <p:anim calcmode="lin" valueType="num">
                                      <p:cBhvr>
                                        <p:cTn id="27" dur="20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28" dur="2000" fill="hold"/>
                                        <p:tgtEl>
                                          <p:spTgt spid="22"/>
                                        </p:tgtEl>
                                        <p:attrNameLst>
                                          <p:attrName>ppt_y</p:attrName>
                                        </p:attrNameLst>
                                      </p:cBhvr>
                                      <p:tavLst>
                                        <p:tav tm="0">
                                          <p:val>
                                            <p:strVal val="#ppt_y"/>
                                          </p:val>
                                        </p:tav>
                                        <p:tav tm="100000">
                                          <p:val>
                                            <p:strVal val="#ppt_y"/>
                                          </p:val>
                                        </p:tav>
                                      </p:tavLst>
                                    </p:anim>
                                    <p:anim calcmode="lin" valueType="num">
                                      <p:cBhvr>
                                        <p:cTn id="29" dur="20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30" dur="20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31" dur="2000" tmFilter="0,0; .5, 1; 1, 1"/>
                                        <p:tgtEl>
                                          <p:spTgt spid="22"/>
                                        </p:tgtEl>
                                      </p:cBhvr>
                                    </p:animEffect>
                                  </p:childTnLst>
                                </p:cTn>
                              </p:par>
                            </p:childTnLst>
                          </p:cTn>
                        </p:par>
                        <p:par>
                          <p:cTn id="32" fill="hold">
                            <p:stCondLst>
                              <p:cond delay="14200"/>
                            </p:stCondLst>
                            <p:childTnLst>
                              <p:par>
                                <p:cTn id="33" presetID="17" presetClass="entr" presetSubtype="10" fill="hold" grpId="0" nodeType="afterEffect">
                                  <p:stCondLst>
                                    <p:cond delay="1000"/>
                                  </p:stCondLst>
                                  <p:childTnLst>
                                    <p:set>
                                      <p:cBhvr>
                                        <p:cTn id="34" dur="1" fill="hold">
                                          <p:stCondLst>
                                            <p:cond delay="0"/>
                                          </p:stCondLst>
                                        </p:cTn>
                                        <p:tgtEl>
                                          <p:spTgt spid="5"/>
                                        </p:tgtEl>
                                        <p:attrNameLst>
                                          <p:attrName>style.visibility</p:attrName>
                                        </p:attrNameLst>
                                      </p:cBhvr>
                                      <p:to>
                                        <p:strVal val="visible"/>
                                      </p:to>
                                    </p:set>
                                    <p:anim calcmode="lin" valueType="num">
                                      <p:cBhvr>
                                        <p:cTn id="35" dur="2000" fill="hold"/>
                                        <p:tgtEl>
                                          <p:spTgt spid="5"/>
                                        </p:tgtEl>
                                        <p:attrNameLst>
                                          <p:attrName>ppt_w</p:attrName>
                                        </p:attrNameLst>
                                      </p:cBhvr>
                                      <p:tavLst>
                                        <p:tav tm="0">
                                          <p:val>
                                            <p:fltVal val="0"/>
                                          </p:val>
                                        </p:tav>
                                        <p:tav tm="100000">
                                          <p:val>
                                            <p:strVal val="#ppt_w"/>
                                          </p:val>
                                        </p:tav>
                                      </p:tavLst>
                                    </p:anim>
                                    <p:anim calcmode="lin" valueType="num">
                                      <p:cBhvr>
                                        <p:cTn id="36" dur="2000" fill="hold"/>
                                        <p:tgtEl>
                                          <p:spTgt spid="5"/>
                                        </p:tgtEl>
                                        <p:attrNameLst>
                                          <p:attrName>ppt_h</p:attrName>
                                        </p:attrNameLst>
                                      </p:cBhvr>
                                      <p:tavLst>
                                        <p:tav tm="0">
                                          <p:val>
                                            <p:strVal val="#ppt_h"/>
                                          </p:val>
                                        </p:tav>
                                        <p:tav tm="100000">
                                          <p:val>
                                            <p:strVal val="#ppt_h"/>
                                          </p:val>
                                        </p:tav>
                                      </p:tavLst>
                                    </p:anim>
                                  </p:childTnLst>
                                </p:cTn>
                              </p:par>
                            </p:childTnLst>
                          </p:cTn>
                        </p:par>
                        <p:par>
                          <p:cTn id="37" fill="hold">
                            <p:stCondLst>
                              <p:cond delay="17200"/>
                            </p:stCondLst>
                            <p:childTnLst>
                              <p:par>
                                <p:cTn id="38" presetID="26" presetClass="entr" presetSubtype="0" fill="hold" grpId="0" nodeType="afterEffect">
                                  <p:stCondLst>
                                    <p:cond delay="1000"/>
                                  </p:stCondLst>
                                  <p:childTnLst>
                                    <p:set>
                                      <p:cBhvr>
                                        <p:cTn id="39" dur="1" fill="hold">
                                          <p:stCondLst>
                                            <p:cond delay="0"/>
                                          </p:stCondLst>
                                        </p:cTn>
                                        <p:tgtEl>
                                          <p:spTgt spid="24"/>
                                        </p:tgtEl>
                                        <p:attrNameLst>
                                          <p:attrName>style.visibility</p:attrName>
                                        </p:attrNameLst>
                                      </p:cBhvr>
                                      <p:to>
                                        <p:strVal val="visible"/>
                                      </p:to>
                                    </p:set>
                                    <p:animEffect transition="in" filter="wipe(down)">
                                      <p:cBhvr>
                                        <p:cTn id="40" dur="580">
                                          <p:stCondLst>
                                            <p:cond delay="0"/>
                                          </p:stCondLst>
                                        </p:cTn>
                                        <p:tgtEl>
                                          <p:spTgt spid="24"/>
                                        </p:tgtEl>
                                      </p:cBhvr>
                                    </p:animEffect>
                                    <p:anim calcmode="lin" valueType="num">
                                      <p:cBhvr>
                                        <p:cTn id="41"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46" dur="26">
                                          <p:stCondLst>
                                            <p:cond delay="650"/>
                                          </p:stCondLst>
                                        </p:cTn>
                                        <p:tgtEl>
                                          <p:spTgt spid="24"/>
                                        </p:tgtEl>
                                      </p:cBhvr>
                                      <p:to x="100000" y="60000"/>
                                    </p:animScale>
                                    <p:animScale>
                                      <p:cBhvr>
                                        <p:cTn id="47" dur="166" decel="50000">
                                          <p:stCondLst>
                                            <p:cond delay="676"/>
                                          </p:stCondLst>
                                        </p:cTn>
                                        <p:tgtEl>
                                          <p:spTgt spid="24"/>
                                        </p:tgtEl>
                                      </p:cBhvr>
                                      <p:to x="100000" y="100000"/>
                                    </p:animScale>
                                    <p:animScale>
                                      <p:cBhvr>
                                        <p:cTn id="48" dur="26">
                                          <p:stCondLst>
                                            <p:cond delay="1312"/>
                                          </p:stCondLst>
                                        </p:cTn>
                                        <p:tgtEl>
                                          <p:spTgt spid="24"/>
                                        </p:tgtEl>
                                      </p:cBhvr>
                                      <p:to x="100000" y="80000"/>
                                    </p:animScale>
                                    <p:animScale>
                                      <p:cBhvr>
                                        <p:cTn id="49" dur="166" decel="50000">
                                          <p:stCondLst>
                                            <p:cond delay="1338"/>
                                          </p:stCondLst>
                                        </p:cTn>
                                        <p:tgtEl>
                                          <p:spTgt spid="24"/>
                                        </p:tgtEl>
                                      </p:cBhvr>
                                      <p:to x="100000" y="100000"/>
                                    </p:animScale>
                                    <p:animScale>
                                      <p:cBhvr>
                                        <p:cTn id="50" dur="26">
                                          <p:stCondLst>
                                            <p:cond delay="1642"/>
                                          </p:stCondLst>
                                        </p:cTn>
                                        <p:tgtEl>
                                          <p:spTgt spid="24"/>
                                        </p:tgtEl>
                                      </p:cBhvr>
                                      <p:to x="100000" y="90000"/>
                                    </p:animScale>
                                    <p:animScale>
                                      <p:cBhvr>
                                        <p:cTn id="51" dur="166" decel="50000">
                                          <p:stCondLst>
                                            <p:cond delay="1668"/>
                                          </p:stCondLst>
                                        </p:cTn>
                                        <p:tgtEl>
                                          <p:spTgt spid="24"/>
                                        </p:tgtEl>
                                      </p:cBhvr>
                                      <p:to x="100000" y="100000"/>
                                    </p:animScale>
                                    <p:animScale>
                                      <p:cBhvr>
                                        <p:cTn id="52" dur="26">
                                          <p:stCondLst>
                                            <p:cond delay="1808"/>
                                          </p:stCondLst>
                                        </p:cTn>
                                        <p:tgtEl>
                                          <p:spTgt spid="24"/>
                                        </p:tgtEl>
                                      </p:cBhvr>
                                      <p:to x="100000" y="95000"/>
                                    </p:animScale>
                                    <p:animScale>
                                      <p:cBhvr>
                                        <p:cTn id="53" dur="166" decel="50000">
                                          <p:stCondLst>
                                            <p:cond delay="1834"/>
                                          </p:stCondLst>
                                        </p:cTn>
                                        <p:tgtEl>
                                          <p:spTgt spid="24"/>
                                        </p:tgtEl>
                                      </p:cBhvr>
                                      <p:to x="100000" y="100000"/>
                                    </p:animScale>
                                  </p:childTnLst>
                                </p:cTn>
                              </p:par>
                            </p:childTnLst>
                          </p:cTn>
                        </p:par>
                        <p:par>
                          <p:cTn id="54" fill="hold">
                            <p:stCondLst>
                              <p:cond delay="20200"/>
                            </p:stCondLst>
                            <p:childTnLst>
                              <p:par>
                                <p:cTn id="55" presetID="51" presetClass="entr" presetSubtype="0" fill="hold" grpId="0" nodeType="afterEffect">
                                  <p:stCondLst>
                                    <p:cond delay="1500"/>
                                  </p:stCondLst>
                                  <p:childTnLst>
                                    <p:set>
                                      <p:cBhvr>
                                        <p:cTn id="56" dur="1" fill="hold">
                                          <p:stCondLst>
                                            <p:cond delay="0"/>
                                          </p:stCondLst>
                                        </p:cTn>
                                        <p:tgtEl>
                                          <p:spTgt spid="26"/>
                                        </p:tgtEl>
                                        <p:attrNameLst>
                                          <p:attrName>style.visibility</p:attrName>
                                        </p:attrNameLst>
                                      </p:cBhvr>
                                      <p:to>
                                        <p:strVal val="visible"/>
                                      </p:to>
                                    </p:set>
                                    <p:animEffect transition="in" filter="fade">
                                      <p:cBhvr>
                                        <p:cTn id="57" dur="770" decel="100000"/>
                                        <p:tgtEl>
                                          <p:spTgt spid="26"/>
                                        </p:tgtEl>
                                      </p:cBhvr>
                                    </p:animEffect>
                                    <p:animScale>
                                      <p:cBhvr>
                                        <p:cTn id="58" dur="770" decel="100000"/>
                                        <p:tgtEl>
                                          <p:spTgt spid="26"/>
                                        </p:tgtEl>
                                      </p:cBhvr>
                                      <p:from x="10000" y="10000"/>
                                      <p:to x="200000" y="450000"/>
                                    </p:animScale>
                                    <p:animScale>
                                      <p:cBhvr>
                                        <p:cTn id="59" dur="1230" accel="100000" fill="hold">
                                          <p:stCondLst>
                                            <p:cond delay="770"/>
                                          </p:stCondLst>
                                        </p:cTn>
                                        <p:tgtEl>
                                          <p:spTgt spid="26"/>
                                        </p:tgtEl>
                                      </p:cBhvr>
                                      <p:from x="200000" y="450000"/>
                                      <p:to x="100000" y="100000"/>
                                    </p:animScale>
                                    <p:set>
                                      <p:cBhvr>
                                        <p:cTn id="60" dur="770" fill="hold"/>
                                        <p:tgtEl>
                                          <p:spTgt spid="26"/>
                                        </p:tgtEl>
                                        <p:attrNameLst>
                                          <p:attrName>ppt_x</p:attrName>
                                        </p:attrNameLst>
                                      </p:cBhvr>
                                      <p:to>
                                        <p:strVal val="(0.5)"/>
                                      </p:to>
                                    </p:set>
                                    <p:anim from="(0.5)" to="(#ppt_x)" calcmode="lin" valueType="num">
                                      <p:cBhvr>
                                        <p:cTn id="61" dur="1230" accel="100000" fill="hold">
                                          <p:stCondLst>
                                            <p:cond delay="770"/>
                                          </p:stCondLst>
                                        </p:cTn>
                                        <p:tgtEl>
                                          <p:spTgt spid="26"/>
                                        </p:tgtEl>
                                        <p:attrNameLst>
                                          <p:attrName>ppt_x</p:attrName>
                                        </p:attrNameLst>
                                      </p:cBhvr>
                                    </p:anim>
                                    <p:set>
                                      <p:cBhvr>
                                        <p:cTn id="62" dur="770" fill="hold"/>
                                        <p:tgtEl>
                                          <p:spTgt spid="26"/>
                                        </p:tgtEl>
                                        <p:attrNameLst>
                                          <p:attrName>ppt_y</p:attrName>
                                        </p:attrNameLst>
                                      </p:cBhvr>
                                      <p:to>
                                        <p:strVal val="(#ppt_y+0.4)"/>
                                      </p:to>
                                    </p:set>
                                    <p:anim from="(#ppt_y+0.4)" to="(#ppt_y)" calcmode="lin" valueType="num">
                                      <p:cBhvr>
                                        <p:cTn id="63" dur="1230" accel="100000" fill="hold">
                                          <p:stCondLst>
                                            <p:cond delay="770"/>
                                          </p:stCondLst>
                                        </p:cTn>
                                        <p:tgtEl>
                                          <p:spTgt spid="2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22" grpId="0"/>
      <p:bldP spid="24" grpId="0"/>
      <p:bldP spid="26" grpId="0"/>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214282" y="142852"/>
            <a:ext cx="4643470" cy="757230"/>
          </a:xfrm>
        </p:spPr>
        <p:txBody>
          <a:bodyPr>
            <a:normAutofit/>
          </a:bodyPr>
          <a:lstStyle/>
          <a:p>
            <a:r>
              <a:rPr lang="sl-SI" dirty="0" smtClean="0">
                <a:solidFill>
                  <a:srgbClr val="002060"/>
                </a:solidFill>
                <a:latin typeface="42" pitchFamily="2" charset="0"/>
              </a:rPr>
              <a:t>Smrt prihaja</a:t>
            </a:r>
            <a:endParaRPr lang="sl-SI" dirty="0">
              <a:solidFill>
                <a:srgbClr val="002060"/>
              </a:solidFill>
              <a:latin typeface="42" pitchFamily="2" charset="0"/>
            </a:endParaRPr>
          </a:p>
        </p:txBody>
      </p:sp>
      <p:pic>
        <p:nvPicPr>
          <p:cNvPr id="4" name="Slika 3" descr="Crna.jpg"/>
          <p:cNvPicPr>
            <a:picLocks noChangeAspect="1"/>
          </p:cNvPicPr>
          <p:nvPr/>
        </p:nvPicPr>
        <p:blipFill>
          <a:blip r:embed="rId4" cstate="print"/>
          <a:stretch>
            <a:fillRect/>
          </a:stretch>
        </p:blipFill>
        <p:spPr>
          <a:xfrm>
            <a:off x="285720" y="1071546"/>
            <a:ext cx="4904698" cy="3286148"/>
          </a:xfrm>
          <a:prstGeom prst="rect">
            <a:avLst/>
          </a:prstGeom>
        </p:spPr>
      </p:pic>
      <p:sp>
        <p:nvSpPr>
          <p:cNvPr id="5" name="PoljeZBesedilom 4"/>
          <p:cNvSpPr txBox="1"/>
          <p:nvPr/>
        </p:nvSpPr>
        <p:spPr>
          <a:xfrm>
            <a:off x="5500694" y="285728"/>
            <a:ext cx="3000364" cy="2031325"/>
          </a:xfrm>
          <a:prstGeom prst="rect">
            <a:avLst/>
          </a:prstGeom>
          <a:noFill/>
        </p:spPr>
        <p:txBody>
          <a:bodyPr wrap="square" rtlCol="0">
            <a:spAutoFit/>
          </a:bodyPr>
          <a:lstStyle/>
          <a:p>
            <a:r>
              <a:rPr lang="sl-SI" dirty="0" smtClean="0"/>
              <a:t>V 40. letih 14. stoletja so evropski trgovci in vladarji slišali vesti o neki novi nenavadni bolezni, zaradi katere so množično umirali ljudje v Aziji. </a:t>
            </a:r>
          </a:p>
          <a:p>
            <a:endParaRPr lang="sl-SI" dirty="0" smtClean="0"/>
          </a:p>
        </p:txBody>
      </p:sp>
      <p:sp>
        <p:nvSpPr>
          <p:cNvPr id="6" name="PoljeZBesedilom 5"/>
          <p:cNvSpPr txBox="1"/>
          <p:nvPr/>
        </p:nvSpPr>
        <p:spPr>
          <a:xfrm>
            <a:off x="142844" y="4643446"/>
            <a:ext cx="9001156" cy="646331"/>
          </a:xfrm>
          <a:prstGeom prst="rect">
            <a:avLst/>
          </a:prstGeom>
          <a:noFill/>
        </p:spPr>
        <p:txBody>
          <a:bodyPr wrap="square" rtlCol="0">
            <a:spAutoFit/>
          </a:bodyPr>
          <a:lstStyle/>
          <a:p>
            <a:r>
              <a:rPr lang="sl-SI" dirty="0" smtClean="0"/>
              <a:t>Cele vasi so se izpraznile, mesta so izgubila več kot polovico svojega prebivalstva.</a:t>
            </a:r>
          </a:p>
          <a:p>
            <a:endParaRPr lang="sl-SI" dirty="0" smtClean="0"/>
          </a:p>
        </p:txBody>
      </p:sp>
      <p:sp>
        <p:nvSpPr>
          <p:cNvPr id="7" name="Pravokotnik 6"/>
          <p:cNvSpPr/>
          <p:nvPr/>
        </p:nvSpPr>
        <p:spPr>
          <a:xfrm>
            <a:off x="142844" y="5429264"/>
            <a:ext cx="8786842" cy="646331"/>
          </a:xfrm>
          <a:prstGeom prst="rect">
            <a:avLst/>
          </a:prstGeom>
        </p:spPr>
        <p:txBody>
          <a:bodyPr wrap="square">
            <a:spAutoFit/>
          </a:bodyPr>
          <a:lstStyle/>
          <a:p>
            <a:r>
              <a:rPr lang="sl-SI" dirty="0" smtClean="0">
                <a:solidFill>
                  <a:schemeClr val="tx2">
                    <a:lumMod val="10000"/>
                  </a:schemeClr>
                </a:solidFill>
              </a:rPr>
              <a:t> Vendar si tega niso gnali preveč k srcu - to se je dogajalo nekje daleč, </a:t>
            </a:r>
          </a:p>
          <a:p>
            <a:r>
              <a:rPr lang="sl-SI" dirty="0" smtClean="0">
                <a:solidFill>
                  <a:schemeClr val="tx2">
                    <a:lumMod val="10000"/>
                  </a:schemeClr>
                </a:solidFill>
              </a:rPr>
              <a:t> daleč ...</a:t>
            </a:r>
            <a:endParaRPr lang="sl-SI" dirty="0">
              <a:solidFill>
                <a:schemeClr val="tx2">
                  <a:lumMod val="10000"/>
                </a:schemeClr>
              </a:solidFill>
            </a:endParaRPr>
          </a:p>
        </p:txBody>
      </p:sp>
      <p:sp>
        <p:nvSpPr>
          <p:cNvPr id="8" name="Pravokotnik 7"/>
          <p:cNvSpPr/>
          <p:nvPr/>
        </p:nvSpPr>
        <p:spPr>
          <a:xfrm>
            <a:off x="5500694" y="2857496"/>
            <a:ext cx="3214678" cy="923330"/>
          </a:xfrm>
          <a:prstGeom prst="rect">
            <a:avLst/>
          </a:prstGeom>
        </p:spPr>
        <p:txBody>
          <a:bodyPr wrap="square">
            <a:spAutoFit/>
          </a:bodyPr>
          <a:lstStyle/>
          <a:p>
            <a:r>
              <a:rPr lang="sl-SI" dirty="0" smtClean="0"/>
              <a:t>Bilo je strašno: tisti, ki so se okužili, so lahko bili čez dvanajst ur že mrtvi. </a:t>
            </a:r>
            <a:endParaRPr lang="sl-SI"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2.5"/>
                                          </p:val>
                                        </p:tav>
                                        <p:tav tm="100000">
                                          <p:val>
                                            <p:strVal val="#ppt_w"/>
                                          </p:val>
                                        </p:tav>
                                      </p:tavLst>
                                    </p:anim>
                                    <p:anim calcmode="lin" valueType="num">
                                      <p:cBhvr>
                                        <p:cTn id="8" dur="2000" fill="hold"/>
                                        <p:tgtEl>
                                          <p:spTgt spid="2"/>
                                        </p:tgtEl>
                                        <p:attrNameLst>
                                          <p:attrName>ppt_h</p:attrName>
                                        </p:attrNameLst>
                                      </p:cBhvr>
                                      <p:tavLst>
                                        <p:tav tm="0">
                                          <p:val>
                                            <p:strVal val="#ppt_h*0.01"/>
                                          </p:val>
                                        </p:tav>
                                        <p:tav tm="100000">
                                          <p:val>
                                            <p:strVal val="#ppt_h"/>
                                          </p:val>
                                        </p:tav>
                                      </p:tavLst>
                                    </p:anim>
                                    <p:anim calcmode="lin" valueType="num">
                                      <p:cBhvr>
                                        <p:cTn id="9" dur="2000" fill="hold"/>
                                        <p:tgtEl>
                                          <p:spTgt spid="2"/>
                                        </p:tgtEl>
                                        <p:attrNameLst>
                                          <p:attrName>ppt_x</p:attrName>
                                        </p:attrNameLst>
                                      </p:cBhvr>
                                      <p:tavLst>
                                        <p:tav tm="0">
                                          <p:val>
                                            <p:strVal val="#ppt_x"/>
                                          </p:val>
                                        </p:tav>
                                        <p:tav tm="100000">
                                          <p:val>
                                            <p:strVal val="#ppt_x"/>
                                          </p:val>
                                        </p:tav>
                                      </p:tavLst>
                                    </p:anim>
                                    <p:anim calcmode="lin" valueType="num">
                                      <p:cBhvr>
                                        <p:cTn id="10" dur="2000" fill="hold"/>
                                        <p:tgtEl>
                                          <p:spTgt spid="2"/>
                                        </p:tgtEl>
                                        <p:attrNameLst>
                                          <p:attrName>ppt_y</p:attrName>
                                        </p:attrNameLst>
                                      </p:cBhvr>
                                      <p:tavLst>
                                        <p:tav tm="0">
                                          <p:val>
                                            <p:strVal val="#ppt_h+1"/>
                                          </p:val>
                                        </p:tav>
                                        <p:tav tm="100000">
                                          <p:val>
                                            <p:strVal val="#ppt_y"/>
                                          </p:val>
                                        </p:tav>
                                      </p:tavLst>
                                    </p:anim>
                                    <p:animEffect transition="in" filter="fade">
                                      <p:cBhvr>
                                        <p:cTn id="11" dur="2000"/>
                                        <p:tgtEl>
                                          <p:spTgt spid="2"/>
                                        </p:tgtEl>
                                      </p:cBhvr>
                                    </p:animEffect>
                                  </p:childTnLst>
                                </p:cTn>
                              </p:par>
                            </p:childTnLst>
                          </p:cTn>
                        </p:par>
                        <p:par>
                          <p:cTn id="12" fill="hold">
                            <p:stCondLst>
                              <p:cond delay="2000"/>
                            </p:stCondLst>
                            <p:childTnLst>
                              <p:par>
                                <p:cTn id="13" presetID="2" presetClass="entr" presetSubtype="1"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000" fill="hold"/>
                                        <p:tgtEl>
                                          <p:spTgt spid="5"/>
                                        </p:tgtEl>
                                        <p:attrNameLst>
                                          <p:attrName>ppt_x</p:attrName>
                                        </p:attrNameLst>
                                      </p:cBhvr>
                                      <p:tavLst>
                                        <p:tav tm="0">
                                          <p:val>
                                            <p:strVal val="#ppt_x"/>
                                          </p:val>
                                        </p:tav>
                                        <p:tav tm="100000">
                                          <p:val>
                                            <p:strVal val="#ppt_x"/>
                                          </p:val>
                                        </p:tav>
                                      </p:tavLst>
                                    </p:anim>
                                    <p:anim calcmode="lin" valueType="num">
                                      <p:cBhvr additive="base">
                                        <p:cTn id="16" dur="2000" fill="hold"/>
                                        <p:tgtEl>
                                          <p:spTgt spid="5"/>
                                        </p:tgtEl>
                                        <p:attrNameLst>
                                          <p:attrName>ppt_y</p:attrName>
                                        </p:attrNameLst>
                                      </p:cBhvr>
                                      <p:tavLst>
                                        <p:tav tm="0">
                                          <p:val>
                                            <p:strVal val="0-#ppt_h/2"/>
                                          </p:val>
                                        </p:tav>
                                        <p:tav tm="100000">
                                          <p:val>
                                            <p:strVal val="#ppt_y"/>
                                          </p:val>
                                        </p:tav>
                                      </p:tavLst>
                                    </p:anim>
                                  </p:childTnLst>
                                </p:cTn>
                              </p:par>
                            </p:childTnLst>
                          </p:cTn>
                        </p:par>
                        <p:par>
                          <p:cTn id="17" fill="hold">
                            <p:stCondLst>
                              <p:cond delay="5000"/>
                            </p:stCondLst>
                            <p:childTnLst>
                              <p:par>
                                <p:cTn id="18" presetID="47" presetClass="entr" presetSubtype="0" fill="hold" grpId="0" nodeType="afterEffect">
                                  <p:stCondLst>
                                    <p:cond delay="150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2000"/>
                                        <p:tgtEl>
                                          <p:spTgt spid="8"/>
                                        </p:tgtEl>
                                      </p:cBhvr>
                                    </p:animEffect>
                                    <p:anim calcmode="lin" valueType="num">
                                      <p:cBhvr>
                                        <p:cTn id="21" dur="2000" fill="hold"/>
                                        <p:tgtEl>
                                          <p:spTgt spid="8"/>
                                        </p:tgtEl>
                                        <p:attrNameLst>
                                          <p:attrName>ppt_x</p:attrName>
                                        </p:attrNameLst>
                                      </p:cBhvr>
                                      <p:tavLst>
                                        <p:tav tm="0">
                                          <p:val>
                                            <p:strVal val="#ppt_x"/>
                                          </p:val>
                                        </p:tav>
                                        <p:tav tm="100000">
                                          <p:val>
                                            <p:strVal val="#ppt_x"/>
                                          </p:val>
                                        </p:tav>
                                      </p:tavLst>
                                    </p:anim>
                                    <p:anim calcmode="lin" valueType="num">
                                      <p:cBhvr>
                                        <p:cTn id="22" dur="2000" fill="hold"/>
                                        <p:tgtEl>
                                          <p:spTgt spid="8"/>
                                        </p:tgtEl>
                                        <p:attrNameLst>
                                          <p:attrName>ppt_y</p:attrName>
                                        </p:attrNameLst>
                                      </p:cBhvr>
                                      <p:tavLst>
                                        <p:tav tm="0">
                                          <p:val>
                                            <p:strVal val="#ppt_y-.1"/>
                                          </p:val>
                                        </p:tav>
                                        <p:tav tm="100000">
                                          <p:val>
                                            <p:strVal val="#ppt_y"/>
                                          </p:val>
                                        </p:tav>
                                      </p:tavLst>
                                    </p:anim>
                                  </p:childTnLst>
                                </p:cTn>
                              </p:par>
                            </p:childTnLst>
                          </p:cTn>
                        </p:par>
                        <p:par>
                          <p:cTn id="23" fill="hold">
                            <p:stCondLst>
                              <p:cond delay="8500"/>
                            </p:stCondLst>
                            <p:childTnLst>
                              <p:par>
                                <p:cTn id="24" presetID="53" presetClass="entr" presetSubtype="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5000" fill="hold"/>
                                        <p:tgtEl>
                                          <p:spTgt spid="4"/>
                                        </p:tgtEl>
                                        <p:attrNameLst>
                                          <p:attrName>ppt_w</p:attrName>
                                        </p:attrNameLst>
                                      </p:cBhvr>
                                      <p:tavLst>
                                        <p:tav tm="0">
                                          <p:val>
                                            <p:fltVal val="0"/>
                                          </p:val>
                                        </p:tav>
                                        <p:tav tm="100000">
                                          <p:val>
                                            <p:strVal val="#ppt_w"/>
                                          </p:val>
                                        </p:tav>
                                      </p:tavLst>
                                    </p:anim>
                                    <p:anim calcmode="lin" valueType="num">
                                      <p:cBhvr>
                                        <p:cTn id="27" dur="5000" fill="hold"/>
                                        <p:tgtEl>
                                          <p:spTgt spid="4"/>
                                        </p:tgtEl>
                                        <p:attrNameLst>
                                          <p:attrName>ppt_h</p:attrName>
                                        </p:attrNameLst>
                                      </p:cBhvr>
                                      <p:tavLst>
                                        <p:tav tm="0">
                                          <p:val>
                                            <p:fltVal val="0"/>
                                          </p:val>
                                        </p:tav>
                                        <p:tav tm="100000">
                                          <p:val>
                                            <p:strVal val="#ppt_h"/>
                                          </p:val>
                                        </p:tav>
                                      </p:tavLst>
                                    </p:anim>
                                    <p:animEffect transition="in" filter="fade">
                                      <p:cBhvr>
                                        <p:cTn id="28" dur="5000"/>
                                        <p:tgtEl>
                                          <p:spTgt spid="4"/>
                                        </p:tgtEl>
                                      </p:cBhvr>
                                    </p:animEffect>
                                  </p:childTnLst>
                                </p:cTn>
                              </p:par>
                            </p:childTnLst>
                          </p:cTn>
                        </p:par>
                        <p:par>
                          <p:cTn id="29" fill="hold">
                            <p:stCondLst>
                              <p:cond delay="13500"/>
                            </p:stCondLst>
                            <p:childTnLst>
                              <p:par>
                                <p:cTn id="30" presetID="2" presetClass="entr" presetSubtype="4" fill="hold" grpId="0" nodeType="afterEffect">
                                  <p:stCondLst>
                                    <p:cond delay="100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2000" fill="hold"/>
                                        <p:tgtEl>
                                          <p:spTgt spid="6"/>
                                        </p:tgtEl>
                                        <p:attrNameLst>
                                          <p:attrName>ppt_x</p:attrName>
                                        </p:attrNameLst>
                                      </p:cBhvr>
                                      <p:tavLst>
                                        <p:tav tm="0">
                                          <p:val>
                                            <p:strVal val="#ppt_x"/>
                                          </p:val>
                                        </p:tav>
                                        <p:tav tm="100000">
                                          <p:val>
                                            <p:strVal val="#ppt_x"/>
                                          </p:val>
                                        </p:tav>
                                      </p:tavLst>
                                    </p:anim>
                                    <p:anim calcmode="lin" valueType="num">
                                      <p:cBhvr additive="base">
                                        <p:cTn id="33" dur="2000" fill="hold"/>
                                        <p:tgtEl>
                                          <p:spTgt spid="6"/>
                                        </p:tgtEl>
                                        <p:attrNameLst>
                                          <p:attrName>ppt_y</p:attrName>
                                        </p:attrNameLst>
                                      </p:cBhvr>
                                      <p:tavLst>
                                        <p:tav tm="0">
                                          <p:val>
                                            <p:strVal val="1+#ppt_h/2"/>
                                          </p:val>
                                        </p:tav>
                                        <p:tav tm="100000">
                                          <p:val>
                                            <p:strVal val="#ppt_y"/>
                                          </p:val>
                                        </p:tav>
                                      </p:tavLst>
                                    </p:anim>
                                  </p:childTnLst>
                                </p:cTn>
                              </p:par>
                            </p:childTnLst>
                          </p:cTn>
                        </p:par>
                        <p:par>
                          <p:cTn id="34" fill="hold">
                            <p:stCondLst>
                              <p:cond delay="16500"/>
                            </p:stCondLst>
                            <p:childTnLst>
                              <p:par>
                                <p:cTn id="35" presetID="2" presetClass="entr" presetSubtype="2" fill="hold" grpId="0" nodeType="afterEffect">
                                  <p:stCondLst>
                                    <p:cond delay="100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2000" fill="hold"/>
                                        <p:tgtEl>
                                          <p:spTgt spid="7"/>
                                        </p:tgtEl>
                                        <p:attrNameLst>
                                          <p:attrName>ppt_x</p:attrName>
                                        </p:attrNameLst>
                                      </p:cBhvr>
                                      <p:tavLst>
                                        <p:tav tm="0">
                                          <p:val>
                                            <p:strVal val="1+#ppt_w/2"/>
                                          </p:val>
                                        </p:tav>
                                        <p:tav tm="100000">
                                          <p:val>
                                            <p:strVal val="#ppt_x"/>
                                          </p:val>
                                        </p:tav>
                                      </p:tavLst>
                                    </p:anim>
                                    <p:anim calcmode="lin" valueType="num">
                                      <p:cBhvr additive="base">
                                        <p:cTn id="38" dur="2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214282" y="142852"/>
            <a:ext cx="4643470" cy="757230"/>
          </a:xfrm>
        </p:spPr>
        <p:txBody>
          <a:bodyPr>
            <a:normAutofit/>
          </a:bodyPr>
          <a:lstStyle/>
          <a:p>
            <a:r>
              <a:rPr lang="sl-SI" dirty="0" err="1" smtClean="0">
                <a:solidFill>
                  <a:srgbClr val="002060"/>
                </a:solidFill>
                <a:latin typeface="42" pitchFamily="2" charset="0"/>
              </a:rPr>
              <a:t>UmIranje</a:t>
            </a:r>
            <a:endParaRPr lang="sl-SI" dirty="0">
              <a:solidFill>
                <a:srgbClr val="002060"/>
              </a:solidFill>
              <a:latin typeface="42" pitchFamily="2" charset="0"/>
            </a:endParaRPr>
          </a:p>
        </p:txBody>
      </p:sp>
      <p:sp>
        <p:nvSpPr>
          <p:cNvPr id="5" name="PoljeZBesedilom 4"/>
          <p:cNvSpPr txBox="1"/>
          <p:nvPr/>
        </p:nvSpPr>
        <p:spPr>
          <a:xfrm>
            <a:off x="214282" y="1000108"/>
            <a:ext cx="5786478" cy="1200329"/>
          </a:xfrm>
          <a:prstGeom prst="rect">
            <a:avLst/>
          </a:prstGeom>
          <a:noFill/>
        </p:spPr>
        <p:txBody>
          <a:bodyPr wrap="square" rtlCol="0">
            <a:spAutoFit/>
          </a:bodyPr>
          <a:lstStyle/>
          <a:p>
            <a:r>
              <a:rPr lang="sl-SI" dirty="0" smtClean="0"/>
              <a:t>Vesti o črni smrti so se širile, še preden je prišla v Evropo. V daljni Kitajski se je dogajalo nekaj čudnega in tragičnega. Na milijone ljudi je umiralo zaradi skrivnostnega vzroka.</a:t>
            </a:r>
          </a:p>
        </p:txBody>
      </p:sp>
      <p:sp>
        <p:nvSpPr>
          <p:cNvPr id="6" name="PoljeZBesedilom 5"/>
          <p:cNvSpPr txBox="1"/>
          <p:nvPr/>
        </p:nvSpPr>
        <p:spPr>
          <a:xfrm>
            <a:off x="1428728" y="4857760"/>
            <a:ext cx="9215502" cy="646331"/>
          </a:xfrm>
          <a:prstGeom prst="rect">
            <a:avLst/>
          </a:prstGeom>
          <a:noFill/>
        </p:spPr>
        <p:txBody>
          <a:bodyPr wrap="square" rtlCol="0">
            <a:spAutoFit/>
          </a:bodyPr>
          <a:lstStyle/>
          <a:p>
            <a:r>
              <a:rPr lang="sl-SI" dirty="0" smtClean="0"/>
              <a:t>Zato si Evropejci niso mogli predstavljati, da ti strahotni dogodki </a:t>
            </a:r>
          </a:p>
          <a:p>
            <a:r>
              <a:rPr lang="sl-SI" dirty="0" smtClean="0"/>
              <a:t>ogrožajo tudi njih.</a:t>
            </a:r>
          </a:p>
        </p:txBody>
      </p:sp>
      <p:sp>
        <p:nvSpPr>
          <p:cNvPr id="7" name="Pravokotnik 6"/>
          <p:cNvSpPr/>
          <p:nvPr/>
        </p:nvSpPr>
        <p:spPr>
          <a:xfrm>
            <a:off x="357158" y="5715016"/>
            <a:ext cx="8786842" cy="369332"/>
          </a:xfrm>
          <a:prstGeom prst="rect">
            <a:avLst/>
          </a:prstGeom>
        </p:spPr>
        <p:txBody>
          <a:bodyPr wrap="square">
            <a:spAutoFit/>
          </a:bodyPr>
          <a:lstStyle/>
          <a:p>
            <a:r>
              <a:rPr lang="sl-SI" dirty="0" smtClean="0">
                <a:solidFill>
                  <a:schemeClr val="tx2">
                    <a:lumMod val="10000"/>
                  </a:schemeClr>
                </a:solidFill>
              </a:rPr>
              <a:t>Niso mogli vedeti, da bo kuga umorila petindvajset milijonov ljudi po vsej Evropi. </a:t>
            </a:r>
            <a:endParaRPr lang="sl-SI" dirty="0">
              <a:solidFill>
                <a:schemeClr val="tx2">
                  <a:lumMod val="10000"/>
                </a:schemeClr>
              </a:solidFill>
            </a:endParaRPr>
          </a:p>
        </p:txBody>
      </p:sp>
      <p:sp>
        <p:nvSpPr>
          <p:cNvPr id="8" name="Pravokotnik 7"/>
          <p:cNvSpPr/>
          <p:nvPr/>
        </p:nvSpPr>
        <p:spPr>
          <a:xfrm>
            <a:off x="428596" y="3857628"/>
            <a:ext cx="5929354" cy="923330"/>
          </a:xfrm>
          <a:prstGeom prst="rect">
            <a:avLst/>
          </a:prstGeom>
        </p:spPr>
        <p:txBody>
          <a:bodyPr wrap="square">
            <a:spAutoFit/>
          </a:bodyPr>
          <a:lstStyle/>
          <a:p>
            <a:r>
              <a:rPr lang="sl-SI" dirty="0" smtClean="0"/>
              <a:t>Toda srednjeveški Evropi se je vse, kar se je dogajalo na Kitajskem, zdelo zelo </a:t>
            </a:r>
            <a:r>
              <a:rPr lang="sl-SI" dirty="0" err="1" smtClean="0"/>
              <a:t>zelo</a:t>
            </a:r>
            <a:r>
              <a:rPr lang="sl-SI" dirty="0" smtClean="0"/>
              <a:t> daleč, saj je samo nekaj trgovcev kdaj obiskalo Daljni vzhod. </a:t>
            </a:r>
            <a:endParaRPr lang="sl-SI" dirty="0"/>
          </a:p>
        </p:txBody>
      </p:sp>
      <p:pic>
        <p:nvPicPr>
          <p:cNvPr id="10" name="Slika 9" descr="kugga.jpg"/>
          <p:cNvPicPr>
            <a:picLocks noChangeAspect="1"/>
          </p:cNvPicPr>
          <p:nvPr/>
        </p:nvPicPr>
        <p:blipFill>
          <a:blip r:embed="rId4" cstate="print"/>
          <a:stretch>
            <a:fillRect/>
          </a:stretch>
        </p:blipFill>
        <p:spPr>
          <a:xfrm rot="4292618">
            <a:off x="6460864" y="-78545"/>
            <a:ext cx="1785950" cy="2708709"/>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 name="Pravokotnik 10"/>
          <p:cNvSpPr/>
          <p:nvPr/>
        </p:nvSpPr>
        <p:spPr>
          <a:xfrm>
            <a:off x="3786182" y="2643182"/>
            <a:ext cx="5000628" cy="1200329"/>
          </a:xfrm>
          <a:prstGeom prst="rect">
            <a:avLst/>
          </a:prstGeom>
        </p:spPr>
        <p:txBody>
          <a:bodyPr wrap="square">
            <a:spAutoFit/>
          </a:bodyPr>
          <a:lstStyle/>
          <a:p>
            <a:r>
              <a:rPr lang="sl-SI" dirty="0" smtClean="0"/>
              <a:t>Pri žrtvah so nastale najprej rdeče in nato črne bule, kuhala jih je vročina - in človek, ki je bil videti zjutraj še popolnoma zdrav, je bil zvečer lahko že mrtev. </a:t>
            </a:r>
            <a:endParaRPr lang="sl-SI"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2.5"/>
                                          </p:val>
                                        </p:tav>
                                        <p:tav tm="100000">
                                          <p:val>
                                            <p:strVal val="#ppt_w"/>
                                          </p:val>
                                        </p:tav>
                                      </p:tavLst>
                                    </p:anim>
                                    <p:anim calcmode="lin" valueType="num">
                                      <p:cBhvr>
                                        <p:cTn id="8" dur="2000" fill="hold"/>
                                        <p:tgtEl>
                                          <p:spTgt spid="2"/>
                                        </p:tgtEl>
                                        <p:attrNameLst>
                                          <p:attrName>ppt_h</p:attrName>
                                        </p:attrNameLst>
                                      </p:cBhvr>
                                      <p:tavLst>
                                        <p:tav tm="0">
                                          <p:val>
                                            <p:strVal val="#ppt_h*0.01"/>
                                          </p:val>
                                        </p:tav>
                                        <p:tav tm="100000">
                                          <p:val>
                                            <p:strVal val="#ppt_h"/>
                                          </p:val>
                                        </p:tav>
                                      </p:tavLst>
                                    </p:anim>
                                    <p:anim calcmode="lin" valueType="num">
                                      <p:cBhvr>
                                        <p:cTn id="9" dur="2000" fill="hold"/>
                                        <p:tgtEl>
                                          <p:spTgt spid="2"/>
                                        </p:tgtEl>
                                        <p:attrNameLst>
                                          <p:attrName>ppt_x</p:attrName>
                                        </p:attrNameLst>
                                      </p:cBhvr>
                                      <p:tavLst>
                                        <p:tav tm="0">
                                          <p:val>
                                            <p:strVal val="#ppt_x"/>
                                          </p:val>
                                        </p:tav>
                                        <p:tav tm="100000">
                                          <p:val>
                                            <p:strVal val="#ppt_x"/>
                                          </p:val>
                                        </p:tav>
                                      </p:tavLst>
                                    </p:anim>
                                    <p:anim calcmode="lin" valueType="num">
                                      <p:cBhvr>
                                        <p:cTn id="10" dur="2000" fill="hold"/>
                                        <p:tgtEl>
                                          <p:spTgt spid="2"/>
                                        </p:tgtEl>
                                        <p:attrNameLst>
                                          <p:attrName>ppt_y</p:attrName>
                                        </p:attrNameLst>
                                      </p:cBhvr>
                                      <p:tavLst>
                                        <p:tav tm="0">
                                          <p:val>
                                            <p:strVal val="#ppt_h+1"/>
                                          </p:val>
                                        </p:tav>
                                        <p:tav tm="100000">
                                          <p:val>
                                            <p:strVal val="#ppt_y"/>
                                          </p:val>
                                        </p:tav>
                                      </p:tavLst>
                                    </p:anim>
                                    <p:animEffect transition="in" filter="fade">
                                      <p:cBhvr>
                                        <p:cTn id="11" dur="2000"/>
                                        <p:tgtEl>
                                          <p:spTgt spid="2"/>
                                        </p:tgtEl>
                                      </p:cBhvr>
                                    </p:animEffect>
                                  </p:childTnLst>
                                </p:cTn>
                              </p:par>
                            </p:childTnLst>
                          </p:cTn>
                        </p:par>
                        <p:par>
                          <p:cTn id="12" fill="hold">
                            <p:stCondLst>
                              <p:cond delay="2000"/>
                            </p:stCondLst>
                            <p:childTnLst>
                              <p:par>
                                <p:cTn id="13" presetID="7" presetClass="entr" presetSubtype="2"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3000" fill="hold"/>
                                        <p:tgtEl>
                                          <p:spTgt spid="5"/>
                                        </p:tgtEl>
                                        <p:attrNameLst>
                                          <p:attrName>ppt_x</p:attrName>
                                        </p:attrNameLst>
                                      </p:cBhvr>
                                      <p:tavLst>
                                        <p:tav tm="0">
                                          <p:val>
                                            <p:strVal val="1+#ppt_w/2"/>
                                          </p:val>
                                        </p:tav>
                                        <p:tav tm="100000">
                                          <p:val>
                                            <p:strVal val="#ppt_x"/>
                                          </p:val>
                                        </p:tav>
                                      </p:tavLst>
                                    </p:anim>
                                    <p:anim calcmode="lin" valueType="num">
                                      <p:cBhvr additive="base">
                                        <p:cTn id="16" dur="3000" fill="hold"/>
                                        <p:tgtEl>
                                          <p:spTgt spid="5"/>
                                        </p:tgtEl>
                                        <p:attrNameLst>
                                          <p:attrName>ppt_y</p:attrName>
                                        </p:attrNameLst>
                                      </p:cBhvr>
                                      <p:tavLst>
                                        <p:tav tm="0">
                                          <p:val>
                                            <p:strVal val="#ppt_y"/>
                                          </p:val>
                                        </p:tav>
                                        <p:tav tm="100000">
                                          <p:val>
                                            <p:strVal val="#ppt_y"/>
                                          </p:val>
                                        </p:tav>
                                      </p:tavLst>
                                    </p:anim>
                                  </p:childTnLst>
                                </p:cTn>
                              </p:par>
                            </p:childTnLst>
                          </p:cTn>
                        </p:par>
                        <p:par>
                          <p:cTn id="17" fill="hold">
                            <p:stCondLst>
                              <p:cond delay="6000"/>
                            </p:stCondLst>
                            <p:childTnLst>
                              <p:par>
                                <p:cTn id="18" presetID="27" presetClass="entr" presetSubtype="0" fill="hold" grpId="0" nodeType="afterEffect">
                                  <p:stCondLst>
                                    <p:cond delay="1000"/>
                                  </p:stCondLst>
                                  <p:iterate type="wd">
                                    <p:tmPct val="50000"/>
                                  </p:iterate>
                                  <p:childTnLst>
                                    <p:set>
                                      <p:cBhvr>
                                        <p:cTn id="19" dur="1" fill="hold">
                                          <p:stCondLst>
                                            <p:cond delay="0"/>
                                          </p:stCondLst>
                                        </p:cTn>
                                        <p:tgtEl>
                                          <p:spTgt spid="11"/>
                                        </p:tgtEl>
                                        <p:attrNameLst>
                                          <p:attrName>style.visibility</p:attrName>
                                        </p:attrNameLst>
                                      </p:cBhvr>
                                      <p:to>
                                        <p:strVal val="visible"/>
                                      </p:to>
                                    </p:set>
                                    <p:anim calcmode="discrete" valueType="clr">
                                      <p:cBhvr override="childStyle">
                                        <p:cTn id="20" dur="50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21" dur="500"/>
                                        <p:tgtEl>
                                          <p:spTgt spid="11"/>
                                        </p:tgtEl>
                                        <p:attrNameLst>
                                          <p:attrName>fillcolor</p:attrName>
                                        </p:attrNameLst>
                                      </p:cBhvr>
                                      <p:tavLst>
                                        <p:tav tm="0">
                                          <p:val>
                                            <p:clrVal>
                                              <a:schemeClr val="accent2"/>
                                            </p:clrVal>
                                          </p:val>
                                        </p:tav>
                                        <p:tav tm="50000">
                                          <p:val>
                                            <p:clrVal>
                                              <a:schemeClr val="hlink"/>
                                            </p:clrVal>
                                          </p:val>
                                        </p:tav>
                                      </p:tavLst>
                                    </p:anim>
                                    <p:set>
                                      <p:cBhvr>
                                        <p:cTn id="22" dur="500"/>
                                        <p:tgtEl>
                                          <p:spTgt spid="11"/>
                                        </p:tgtEl>
                                        <p:attrNameLst>
                                          <p:attrName>fill.type</p:attrName>
                                        </p:attrNameLst>
                                      </p:cBhvr>
                                      <p:to>
                                        <p:strVal val="solid"/>
                                      </p:to>
                                    </p:set>
                                  </p:childTnLst>
                                </p:cTn>
                              </p:par>
                            </p:childTnLst>
                          </p:cTn>
                        </p:par>
                        <p:par>
                          <p:cTn id="23" fill="hold">
                            <p:stCondLst>
                              <p:cond delay="16000"/>
                            </p:stCondLst>
                            <p:childTnLst>
                              <p:par>
                                <p:cTn id="24" presetID="55" presetClass="entr" presetSubtype="0" fill="hold" nodeType="afterEffect">
                                  <p:stCondLst>
                                    <p:cond delay="500"/>
                                  </p:stCondLst>
                                  <p:childTnLst>
                                    <p:set>
                                      <p:cBhvr>
                                        <p:cTn id="25" dur="1" fill="hold">
                                          <p:stCondLst>
                                            <p:cond delay="0"/>
                                          </p:stCondLst>
                                        </p:cTn>
                                        <p:tgtEl>
                                          <p:spTgt spid="10"/>
                                        </p:tgtEl>
                                        <p:attrNameLst>
                                          <p:attrName>style.visibility</p:attrName>
                                        </p:attrNameLst>
                                      </p:cBhvr>
                                      <p:to>
                                        <p:strVal val="visible"/>
                                      </p:to>
                                    </p:set>
                                    <p:anim calcmode="lin" valueType="num">
                                      <p:cBhvr>
                                        <p:cTn id="26" dur="2000" fill="hold"/>
                                        <p:tgtEl>
                                          <p:spTgt spid="10"/>
                                        </p:tgtEl>
                                        <p:attrNameLst>
                                          <p:attrName>ppt_w</p:attrName>
                                        </p:attrNameLst>
                                      </p:cBhvr>
                                      <p:tavLst>
                                        <p:tav tm="0">
                                          <p:val>
                                            <p:strVal val="#ppt_w*0.70"/>
                                          </p:val>
                                        </p:tav>
                                        <p:tav tm="100000">
                                          <p:val>
                                            <p:strVal val="#ppt_w"/>
                                          </p:val>
                                        </p:tav>
                                      </p:tavLst>
                                    </p:anim>
                                    <p:anim calcmode="lin" valueType="num">
                                      <p:cBhvr>
                                        <p:cTn id="27" dur="2000" fill="hold"/>
                                        <p:tgtEl>
                                          <p:spTgt spid="10"/>
                                        </p:tgtEl>
                                        <p:attrNameLst>
                                          <p:attrName>ppt_h</p:attrName>
                                        </p:attrNameLst>
                                      </p:cBhvr>
                                      <p:tavLst>
                                        <p:tav tm="0">
                                          <p:val>
                                            <p:strVal val="#ppt_h"/>
                                          </p:val>
                                        </p:tav>
                                        <p:tav tm="100000">
                                          <p:val>
                                            <p:strVal val="#ppt_h"/>
                                          </p:val>
                                        </p:tav>
                                      </p:tavLst>
                                    </p:anim>
                                    <p:animEffect transition="in" filter="fade">
                                      <p:cBhvr>
                                        <p:cTn id="28" dur="2000"/>
                                        <p:tgtEl>
                                          <p:spTgt spid="10"/>
                                        </p:tgtEl>
                                      </p:cBhvr>
                                    </p:animEffect>
                                  </p:childTnLst>
                                </p:cTn>
                              </p:par>
                            </p:childTnLst>
                          </p:cTn>
                        </p:par>
                        <p:par>
                          <p:cTn id="29" fill="hold">
                            <p:stCondLst>
                              <p:cond delay="18500"/>
                            </p:stCondLst>
                            <p:childTnLst>
                              <p:par>
                                <p:cTn id="30" presetID="47" presetClass="entr" presetSubtype="0" fill="hold" grpId="0" nodeType="afterEffect">
                                  <p:stCondLst>
                                    <p:cond delay="150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anim calcmode="lin" valueType="num">
                                      <p:cBhvr>
                                        <p:cTn id="33" dur="2000" fill="hold"/>
                                        <p:tgtEl>
                                          <p:spTgt spid="8"/>
                                        </p:tgtEl>
                                        <p:attrNameLst>
                                          <p:attrName>ppt_x</p:attrName>
                                        </p:attrNameLst>
                                      </p:cBhvr>
                                      <p:tavLst>
                                        <p:tav tm="0">
                                          <p:val>
                                            <p:strVal val="#ppt_x"/>
                                          </p:val>
                                        </p:tav>
                                        <p:tav tm="100000">
                                          <p:val>
                                            <p:strVal val="#ppt_x"/>
                                          </p:val>
                                        </p:tav>
                                      </p:tavLst>
                                    </p:anim>
                                    <p:anim calcmode="lin" valueType="num">
                                      <p:cBhvr>
                                        <p:cTn id="34" dur="2000" fill="hold"/>
                                        <p:tgtEl>
                                          <p:spTgt spid="8"/>
                                        </p:tgtEl>
                                        <p:attrNameLst>
                                          <p:attrName>ppt_y</p:attrName>
                                        </p:attrNameLst>
                                      </p:cBhvr>
                                      <p:tavLst>
                                        <p:tav tm="0">
                                          <p:val>
                                            <p:strVal val="#ppt_y-.1"/>
                                          </p:val>
                                        </p:tav>
                                        <p:tav tm="100000">
                                          <p:val>
                                            <p:strVal val="#ppt_y"/>
                                          </p:val>
                                        </p:tav>
                                      </p:tavLst>
                                    </p:anim>
                                  </p:childTnLst>
                                </p:cTn>
                              </p:par>
                            </p:childTnLst>
                          </p:cTn>
                        </p:par>
                        <p:par>
                          <p:cTn id="35" fill="hold">
                            <p:stCondLst>
                              <p:cond delay="22000"/>
                            </p:stCondLst>
                            <p:childTnLst>
                              <p:par>
                                <p:cTn id="36" presetID="40" presetClass="entr" presetSubtype="0" fill="hold" grpId="0" nodeType="afterEffect">
                                  <p:stCondLst>
                                    <p:cond delay="1000"/>
                                  </p:stCondLst>
                                  <p:iterate type="lt">
                                    <p:tmPct val="10000"/>
                                  </p:iterate>
                                  <p:childTnLst>
                                    <p:set>
                                      <p:cBhvr>
                                        <p:cTn id="37" dur="1" fill="hold">
                                          <p:stCondLst>
                                            <p:cond delay="0"/>
                                          </p:stCondLst>
                                        </p:cTn>
                                        <p:tgtEl>
                                          <p:spTgt spid="6"/>
                                        </p:tgtEl>
                                        <p:attrNameLst>
                                          <p:attrName>style.visibility</p:attrName>
                                        </p:attrNameLst>
                                      </p:cBhvr>
                                      <p:to>
                                        <p:strVal val="visible"/>
                                      </p:to>
                                    </p:set>
                                    <p:animEffect transition="in" filter="fade">
                                      <p:cBhvr>
                                        <p:cTn id="38" dur="1000"/>
                                        <p:tgtEl>
                                          <p:spTgt spid="6"/>
                                        </p:tgtEl>
                                      </p:cBhvr>
                                    </p:animEffect>
                                    <p:anim calcmode="lin" valueType="num">
                                      <p:cBhvr>
                                        <p:cTn id="39" dur="1000" fill="hold"/>
                                        <p:tgtEl>
                                          <p:spTgt spid="6"/>
                                        </p:tgtEl>
                                        <p:attrNameLst>
                                          <p:attrName>ppt_x</p:attrName>
                                        </p:attrNameLst>
                                      </p:cBhvr>
                                      <p:tavLst>
                                        <p:tav tm="0">
                                          <p:val>
                                            <p:strVal val="#ppt_x-.1"/>
                                          </p:val>
                                        </p:tav>
                                        <p:tav tm="100000">
                                          <p:val>
                                            <p:strVal val="#ppt_x"/>
                                          </p:val>
                                        </p:tav>
                                      </p:tavLst>
                                    </p:anim>
                                    <p:anim calcmode="lin" valueType="num">
                                      <p:cBhvr>
                                        <p:cTn id="40" dur="1000" fill="hold"/>
                                        <p:tgtEl>
                                          <p:spTgt spid="6"/>
                                        </p:tgtEl>
                                        <p:attrNameLst>
                                          <p:attrName>ppt_y</p:attrName>
                                        </p:attrNameLst>
                                      </p:cBhvr>
                                      <p:tavLst>
                                        <p:tav tm="0">
                                          <p:val>
                                            <p:strVal val="#ppt_y"/>
                                          </p:val>
                                        </p:tav>
                                        <p:tav tm="100000">
                                          <p:val>
                                            <p:strVal val="#ppt_y"/>
                                          </p:val>
                                        </p:tav>
                                      </p:tavLst>
                                    </p:anim>
                                  </p:childTnLst>
                                </p:cTn>
                              </p:par>
                            </p:childTnLst>
                          </p:cTn>
                        </p:par>
                        <p:par>
                          <p:cTn id="41" fill="hold">
                            <p:stCondLst>
                              <p:cond delay="31400"/>
                            </p:stCondLst>
                            <p:childTnLst>
                              <p:par>
                                <p:cTn id="42" presetID="26" presetClass="entr" presetSubtype="0" fill="hold" grpId="0" nodeType="afterEffect">
                                  <p:stCondLst>
                                    <p:cond delay="500"/>
                                  </p:stCondLst>
                                  <p:childTnLst>
                                    <p:set>
                                      <p:cBhvr>
                                        <p:cTn id="43" dur="1" fill="hold">
                                          <p:stCondLst>
                                            <p:cond delay="0"/>
                                          </p:stCondLst>
                                        </p:cTn>
                                        <p:tgtEl>
                                          <p:spTgt spid="7"/>
                                        </p:tgtEl>
                                        <p:attrNameLst>
                                          <p:attrName>style.visibility</p:attrName>
                                        </p:attrNameLst>
                                      </p:cBhvr>
                                      <p:to>
                                        <p:strVal val="visible"/>
                                      </p:to>
                                    </p:set>
                                    <p:animEffect transition="in" filter="wipe(down)">
                                      <p:cBhvr>
                                        <p:cTn id="44" dur="580">
                                          <p:stCondLst>
                                            <p:cond delay="0"/>
                                          </p:stCondLst>
                                        </p:cTn>
                                        <p:tgtEl>
                                          <p:spTgt spid="7"/>
                                        </p:tgtEl>
                                      </p:cBhvr>
                                    </p:animEffect>
                                    <p:anim calcmode="lin" valueType="num">
                                      <p:cBhvr>
                                        <p:cTn id="4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0" dur="26">
                                          <p:stCondLst>
                                            <p:cond delay="650"/>
                                          </p:stCondLst>
                                        </p:cTn>
                                        <p:tgtEl>
                                          <p:spTgt spid="7"/>
                                        </p:tgtEl>
                                      </p:cBhvr>
                                      <p:to x="100000" y="60000"/>
                                    </p:animScale>
                                    <p:animScale>
                                      <p:cBhvr>
                                        <p:cTn id="51" dur="166" decel="50000">
                                          <p:stCondLst>
                                            <p:cond delay="676"/>
                                          </p:stCondLst>
                                        </p:cTn>
                                        <p:tgtEl>
                                          <p:spTgt spid="7"/>
                                        </p:tgtEl>
                                      </p:cBhvr>
                                      <p:to x="100000" y="100000"/>
                                    </p:animScale>
                                    <p:animScale>
                                      <p:cBhvr>
                                        <p:cTn id="52" dur="26">
                                          <p:stCondLst>
                                            <p:cond delay="1312"/>
                                          </p:stCondLst>
                                        </p:cTn>
                                        <p:tgtEl>
                                          <p:spTgt spid="7"/>
                                        </p:tgtEl>
                                      </p:cBhvr>
                                      <p:to x="100000" y="80000"/>
                                    </p:animScale>
                                    <p:animScale>
                                      <p:cBhvr>
                                        <p:cTn id="53" dur="166" decel="50000">
                                          <p:stCondLst>
                                            <p:cond delay="1338"/>
                                          </p:stCondLst>
                                        </p:cTn>
                                        <p:tgtEl>
                                          <p:spTgt spid="7"/>
                                        </p:tgtEl>
                                      </p:cBhvr>
                                      <p:to x="100000" y="100000"/>
                                    </p:animScale>
                                    <p:animScale>
                                      <p:cBhvr>
                                        <p:cTn id="54" dur="26">
                                          <p:stCondLst>
                                            <p:cond delay="1642"/>
                                          </p:stCondLst>
                                        </p:cTn>
                                        <p:tgtEl>
                                          <p:spTgt spid="7"/>
                                        </p:tgtEl>
                                      </p:cBhvr>
                                      <p:to x="100000" y="90000"/>
                                    </p:animScale>
                                    <p:animScale>
                                      <p:cBhvr>
                                        <p:cTn id="55" dur="166" decel="50000">
                                          <p:stCondLst>
                                            <p:cond delay="1668"/>
                                          </p:stCondLst>
                                        </p:cTn>
                                        <p:tgtEl>
                                          <p:spTgt spid="7"/>
                                        </p:tgtEl>
                                      </p:cBhvr>
                                      <p:to x="100000" y="100000"/>
                                    </p:animScale>
                                    <p:animScale>
                                      <p:cBhvr>
                                        <p:cTn id="56" dur="26">
                                          <p:stCondLst>
                                            <p:cond delay="1808"/>
                                          </p:stCondLst>
                                        </p:cTn>
                                        <p:tgtEl>
                                          <p:spTgt spid="7"/>
                                        </p:tgtEl>
                                      </p:cBhvr>
                                      <p:to x="100000" y="95000"/>
                                    </p:animScale>
                                    <p:animScale>
                                      <p:cBhvr>
                                        <p:cTn id="57"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4" cstate="print"/>
          <a:srcRect/>
          <a:stretch>
            <a:fillRect/>
          </a:stretch>
        </p:blipFill>
        <p:spPr bwMode="auto">
          <a:xfrm>
            <a:off x="642910" y="1000108"/>
            <a:ext cx="7541275" cy="45005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Naslov 1"/>
          <p:cNvSpPr>
            <a:spLocks noGrp="1"/>
          </p:cNvSpPr>
          <p:nvPr>
            <p:ph type="ctrTitle"/>
          </p:nvPr>
        </p:nvSpPr>
        <p:spPr>
          <a:xfrm>
            <a:off x="214282" y="142852"/>
            <a:ext cx="4643470" cy="757230"/>
          </a:xfrm>
        </p:spPr>
        <p:txBody>
          <a:bodyPr>
            <a:normAutofit/>
          </a:bodyPr>
          <a:lstStyle/>
          <a:p>
            <a:r>
              <a:rPr lang="sl-SI" dirty="0" smtClean="0">
                <a:solidFill>
                  <a:srgbClr val="002060"/>
                </a:solidFill>
                <a:latin typeface="42" pitchFamily="2" charset="0"/>
              </a:rPr>
              <a:t>Kje, zakaj?</a:t>
            </a:r>
            <a:endParaRPr lang="sl-SI" dirty="0">
              <a:solidFill>
                <a:srgbClr val="002060"/>
              </a:solidFill>
              <a:latin typeface="42" pitchFamily="2" charset="0"/>
            </a:endParaRPr>
          </a:p>
        </p:txBody>
      </p:sp>
      <p:sp>
        <p:nvSpPr>
          <p:cNvPr id="5" name="PoljeZBesedilom 4"/>
          <p:cNvSpPr txBox="1"/>
          <p:nvPr/>
        </p:nvSpPr>
        <p:spPr>
          <a:xfrm>
            <a:off x="4857752" y="214290"/>
            <a:ext cx="3714776" cy="646331"/>
          </a:xfrm>
          <a:prstGeom prst="rect">
            <a:avLst/>
          </a:prstGeom>
          <a:noFill/>
        </p:spPr>
        <p:txBody>
          <a:bodyPr wrap="square" rtlCol="0">
            <a:spAutoFit/>
          </a:bodyPr>
          <a:lstStyle/>
          <a:p>
            <a:r>
              <a:rPr lang="sl-SI" dirty="0" smtClean="0"/>
              <a:t>Epidemija črne smrti se je začela na Kitajskem leta 1333.</a:t>
            </a:r>
          </a:p>
        </p:txBody>
      </p:sp>
      <p:sp>
        <p:nvSpPr>
          <p:cNvPr id="7" name="Pravokotnik 6"/>
          <p:cNvSpPr/>
          <p:nvPr/>
        </p:nvSpPr>
        <p:spPr>
          <a:xfrm>
            <a:off x="142844" y="5572140"/>
            <a:ext cx="8786842" cy="646331"/>
          </a:xfrm>
          <a:prstGeom prst="rect">
            <a:avLst/>
          </a:prstGeom>
        </p:spPr>
        <p:txBody>
          <a:bodyPr wrap="square">
            <a:spAutoFit/>
          </a:bodyPr>
          <a:lstStyle/>
          <a:p>
            <a:r>
              <a:rPr lang="sl-SI" dirty="0" smtClean="0">
                <a:solidFill>
                  <a:schemeClr val="tx2">
                    <a:lumMod val="10000"/>
                  </a:schemeClr>
                </a:solidFill>
              </a:rPr>
              <a:t>Te podgane so potovale skupaj s trgovskimi karavanami, tako npr. po svilni cesti </a:t>
            </a:r>
          </a:p>
          <a:p>
            <a:r>
              <a:rPr lang="sl-SI" dirty="0" smtClean="0">
                <a:solidFill>
                  <a:schemeClr val="tx2">
                    <a:lumMod val="10000"/>
                  </a:schemeClr>
                </a:solidFill>
              </a:rPr>
              <a:t>s Kitajske do Konstantinopla, v Meko, Bagdad in druga mesta srednje Azije.</a:t>
            </a:r>
            <a:endParaRPr lang="sl-SI" dirty="0">
              <a:solidFill>
                <a:schemeClr val="tx2">
                  <a:lumMod val="10000"/>
                </a:schemeClr>
              </a:solidFill>
            </a:endParaRPr>
          </a:p>
        </p:txBody>
      </p:sp>
      <p:sp>
        <p:nvSpPr>
          <p:cNvPr id="11" name="Pravokotnik 10"/>
          <p:cNvSpPr/>
          <p:nvPr/>
        </p:nvSpPr>
        <p:spPr>
          <a:xfrm>
            <a:off x="428596" y="4643446"/>
            <a:ext cx="4929222"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sl-SI"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Bolezen so prenašale bolhe, živeče na telesih živali, kakršna je bila npr. črna podgana.</a:t>
            </a:r>
            <a:endParaRPr lang="sl-SI"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3" name="7-kraka zvezda 22"/>
          <p:cNvSpPr/>
          <p:nvPr/>
        </p:nvSpPr>
        <p:spPr>
          <a:xfrm>
            <a:off x="6643702" y="4286256"/>
            <a:ext cx="142876" cy="142876"/>
          </a:xfrm>
          <a:prstGeom prst="star7">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5" name="Prostoročno 24"/>
          <p:cNvSpPr/>
          <p:nvPr/>
        </p:nvSpPr>
        <p:spPr>
          <a:xfrm>
            <a:off x="1515474" y="2871088"/>
            <a:ext cx="5128313" cy="1425953"/>
          </a:xfrm>
          <a:custGeom>
            <a:avLst/>
            <a:gdLst>
              <a:gd name="connsiteX0" fmla="*/ 5128313 w 5128313"/>
              <a:gd name="connsiteY0" fmla="*/ 1425953 h 1425953"/>
              <a:gd name="connsiteX1" fmla="*/ 5128313 w 5128313"/>
              <a:gd name="connsiteY1" fmla="*/ 1425953 h 1425953"/>
              <a:gd name="connsiteX2" fmla="*/ 5077158 w 5128313"/>
              <a:gd name="connsiteY2" fmla="*/ 1368403 h 1425953"/>
              <a:gd name="connsiteX3" fmla="*/ 5057975 w 5128313"/>
              <a:gd name="connsiteY3" fmla="*/ 1362009 h 1425953"/>
              <a:gd name="connsiteX4" fmla="*/ 5000425 w 5128313"/>
              <a:gd name="connsiteY4" fmla="*/ 1368403 h 1425953"/>
              <a:gd name="connsiteX5" fmla="*/ 4974848 w 5128313"/>
              <a:gd name="connsiteY5" fmla="*/ 1374797 h 1425953"/>
              <a:gd name="connsiteX6" fmla="*/ 4891720 w 5128313"/>
              <a:gd name="connsiteY6" fmla="*/ 1368403 h 1425953"/>
              <a:gd name="connsiteX7" fmla="*/ 4872537 w 5128313"/>
              <a:gd name="connsiteY7" fmla="*/ 1362009 h 1425953"/>
              <a:gd name="connsiteX8" fmla="*/ 4821382 w 5128313"/>
              <a:gd name="connsiteY8" fmla="*/ 1349220 h 1425953"/>
              <a:gd name="connsiteX9" fmla="*/ 4783016 w 5128313"/>
              <a:gd name="connsiteY9" fmla="*/ 1330036 h 1425953"/>
              <a:gd name="connsiteX10" fmla="*/ 4763832 w 5128313"/>
              <a:gd name="connsiteY10" fmla="*/ 1317248 h 1425953"/>
              <a:gd name="connsiteX11" fmla="*/ 4744649 w 5128313"/>
              <a:gd name="connsiteY11" fmla="*/ 1310853 h 1425953"/>
              <a:gd name="connsiteX12" fmla="*/ 4706283 w 5128313"/>
              <a:gd name="connsiteY12" fmla="*/ 1285276 h 1425953"/>
              <a:gd name="connsiteX13" fmla="*/ 4578395 w 5128313"/>
              <a:gd name="connsiteY13" fmla="*/ 1266092 h 1425953"/>
              <a:gd name="connsiteX14" fmla="*/ 4501662 w 5128313"/>
              <a:gd name="connsiteY14" fmla="*/ 1253304 h 1425953"/>
              <a:gd name="connsiteX15" fmla="*/ 4463295 w 5128313"/>
              <a:gd name="connsiteY15" fmla="*/ 1259698 h 1425953"/>
              <a:gd name="connsiteX16" fmla="*/ 4405746 w 5128313"/>
              <a:gd name="connsiteY16" fmla="*/ 1266092 h 1425953"/>
              <a:gd name="connsiteX17" fmla="*/ 4277857 w 5128313"/>
              <a:gd name="connsiteY17" fmla="*/ 1246909 h 1425953"/>
              <a:gd name="connsiteX18" fmla="*/ 4220308 w 5128313"/>
              <a:gd name="connsiteY18" fmla="*/ 1227726 h 1425953"/>
              <a:gd name="connsiteX19" fmla="*/ 4201125 w 5128313"/>
              <a:gd name="connsiteY19" fmla="*/ 1221332 h 1425953"/>
              <a:gd name="connsiteX20" fmla="*/ 4175547 w 5128313"/>
              <a:gd name="connsiteY20" fmla="*/ 1182965 h 1425953"/>
              <a:gd name="connsiteX21" fmla="*/ 4137181 w 5128313"/>
              <a:gd name="connsiteY21" fmla="*/ 1150993 h 1425953"/>
              <a:gd name="connsiteX22" fmla="*/ 4105209 w 5128313"/>
              <a:gd name="connsiteY22" fmla="*/ 1125415 h 1425953"/>
              <a:gd name="connsiteX23" fmla="*/ 4079631 w 5128313"/>
              <a:gd name="connsiteY23" fmla="*/ 1093443 h 1425953"/>
              <a:gd name="connsiteX24" fmla="*/ 4073236 w 5128313"/>
              <a:gd name="connsiteY24" fmla="*/ 1074260 h 1425953"/>
              <a:gd name="connsiteX25" fmla="*/ 4034870 w 5128313"/>
              <a:gd name="connsiteY25" fmla="*/ 1061471 h 1425953"/>
              <a:gd name="connsiteX26" fmla="*/ 4009292 w 5128313"/>
              <a:gd name="connsiteY26" fmla="*/ 1055077 h 1425953"/>
              <a:gd name="connsiteX27" fmla="*/ 3913376 w 5128313"/>
              <a:gd name="connsiteY27" fmla="*/ 1042288 h 1425953"/>
              <a:gd name="connsiteX28" fmla="*/ 3868616 w 5128313"/>
              <a:gd name="connsiteY28" fmla="*/ 1029499 h 1425953"/>
              <a:gd name="connsiteX29" fmla="*/ 3791883 w 5128313"/>
              <a:gd name="connsiteY29" fmla="*/ 1016711 h 1425953"/>
              <a:gd name="connsiteX30" fmla="*/ 3766305 w 5128313"/>
              <a:gd name="connsiteY30" fmla="*/ 1010316 h 1425953"/>
              <a:gd name="connsiteX31" fmla="*/ 3670389 w 5128313"/>
              <a:gd name="connsiteY31" fmla="*/ 1016711 h 1425953"/>
              <a:gd name="connsiteX32" fmla="*/ 3478557 w 5128313"/>
              <a:gd name="connsiteY32" fmla="*/ 1003922 h 1425953"/>
              <a:gd name="connsiteX33" fmla="*/ 3459374 w 5128313"/>
              <a:gd name="connsiteY33" fmla="*/ 997527 h 1425953"/>
              <a:gd name="connsiteX34" fmla="*/ 3389035 w 5128313"/>
              <a:gd name="connsiteY34" fmla="*/ 978344 h 1425953"/>
              <a:gd name="connsiteX35" fmla="*/ 3357063 w 5128313"/>
              <a:gd name="connsiteY35" fmla="*/ 952767 h 1425953"/>
              <a:gd name="connsiteX36" fmla="*/ 3318697 w 5128313"/>
              <a:gd name="connsiteY36" fmla="*/ 920795 h 1425953"/>
              <a:gd name="connsiteX37" fmla="*/ 3299513 w 5128313"/>
              <a:gd name="connsiteY37" fmla="*/ 908006 h 1425953"/>
              <a:gd name="connsiteX38" fmla="*/ 3280330 w 5128313"/>
              <a:gd name="connsiteY38" fmla="*/ 901611 h 1425953"/>
              <a:gd name="connsiteX39" fmla="*/ 3241964 w 5128313"/>
              <a:gd name="connsiteY39" fmla="*/ 876034 h 1425953"/>
              <a:gd name="connsiteX40" fmla="*/ 3152442 w 5128313"/>
              <a:gd name="connsiteY40" fmla="*/ 856850 h 1425953"/>
              <a:gd name="connsiteX41" fmla="*/ 3107681 w 5128313"/>
              <a:gd name="connsiteY41" fmla="*/ 844062 h 1425953"/>
              <a:gd name="connsiteX42" fmla="*/ 3075709 w 5128313"/>
              <a:gd name="connsiteY42" fmla="*/ 837667 h 1425953"/>
              <a:gd name="connsiteX43" fmla="*/ 3037343 w 5128313"/>
              <a:gd name="connsiteY43" fmla="*/ 824878 h 1425953"/>
              <a:gd name="connsiteX44" fmla="*/ 3018160 w 5128313"/>
              <a:gd name="connsiteY44" fmla="*/ 818484 h 1425953"/>
              <a:gd name="connsiteX45" fmla="*/ 2992582 w 5128313"/>
              <a:gd name="connsiteY45" fmla="*/ 780118 h 1425953"/>
              <a:gd name="connsiteX46" fmla="*/ 2967004 w 5128313"/>
              <a:gd name="connsiteY46" fmla="*/ 735357 h 1425953"/>
              <a:gd name="connsiteX47" fmla="*/ 2941427 w 5128313"/>
              <a:gd name="connsiteY47" fmla="*/ 658624 h 1425953"/>
              <a:gd name="connsiteX48" fmla="*/ 2935032 w 5128313"/>
              <a:gd name="connsiteY48" fmla="*/ 639441 h 1425953"/>
              <a:gd name="connsiteX49" fmla="*/ 2922243 w 5128313"/>
              <a:gd name="connsiteY49" fmla="*/ 620257 h 1425953"/>
              <a:gd name="connsiteX50" fmla="*/ 2915849 w 5128313"/>
              <a:gd name="connsiteY50" fmla="*/ 601074 h 1425953"/>
              <a:gd name="connsiteX51" fmla="*/ 2877483 w 5128313"/>
              <a:gd name="connsiteY51" fmla="*/ 575497 h 1425953"/>
              <a:gd name="connsiteX52" fmla="*/ 2858299 w 5128313"/>
              <a:gd name="connsiteY52" fmla="*/ 537130 h 1425953"/>
              <a:gd name="connsiteX53" fmla="*/ 2832722 w 5128313"/>
              <a:gd name="connsiteY53" fmla="*/ 479581 h 1425953"/>
              <a:gd name="connsiteX54" fmla="*/ 2807144 w 5128313"/>
              <a:gd name="connsiteY54" fmla="*/ 466792 h 1425953"/>
              <a:gd name="connsiteX55" fmla="*/ 2704834 w 5128313"/>
              <a:gd name="connsiteY55" fmla="*/ 447609 h 1425953"/>
              <a:gd name="connsiteX56" fmla="*/ 2653678 w 5128313"/>
              <a:gd name="connsiteY56" fmla="*/ 441214 h 1425953"/>
              <a:gd name="connsiteX57" fmla="*/ 2576946 w 5128313"/>
              <a:gd name="connsiteY57" fmla="*/ 454003 h 1425953"/>
              <a:gd name="connsiteX58" fmla="*/ 2551368 w 5128313"/>
              <a:gd name="connsiteY58" fmla="*/ 473186 h 1425953"/>
              <a:gd name="connsiteX59" fmla="*/ 2493818 w 5128313"/>
              <a:gd name="connsiteY59" fmla="*/ 505158 h 1425953"/>
              <a:gd name="connsiteX60" fmla="*/ 2468241 w 5128313"/>
              <a:gd name="connsiteY60" fmla="*/ 511553 h 1425953"/>
              <a:gd name="connsiteX61" fmla="*/ 2449057 w 5128313"/>
              <a:gd name="connsiteY61" fmla="*/ 517947 h 1425953"/>
              <a:gd name="connsiteX62" fmla="*/ 2423480 w 5128313"/>
              <a:gd name="connsiteY62" fmla="*/ 524341 h 1425953"/>
              <a:gd name="connsiteX63" fmla="*/ 2385113 w 5128313"/>
              <a:gd name="connsiteY63" fmla="*/ 537130 h 1425953"/>
              <a:gd name="connsiteX64" fmla="*/ 2346747 w 5128313"/>
              <a:gd name="connsiteY64" fmla="*/ 562708 h 1425953"/>
              <a:gd name="connsiteX65" fmla="*/ 2327564 w 5128313"/>
              <a:gd name="connsiteY65" fmla="*/ 601074 h 1425953"/>
              <a:gd name="connsiteX66" fmla="*/ 2308381 w 5128313"/>
              <a:gd name="connsiteY66" fmla="*/ 639441 h 1425953"/>
              <a:gd name="connsiteX67" fmla="*/ 2289197 w 5128313"/>
              <a:gd name="connsiteY67" fmla="*/ 652229 h 1425953"/>
              <a:gd name="connsiteX68" fmla="*/ 2238042 w 5128313"/>
              <a:gd name="connsiteY68" fmla="*/ 696990 h 1425953"/>
              <a:gd name="connsiteX69" fmla="*/ 2199676 w 5128313"/>
              <a:gd name="connsiteY69" fmla="*/ 722568 h 1425953"/>
              <a:gd name="connsiteX70" fmla="*/ 2142126 w 5128313"/>
              <a:gd name="connsiteY70" fmla="*/ 754540 h 1425953"/>
              <a:gd name="connsiteX71" fmla="*/ 2122943 w 5128313"/>
              <a:gd name="connsiteY71" fmla="*/ 767329 h 1425953"/>
              <a:gd name="connsiteX72" fmla="*/ 1924716 w 5128313"/>
              <a:gd name="connsiteY72" fmla="*/ 767329 h 1425953"/>
              <a:gd name="connsiteX73" fmla="*/ 1911927 w 5128313"/>
              <a:gd name="connsiteY73" fmla="*/ 741751 h 1425953"/>
              <a:gd name="connsiteX74" fmla="*/ 1899139 w 5128313"/>
              <a:gd name="connsiteY74" fmla="*/ 722568 h 1425953"/>
              <a:gd name="connsiteX75" fmla="*/ 1886350 w 5128313"/>
              <a:gd name="connsiteY75" fmla="*/ 684202 h 1425953"/>
              <a:gd name="connsiteX76" fmla="*/ 1879955 w 5128313"/>
              <a:gd name="connsiteY76" fmla="*/ 665018 h 1425953"/>
              <a:gd name="connsiteX77" fmla="*/ 1873561 w 5128313"/>
              <a:gd name="connsiteY77" fmla="*/ 645835 h 1425953"/>
              <a:gd name="connsiteX78" fmla="*/ 1847983 w 5128313"/>
              <a:gd name="connsiteY78" fmla="*/ 607469 h 1425953"/>
              <a:gd name="connsiteX79" fmla="*/ 1835195 w 5128313"/>
              <a:gd name="connsiteY79" fmla="*/ 588285 h 1425953"/>
              <a:gd name="connsiteX80" fmla="*/ 1816011 w 5128313"/>
              <a:gd name="connsiteY80" fmla="*/ 549919 h 1425953"/>
              <a:gd name="connsiteX81" fmla="*/ 1777645 w 5128313"/>
              <a:gd name="connsiteY81" fmla="*/ 524341 h 1425953"/>
              <a:gd name="connsiteX82" fmla="*/ 1739278 w 5128313"/>
              <a:gd name="connsiteY82" fmla="*/ 492369 h 1425953"/>
              <a:gd name="connsiteX83" fmla="*/ 1700912 w 5128313"/>
              <a:gd name="connsiteY83" fmla="*/ 479581 h 1425953"/>
              <a:gd name="connsiteX84" fmla="*/ 1681729 w 5128313"/>
              <a:gd name="connsiteY84" fmla="*/ 473186 h 1425953"/>
              <a:gd name="connsiteX85" fmla="*/ 1604996 w 5128313"/>
              <a:gd name="connsiteY85" fmla="*/ 479581 h 1425953"/>
              <a:gd name="connsiteX86" fmla="*/ 1515474 w 5128313"/>
              <a:gd name="connsiteY86" fmla="*/ 498764 h 1425953"/>
              <a:gd name="connsiteX87" fmla="*/ 1496291 w 5128313"/>
              <a:gd name="connsiteY87" fmla="*/ 505158 h 1425953"/>
              <a:gd name="connsiteX88" fmla="*/ 1457925 w 5128313"/>
              <a:gd name="connsiteY88" fmla="*/ 530736 h 1425953"/>
              <a:gd name="connsiteX89" fmla="*/ 1419558 w 5128313"/>
              <a:gd name="connsiteY89" fmla="*/ 543525 h 1425953"/>
              <a:gd name="connsiteX90" fmla="*/ 1362009 w 5128313"/>
              <a:gd name="connsiteY90" fmla="*/ 556313 h 1425953"/>
              <a:gd name="connsiteX91" fmla="*/ 1208543 w 5128313"/>
              <a:gd name="connsiteY91" fmla="*/ 549919 h 1425953"/>
              <a:gd name="connsiteX92" fmla="*/ 1189360 w 5128313"/>
              <a:gd name="connsiteY92" fmla="*/ 543525 h 1425953"/>
              <a:gd name="connsiteX93" fmla="*/ 1125416 w 5128313"/>
              <a:gd name="connsiteY93" fmla="*/ 530736 h 1425953"/>
              <a:gd name="connsiteX94" fmla="*/ 1087049 w 5128313"/>
              <a:gd name="connsiteY94" fmla="*/ 517947 h 1425953"/>
              <a:gd name="connsiteX95" fmla="*/ 1035894 w 5128313"/>
              <a:gd name="connsiteY95" fmla="*/ 498764 h 1425953"/>
              <a:gd name="connsiteX96" fmla="*/ 946372 w 5128313"/>
              <a:gd name="connsiteY96" fmla="*/ 479581 h 1425953"/>
              <a:gd name="connsiteX97" fmla="*/ 882428 w 5128313"/>
              <a:gd name="connsiteY97" fmla="*/ 485975 h 1425953"/>
              <a:gd name="connsiteX98" fmla="*/ 844062 w 5128313"/>
              <a:gd name="connsiteY98" fmla="*/ 498764 h 1425953"/>
              <a:gd name="connsiteX99" fmla="*/ 824878 w 5128313"/>
              <a:gd name="connsiteY99" fmla="*/ 505158 h 1425953"/>
              <a:gd name="connsiteX100" fmla="*/ 786512 w 5128313"/>
              <a:gd name="connsiteY100" fmla="*/ 517947 h 1425953"/>
              <a:gd name="connsiteX101" fmla="*/ 767329 w 5128313"/>
              <a:gd name="connsiteY101" fmla="*/ 524341 h 1425953"/>
              <a:gd name="connsiteX102" fmla="*/ 652229 w 5128313"/>
              <a:gd name="connsiteY102" fmla="*/ 530736 h 1425953"/>
              <a:gd name="connsiteX103" fmla="*/ 626652 w 5128313"/>
              <a:gd name="connsiteY103" fmla="*/ 511553 h 1425953"/>
              <a:gd name="connsiteX104" fmla="*/ 613863 w 5128313"/>
              <a:gd name="connsiteY104" fmla="*/ 492369 h 1425953"/>
              <a:gd name="connsiteX105" fmla="*/ 594680 w 5128313"/>
              <a:gd name="connsiteY105" fmla="*/ 473186 h 1425953"/>
              <a:gd name="connsiteX106" fmla="*/ 569102 w 5128313"/>
              <a:gd name="connsiteY106" fmla="*/ 434820 h 1425953"/>
              <a:gd name="connsiteX107" fmla="*/ 556313 w 5128313"/>
              <a:gd name="connsiteY107" fmla="*/ 415636 h 1425953"/>
              <a:gd name="connsiteX108" fmla="*/ 549919 w 5128313"/>
              <a:gd name="connsiteY108" fmla="*/ 396453 h 1425953"/>
              <a:gd name="connsiteX109" fmla="*/ 505158 w 5128313"/>
              <a:gd name="connsiteY109" fmla="*/ 377270 h 1425953"/>
              <a:gd name="connsiteX110" fmla="*/ 485975 w 5128313"/>
              <a:gd name="connsiteY110" fmla="*/ 364481 h 1425953"/>
              <a:gd name="connsiteX111" fmla="*/ 447609 w 5128313"/>
              <a:gd name="connsiteY111" fmla="*/ 351692 h 1425953"/>
              <a:gd name="connsiteX112" fmla="*/ 428425 w 5128313"/>
              <a:gd name="connsiteY112" fmla="*/ 345298 h 1425953"/>
              <a:gd name="connsiteX113" fmla="*/ 402848 w 5128313"/>
              <a:gd name="connsiteY113" fmla="*/ 332509 h 1425953"/>
              <a:gd name="connsiteX114" fmla="*/ 370876 w 5128313"/>
              <a:gd name="connsiteY114" fmla="*/ 326115 h 1425953"/>
              <a:gd name="connsiteX115" fmla="*/ 345298 w 5128313"/>
              <a:gd name="connsiteY115" fmla="*/ 319720 h 1425953"/>
              <a:gd name="connsiteX116" fmla="*/ 300537 w 5128313"/>
              <a:gd name="connsiteY116" fmla="*/ 294143 h 1425953"/>
              <a:gd name="connsiteX117" fmla="*/ 262171 w 5128313"/>
              <a:gd name="connsiteY117" fmla="*/ 268565 h 1425953"/>
              <a:gd name="connsiteX118" fmla="*/ 242988 w 5128313"/>
              <a:gd name="connsiteY118" fmla="*/ 255776 h 1425953"/>
              <a:gd name="connsiteX119" fmla="*/ 223804 w 5128313"/>
              <a:gd name="connsiteY119" fmla="*/ 236593 h 1425953"/>
              <a:gd name="connsiteX120" fmla="*/ 211016 w 5128313"/>
              <a:gd name="connsiteY120" fmla="*/ 217410 h 1425953"/>
              <a:gd name="connsiteX121" fmla="*/ 191832 w 5128313"/>
              <a:gd name="connsiteY121" fmla="*/ 211015 h 1425953"/>
              <a:gd name="connsiteX122" fmla="*/ 179043 w 5128313"/>
              <a:gd name="connsiteY122" fmla="*/ 191832 h 1425953"/>
              <a:gd name="connsiteX123" fmla="*/ 172649 w 5128313"/>
              <a:gd name="connsiteY123" fmla="*/ 172649 h 1425953"/>
              <a:gd name="connsiteX124" fmla="*/ 153466 w 5128313"/>
              <a:gd name="connsiteY124" fmla="*/ 159860 h 1425953"/>
              <a:gd name="connsiteX125" fmla="*/ 121494 w 5128313"/>
              <a:gd name="connsiteY125" fmla="*/ 134283 h 1425953"/>
              <a:gd name="connsiteX126" fmla="*/ 89522 w 5128313"/>
              <a:gd name="connsiteY126" fmla="*/ 108705 h 1425953"/>
              <a:gd name="connsiteX127" fmla="*/ 70339 w 5128313"/>
              <a:gd name="connsiteY127" fmla="*/ 89522 h 1425953"/>
              <a:gd name="connsiteX128" fmla="*/ 51155 w 5128313"/>
              <a:gd name="connsiteY128" fmla="*/ 76733 h 1425953"/>
              <a:gd name="connsiteX129" fmla="*/ 31972 w 5128313"/>
              <a:gd name="connsiteY129" fmla="*/ 38367 h 1425953"/>
              <a:gd name="connsiteX130" fmla="*/ 12789 w 5128313"/>
              <a:gd name="connsiteY130" fmla="*/ 31972 h 1425953"/>
              <a:gd name="connsiteX131" fmla="*/ 0 w 5128313"/>
              <a:gd name="connsiteY131" fmla="*/ 0 h 1425953"/>
              <a:gd name="connsiteX132" fmla="*/ 0 w 5128313"/>
              <a:gd name="connsiteY132" fmla="*/ 0 h 142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5128313" h="1425953">
                <a:moveTo>
                  <a:pt x="5128313" y="1425953"/>
                </a:moveTo>
                <a:lnTo>
                  <a:pt x="5128313" y="1425953"/>
                </a:lnTo>
                <a:cubicBezTo>
                  <a:pt x="5107092" y="1396243"/>
                  <a:pt x="5105219" y="1382433"/>
                  <a:pt x="5077158" y="1368403"/>
                </a:cubicBezTo>
                <a:cubicBezTo>
                  <a:pt x="5071129" y="1365389"/>
                  <a:pt x="5064369" y="1364140"/>
                  <a:pt x="5057975" y="1362009"/>
                </a:cubicBezTo>
                <a:cubicBezTo>
                  <a:pt x="5038792" y="1364140"/>
                  <a:pt x="5019502" y="1365468"/>
                  <a:pt x="5000425" y="1368403"/>
                </a:cubicBezTo>
                <a:cubicBezTo>
                  <a:pt x="4991739" y="1369739"/>
                  <a:pt x="4983636" y="1374797"/>
                  <a:pt x="4974848" y="1374797"/>
                </a:cubicBezTo>
                <a:cubicBezTo>
                  <a:pt x="4947057" y="1374797"/>
                  <a:pt x="4919429" y="1370534"/>
                  <a:pt x="4891720" y="1368403"/>
                </a:cubicBezTo>
                <a:cubicBezTo>
                  <a:pt x="4885326" y="1366272"/>
                  <a:pt x="4879040" y="1363782"/>
                  <a:pt x="4872537" y="1362009"/>
                </a:cubicBezTo>
                <a:cubicBezTo>
                  <a:pt x="4855580" y="1357384"/>
                  <a:pt x="4821382" y="1349220"/>
                  <a:pt x="4821382" y="1349220"/>
                </a:cubicBezTo>
                <a:cubicBezTo>
                  <a:pt x="4766420" y="1312578"/>
                  <a:pt x="4835951" y="1356503"/>
                  <a:pt x="4783016" y="1330036"/>
                </a:cubicBezTo>
                <a:cubicBezTo>
                  <a:pt x="4776142" y="1326599"/>
                  <a:pt x="4770706" y="1320685"/>
                  <a:pt x="4763832" y="1317248"/>
                </a:cubicBezTo>
                <a:cubicBezTo>
                  <a:pt x="4757803" y="1314234"/>
                  <a:pt x="4750541" y="1314126"/>
                  <a:pt x="4744649" y="1310853"/>
                </a:cubicBezTo>
                <a:cubicBezTo>
                  <a:pt x="4731213" y="1303389"/>
                  <a:pt x="4721194" y="1289004"/>
                  <a:pt x="4706283" y="1285276"/>
                </a:cubicBezTo>
                <a:cubicBezTo>
                  <a:pt x="4630227" y="1266262"/>
                  <a:pt x="4672643" y="1273947"/>
                  <a:pt x="4578395" y="1266092"/>
                </a:cubicBezTo>
                <a:cubicBezTo>
                  <a:pt x="4560241" y="1262461"/>
                  <a:pt x="4517525" y="1253304"/>
                  <a:pt x="4501662" y="1253304"/>
                </a:cubicBezTo>
                <a:cubicBezTo>
                  <a:pt x="4488697" y="1253304"/>
                  <a:pt x="4476147" y="1257985"/>
                  <a:pt x="4463295" y="1259698"/>
                </a:cubicBezTo>
                <a:cubicBezTo>
                  <a:pt x="4444163" y="1262249"/>
                  <a:pt x="4424929" y="1263961"/>
                  <a:pt x="4405746" y="1266092"/>
                </a:cubicBezTo>
                <a:cubicBezTo>
                  <a:pt x="4302774" y="1258737"/>
                  <a:pt x="4344607" y="1269159"/>
                  <a:pt x="4277857" y="1246909"/>
                </a:cubicBezTo>
                <a:lnTo>
                  <a:pt x="4220308" y="1227726"/>
                </a:lnTo>
                <a:lnTo>
                  <a:pt x="4201125" y="1221332"/>
                </a:lnTo>
                <a:cubicBezTo>
                  <a:pt x="4192599" y="1208543"/>
                  <a:pt x="4188336" y="1191491"/>
                  <a:pt x="4175547" y="1182965"/>
                </a:cubicBezTo>
                <a:cubicBezTo>
                  <a:pt x="4156685" y="1170390"/>
                  <a:pt x="4152567" y="1169456"/>
                  <a:pt x="4137181" y="1150993"/>
                </a:cubicBezTo>
                <a:cubicBezTo>
                  <a:pt x="4114932" y="1124295"/>
                  <a:pt x="4136700" y="1135913"/>
                  <a:pt x="4105209" y="1125415"/>
                </a:cubicBezTo>
                <a:cubicBezTo>
                  <a:pt x="4089135" y="1077198"/>
                  <a:pt x="4112687" y="1134762"/>
                  <a:pt x="4079631" y="1093443"/>
                </a:cubicBezTo>
                <a:cubicBezTo>
                  <a:pt x="4075420" y="1088180"/>
                  <a:pt x="4078721" y="1078178"/>
                  <a:pt x="4073236" y="1074260"/>
                </a:cubicBezTo>
                <a:cubicBezTo>
                  <a:pt x="4062266" y="1066425"/>
                  <a:pt x="4047948" y="1064740"/>
                  <a:pt x="4034870" y="1061471"/>
                </a:cubicBezTo>
                <a:cubicBezTo>
                  <a:pt x="4026344" y="1059340"/>
                  <a:pt x="4017939" y="1056649"/>
                  <a:pt x="4009292" y="1055077"/>
                </a:cubicBezTo>
                <a:cubicBezTo>
                  <a:pt x="3946927" y="1043738"/>
                  <a:pt x="3980164" y="1053419"/>
                  <a:pt x="3913376" y="1042288"/>
                </a:cubicBezTo>
                <a:cubicBezTo>
                  <a:pt x="3877476" y="1036305"/>
                  <a:pt x="3899039" y="1037105"/>
                  <a:pt x="3868616" y="1029499"/>
                </a:cubicBezTo>
                <a:cubicBezTo>
                  <a:pt x="3833278" y="1020664"/>
                  <a:pt x="3831575" y="1023928"/>
                  <a:pt x="3791883" y="1016711"/>
                </a:cubicBezTo>
                <a:cubicBezTo>
                  <a:pt x="3783236" y="1015139"/>
                  <a:pt x="3774831" y="1012448"/>
                  <a:pt x="3766305" y="1010316"/>
                </a:cubicBezTo>
                <a:cubicBezTo>
                  <a:pt x="3734333" y="1012448"/>
                  <a:pt x="3702432" y="1016711"/>
                  <a:pt x="3670389" y="1016711"/>
                </a:cubicBezTo>
                <a:cubicBezTo>
                  <a:pt x="3557612" y="1016711"/>
                  <a:pt x="3556737" y="1015090"/>
                  <a:pt x="3478557" y="1003922"/>
                </a:cubicBezTo>
                <a:cubicBezTo>
                  <a:pt x="3472163" y="1001790"/>
                  <a:pt x="3465877" y="999300"/>
                  <a:pt x="3459374" y="997527"/>
                </a:cubicBezTo>
                <a:cubicBezTo>
                  <a:pt x="3380044" y="975892"/>
                  <a:pt x="3433189" y="993064"/>
                  <a:pt x="3389035" y="978344"/>
                </a:cubicBezTo>
                <a:cubicBezTo>
                  <a:pt x="3349866" y="919591"/>
                  <a:pt x="3403395" y="991377"/>
                  <a:pt x="3357063" y="952767"/>
                </a:cubicBezTo>
                <a:cubicBezTo>
                  <a:pt x="3310609" y="914055"/>
                  <a:pt x="3362680" y="935455"/>
                  <a:pt x="3318697" y="920795"/>
                </a:cubicBezTo>
                <a:cubicBezTo>
                  <a:pt x="3312302" y="916532"/>
                  <a:pt x="3306387" y="911443"/>
                  <a:pt x="3299513" y="908006"/>
                </a:cubicBezTo>
                <a:cubicBezTo>
                  <a:pt x="3293484" y="904992"/>
                  <a:pt x="3286222" y="904884"/>
                  <a:pt x="3280330" y="901611"/>
                </a:cubicBezTo>
                <a:cubicBezTo>
                  <a:pt x="3266894" y="894147"/>
                  <a:pt x="3256545" y="880894"/>
                  <a:pt x="3241964" y="876034"/>
                </a:cubicBezTo>
                <a:cubicBezTo>
                  <a:pt x="3187294" y="857811"/>
                  <a:pt x="3216974" y="864917"/>
                  <a:pt x="3152442" y="856850"/>
                </a:cubicBezTo>
                <a:cubicBezTo>
                  <a:pt x="3131076" y="849728"/>
                  <a:pt x="3131774" y="849416"/>
                  <a:pt x="3107681" y="844062"/>
                </a:cubicBezTo>
                <a:cubicBezTo>
                  <a:pt x="3097071" y="841704"/>
                  <a:pt x="3086194" y="840527"/>
                  <a:pt x="3075709" y="837667"/>
                </a:cubicBezTo>
                <a:cubicBezTo>
                  <a:pt x="3062704" y="834120"/>
                  <a:pt x="3050132" y="829141"/>
                  <a:pt x="3037343" y="824878"/>
                </a:cubicBezTo>
                <a:lnTo>
                  <a:pt x="3018160" y="818484"/>
                </a:lnTo>
                <a:cubicBezTo>
                  <a:pt x="3009634" y="805695"/>
                  <a:pt x="2999456" y="793866"/>
                  <a:pt x="2992582" y="780118"/>
                </a:cubicBezTo>
                <a:cubicBezTo>
                  <a:pt x="2976356" y="747666"/>
                  <a:pt x="2985081" y="762471"/>
                  <a:pt x="2967004" y="735357"/>
                </a:cubicBezTo>
                <a:lnTo>
                  <a:pt x="2941427" y="658624"/>
                </a:lnTo>
                <a:cubicBezTo>
                  <a:pt x="2939295" y="652230"/>
                  <a:pt x="2938771" y="645049"/>
                  <a:pt x="2935032" y="639441"/>
                </a:cubicBezTo>
                <a:lnTo>
                  <a:pt x="2922243" y="620257"/>
                </a:lnTo>
                <a:cubicBezTo>
                  <a:pt x="2920112" y="613863"/>
                  <a:pt x="2920615" y="605840"/>
                  <a:pt x="2915849" y="601074"/>
                </a:cubicBezTo>
                <a:cubicBezTo>
                  <a:pt x="2904981" y="590206"/>
                  <a:pt x="2877483" y="575497"/>
                  <a:pt x="2877483" y="575497"/>
                </a:cubicBezTo>
                <a:cubicBezTo>
                  <a:pt x="2854156" y="505519"/>
                  <a:pt x="2891361" y="611520"/>
                  <a:pt x="2858299" y="537130"/>
                </a:cubicBezTo>
                <a:cubicBezTo>
                  <a:pt x="2851751" y="522397"/>
                  <a:pt x="2848046" y="492351"/>
                  <a:pt x="2832722" y="479581"/>
                </a:cubicBezTo>
                <a:cubicBezTo>
                  <a:pt x="2825399" y="473479"/>
                  <a:pt x="2815995" y="470332"/>
                  <a:pt x="2807144" y="466792"/>
                </a:cubicBezTo>
                <a:cubicBezTo>
                  <a:pt x="2760125" y="447984"/>
                  <a:pt x="2763649" y="454144"/>
                  <a:pt x="2704834" y="447609"/>
                </a:cubicBezTo>
                <a:cubicBezTo>
                  <a:pt x="2687754" y="445711"/>
                  <a:pt x="2670730" y="443346"/>
                  <a:pt x="2653678" y="441214"/>
                </a:cubicBezTo>
                <a:cubicBezTo>
                  <a:pt x="2644968" y="442182"/>
                  <a:pt x="2595045" y="443661"/>
                  <a:pt x="2576946" y="454003"/>
                </a:cubicBezTo>
                <a:cubicBezTo>
                  <a:pt x="2567693" y="459290"/>
                  <a:pt x="2560099" y="467074"/>
                  <a:pt x="2551368" y="473186"/>
                </a:cubicBezTo>
                <a:cubicBezTo>
                  <a:pt x="2519773" y="495302"/>
                  <a:pt x="2522155" y="497062"/>
                  <a:pt x="2493818" y="505158"/>
                </a:cubicBezTo>
                <a:cubicBezTo>
                  <a:pt x="2485368" y="507572"/>
                  <a:pt x="2476691" y="509139"/>
                  <a:pt x="2468241" y="511553"/>
                </a:cubicBezTo>
                <a:cubicBezTo>
                  <a:pt x="2461760" y="513405"/>
                  <a:pt x="2455538" y="516095"/>
                  <a:pt x="2449057" y="517947"/>
                </a:cubicBezTo>
                <a:cubicBezTo>
                  <a:pt x="2440607" y="520361"/>
                  <a:pt x="2431897" y="521816"/>
                  <a:pt x="2423480" y="524341"/>
                </a:cubicBezTo>
                <a:cubicBezTo>
                  <a:pt x="2410568" y="528215"/>
                  <a:pt x="2385113" y="537130"/>
                  <a:pt x="2385113" y="537130"/>
                </a:cubicBezTo>
                <a:cubicBezTo>
                  <a:pt x="2372324" y="545656"/>
                  <a:pt x="2351607" y="548126"/>
                  <a:pt x="2346747" y="562708"/>
                </a:cubicBezTo>
                <a:cubicBezTo>
                  <a:pt x="2330678" y="610918"/>
                  <a:pt x="2352353" y="551499"/>
                  <a:pt x="2327564" y="601074"/>
                </a:cubicBezTo>
                <a:cubicBezTo>
                  <a:pt x="2317164" y="621872"/>
                  <a:pt x="2326703" y="621119"/>
                  <a:pt x="2308381" y="639441"/>
                </a:cubicBezTo>
                <a:cubicBezTo>
                  <a:pt x="2302947" y="644875"/>
                  <a:pt x="2295592" y="647966"/>
                  <a:pt x="2289197" y="652229"/>
                </a:cubicBezTo>
                <a:cubicBezTo>
                  <a:pt x="2252963" y="706586"/>
                  <a:pt x="2312645" y="622383"/>
                  <a:pt x="2238042" y="696990"/>
                </a:cubicBezTo>
                <a:cubicBezTo>
                  <a:pt x="2214093" y="720940"/>
                  <a:pt x="2227438" y="713314"/>
                  <a:pt x="2199676" y="722568"/>
                </a:cubicBezTo>
                <a:cubicBezTo>
                  <a:pt x="2155701" y="751885"/>
                  <a:pt x="2175891" y="743286"/>
                  <a:pt x="2142126" y="754540"/>
                </a:cubicBezTo>
                <a:cubicBezTo>
                  <a:pt x="2135732" y="758803"/>
                  <a:pt x="2130304" y="765121"/>
                  <a:pt x="2122943" y="767329"/>
                </a:cubicBezTo>
                <a:cubicBezTo>
                  <a:pt x="2071398" y="782792"/>
                  <a:pt x="1944106" y="768137"/>
                  <a:pt x="1924716" y="767329"/>
                </a:cubicBezTo>
                <a:cubicBezTo>
                  <a:pt x="1920453" y="758803"/>
                  <a:pt x="1916656" y="750027"/>
                  <a:pt x="1911927" y="741751"/>
                </a:cubicBezTo>
                <a:cubicBezTo>
                  <a:pt x="1908114" y="735079"/>
                  <a:pt x="1902260" y="729591"/>
                  <a:pt x="1899139" y="722568"/>
                </a:cubicBezTo>
                <a:cubicBezTo>
                  <a:pt x="1893664" y="710249"/>
                  <a:pt x="1890613" y="696991"/>
                  <a:pt x="1886350" y="684202"/>
                </a:cubicBezTo>
                <a:lnTo>
                  <a:pt x="1879955" y="665018"/>
                </a:lnTo>
                <a:cubicBezTo>
                  <a:pt x="1877824" y="658624"/>
                  <a:pt x="1877300" y="651443"/>
                  <a:pt x="1873561" y="645835"/>
                </a:cubicBezTo>
                <a:lnTo>
                  <a:pt x="1847983" y="607469"/>
                </a:lnTo>
                <a:cubicBezTo>
                  <a:pt x="1843720" y="601075"/>
                  <a:pt x="1837625" y="595576"/>
                  <a:pt x="1835195" y="588285"/>
                </a:cubicBezTo>
                <a:cubicBezTo>
                  <a:pt x="1830633" y="574602"/>
                  <a:pt x="1827677" y="560127"/>
                  <a:pt x="1816011" y="549919"/>
                </a:cubicBezTo>
                <a:cubicBezTo>
                  <a:pt x="1804444" y="539798"/>
                  <a:pt x="1788513" y="535209"/>
                  <a:pt x="1777645" y="524341"/>
                </a:cubicBezTo>
                <a:cubicBezTo>
                  <a:pt x="1765598" y="512294"/>
                  <a:pt x="1755303" y="499491"/>
                  <a:pt x="1739278" y="492369"/>
                </a:cubicBezTo>
                <a:cubicBezTo>
                  <a:pt x="1726959" y="486894"/>
                  <a:pt x="1713701" y="483844"/>
                  <a:pt x="1700912" y="479581"/>
                </a:cubicBezTo>
                <a:lnTo>
                  <a:pt x="1681729" y="473186"/>
                </a:lnTo>
                <a:cubicBezTo>
                  <a:pt x="1656151" y="475318"/>
                  <a:pt x="1630505" y="476747"/>
                  <a:pt x="1604996" y="479581"/>
                </a:cubicBezTo>
                <a:cubicBezTo>
                  <a:pt x="1580842" y="482265"/>
                  <a:pt x="1536436" y="491777"/>
                  <a:pt x="1515474" y="498764"/>
                </a:cubicBezTo>
                <a:lnTo>
                  <a:pt x="1496291" y="505158"/>
                </a:lnTo>
                <a:cubicBezTo>
                  <a:pt x="1483502" y="513684"/>
                  <a:pt x="1472506" y="525876"/>
                  <a:pt x="1457925" y="530736"/>
                </a:cubicBezTo>
                <a:cubicBezTo>
                  <a:pt x="1445136" y="534999"/>
                  <a:pt x="1432636" y="540256"/>
                  <a:pt x="1419558" y="543525"/>
                </a:cubicBezTo>
                <a:cubicBezTo>
                  <a:pt x="1383437" y="552555"/>
                  <a:pt x="1402598" y="548196"/>
                  <a:pt x="1362009" y="556313"/>
                </a:cubicBezTo>
                <a:cubicBezTo>
                  <a:pt x="1310854" y="554182"/>
                  <a:pt x="1259603" y="553701"/>
                  <a:pt x="1208543" y="549919"/>
                </a:cubicBezTo>
                <a:cubicBezTo>
                  <a:pt x="1201821" y="549421"/>
                  <a:pt x="1195940" y="544987"/>
                  <a:pt x="1189360" y="543525"/>
                </a:cubicBezTo>
                <a:cubicBezTo>
                  <a:pt x="1144928" y="533651"/>
                  <a:pt x="1161807" y="541653"/>
                  <a:pt x="1125416" y="530736"/>
                </a:cubicBezTo>
                <a:cubicBezTo>
                  <a:pt x="1112504" y="526862"/>
                  <a:pt x="1087049" y="517947"/>
                  <a:pt x="1087049" y="517947"/>
                </a:cubicBezTo>
                <a:cubicBezTo>
                  <a:pt x="1056850" y="497814"/>
                  <a:pt x="1078192" y="508525"/>
                  <a:pt x="1035894" y="498764"/>
                </a:cubicBezTo>
                <a:cubicBezTo>
                  <a:pt x="953037" y="479643"/>
                  <a:pt x="1016183" y="491215"/>
                  <a:pt x="946372" y="479581"/>
                </a:cubicBezTo>
                <a:cubicBezTo>
                  <a:pt x="925057" y="481712"/>
                  <a:pt x="903482" y="482027"/>
                  <a:pt x="882428" y="485975"/>
                </a:cubicBezTo>
                <a:cubicBezTo>
                  <a:pt x="869178" y="488459"/>
                  <a:pt x="856851" y="494501"/>
                  <a:pt x="844062" y="498764"/>
                </a:cubicBezTo>
                <a:lnTo>
                  <a:pt x="824878" y="505158"/>
                </a:lnTo>
                <a:lnTo>
                  <a:pt x="786512" y="517947"/>
                </a:lnTo>
                <a:lnTo>
                  <a:pt x="767329" y="524341"/>
                </a:lnTo>
                <a:cubicBezTo>
                  <a:pt x="725559" y="552189"/>
                  <a:pt x="738826" y="548967"/>
                  <a:pt x="652229" y="530736"/>
                </a:cubicBezTo>
                <a:cubicBezTo>
                  <a:pt x="641800" y="528541"/>
                  <a:pt x="635178" y="517947"/>
                  <a:pt x="626652" y="511553"/>
                </a:cubicBezTo>
                <a:cubicBezTo>
                  <a:pt x="622389" y="505158"/>
                  <a:pt x="618783" y="498273"/>
                  <a:pt x="613863" y="492369"/>
                </a:cubicBezTo>
                <a:cubicBezTo>
                  <a:pt x="608074" y="485422"/>
                  <a:pt x="599167" y="481037"/>
                  <a:pt x="594680" y="473186"/>
                </a:cubicBezTo>
                <a:cubicBezTo>
                  <a:pt x="569269" y="428719"/>
                  <a:pt x="610596" y="462483"/>
                  <a:pt x="569102" y="434820"/>
                </a:cubicBezTo>
                <a:cubicBezTo>
                  <a:pt x="564839" y="428425"/>
                  <a:pt x="559750" y="422510"/>
                  <a:pt x="556313" y="415636"/>
                </a:cubicBezTo>
                <a:cubicBezTo>
                  <a:pt x="553299" y="409607"/>
                  <a:pt x="554129" y="401716"/>
                  <a:pt x="549919" y="396453"/>
                </a:cubicBezTo>
                <a:cubicBezTo>
                  <a:pt x="538879" y="382652"/>
                  <a:pt x="520518" y="381110"/>
                  <a:pt x="505158" y="377270"/>
                </a:cubicBezTo>
                <a:cubicBezTo>
                  <a:pt x="498764" y="373007"/>
                  <a:pt x="492998" y="367602"/>
                  <a:pt x="485975" y="364481"/>
                </a:cubicBezTo>
                <a:cubicBezTo>
                  <a:pt x="473656" y="359006"/>
                  <a:pt x="460398" y="355955"/>
                  <a:pt x="447609" y="351692"/>
                </a:cubicBezTo>
                <a:cubicBezTo>
                  <a:pt x="441214" y="349560"/>
                  <a:pt x="434454" y="348313"/>
                  <a:pt x="428425" y="345298"/>
                </a:cubicBezTo>
                <a:cubicBezTo>
                  <a:pt x="419899" y="341035"/>
                  <a:pt x="411891" y="335523"/>
                  <a:pt x="402848" y="332509"/>
                </a:cubicBezTo>
                <a:cubicBezTo>
                  <a:pt x="392537" y="329072"/>
                  <a:pt x="381486" y="328473"/>
                  <a:pt x="370876" y="326115"/>
                </a:cubicBezTo>
                <a:cubicBezTo>
                  <a:pt x="362297" y="324209"/>
                  <a:pt x="353824" y="321852"/>
                  <a:pt x="345298" y="319720"/>
                </a:cubicBezTo>
                <a:cubicBezTo>
                  <a:pt x="278910" y="275464"/>
                  <a:pt x="381703" y="342843"/>
                  <a:pt x="300537" y="294143"/>
                </a:cubicBezTo>
                <a:cubicBezTo>
                  <a:pt x="287357" y="286235"/>
                  <a:pt x="274960" y="277091"/>
                  <a:pt x="262171" y="268565"/>
                </a:cubicBezTo>
                <a:cubicBezTo>
                  <a:pt x="255777" y="264302"/>
                  <a:pt x="248422" y="261210"/>
                  <a:pt x="242988" y="255776"/>
                </a:cubicBezTo>
                <a:cubicBezTo>
                  <a:pt x="236593" y="249382"/>
                  <a:pt x="229593" y="243540"/>
                  <a:pt x="223804" y="236593"/>
                </a:cubicBezTo>
                <a:cubicBezTo>
                  <a:pt x="218884" y="230689"/>
                  <a:pt x="217017" y="222211"/>
                  <a:pt x="211016" y="217410"/>
                </a:cubicBezTo>
                <a:cubicBezTo>
                  <a:pt x="205753" y="213199"/>
                  <a:pt x="198227" y="213147"/>
                  <a:pt x="191832" y="211015"/>
                </a:cubicBezTo>
                <a:cubicBezTo>
                  <a:pt x="187569" y="204621"/>
                  <a:pt x="182480" y="198706"/>
                  <a:pt x="179043" y="191832"/>
                </a:cubicBezTo>
                <a:cubicBezTo>
                  <a:pt x="176029" y="185803"/>
                  <a:pt x="176859" y="177912"/>
                  <a:pt x="172649" y="172649"/>
                </a:cubicBezTo>
                <a:cubicBezTo>
                  <a:pt x="167848" y="166648"/>
                  <a:pt x="159860" y="164123"/>
                  <a:pt x="153466" y="159860"/>
                </a:cubicBezTo>
                <a:cubicBezTo>
                  <a:pt x="116812" y="104880"/>
                  <a:pt x="165619" y="169584"/>
                  <a:pt x="121494" y="134283"/>
                </a:cubicBezTo>
                <a:cubicBezTo>
                  <a:pt x="80175" y="101228"/>
                  <a:pt x="137738" y="124776"/>
                  <a:pt x="89522" y="108705"/>
                </a:cubicBezTo>
                <a:cubicBezTo>
                  <a:pt x="83128" y="102311"/>
                  <a:pt x="77286" y="95311"/>
                  <a:pt x="70339" y="89522"/>
                </a:cubicBezTo>
                <a:cubicBezTo>
                  <a:pt x="64435" y="84602"/>
                  <a:pt x="55956" y="82734"/>
                  <a:pt x="51155" y="76733"/>
                </a:cubicBezTo>
                <a:cubicBezTo>
                  <a:pt x="30558" y="50987"/>
                  <a:pt x="61923" y="62329"/>
                  <a:pt x="31972" y="38367"/>
                </a:cubicBezTo>
                <a:cubicBezTo>
                  <a:pt x="26709" y="34156"/>
                  <a:pt x="19183" y="34104"/>
                  <a:pt x="12789" y="31972"/>
                </a:cubicBezTo>
                <a:cubicBezTo>
                  <a:pt x="4888" y="8267"/>
                  <a:pt x="9409" y="18818"/>
                  <a:pt x="0" y="0"/>
                </a:cubicBezTo>
                <a:lnTo>
                  <a:pt x="0" y="0"/>
                </a:lnTo>
              </a:path>
            </a:pathLst>
          </a:custGeom>
          <a:ln w="38100">
            <a:solidFill>
              <a:srgbClr val="FF0000"/>
            </a:solidFill>
          </a:ln>
          <a:effectLst>
            <a:glow rad="1016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dirty="0">
              <a:solidFill>
                <a:schemeClr val="bg1">
                  <a:lumMod val="95000"/>
                  <a:lumOff val="5000"/>
                </a:schemeClr>
              </a:solidFill>
            </a:endParaRPr>
          </a:p>
        </p:txBody>
      </p:sp>
      <p:pic>
        <p:nvPicPr>
          <p:cNvPr id="1027" name="Picture 3" descr="C:\Users\Holi\Desktop\a.png"/>
          <p:cNvPicPr>
            <a:picLocks noChangeAspect="1" noChangeArrowheads="1"/>
          </p:cNvPicPr>
          <p:nvPr/>
        </p:nvPicPr>
        <p:blipFill>
          <a:blip r:embed="rId5" cstate="print"/>
          <a:srcRect/>
          <a:stretch>
            <a:fillRect/>
          </a:stretch>
        </p:blipFill>
        <p:spPr bwMode="auto">
          <a:xfrm rot="14434077">
            <a:off x="1285852" y="2714620"/>
            <a:ext cx="288642" cy="238130"/>
          </a:xfrm>
          <a:prstGeom prst="rect">
            <a:avLst/>
          </a:prstGeom>
          <a:noFill/>
        </p:spPr>
      </p:pic>
      <p:pic>
        <p:nvPicPr>
          <p:cNvPr id="1028" name="Picture 4" descr="C:\Users\Holi\Desktop\b.png"/>
          <p:cNvPicPr>
            <a:picLocks noChangeAspect="1" noChangeArrowheads="1"/>
          </p:cNvPicPr>
          <p:nvPr/>
        </p:nvPicPr>
        <p:blipFill>
          <a:blip r:embed="rId6" cstate="print"/>
          <a:srcRect/>
          <a:stretch>
            <a:fillRect/>
          </a:stretch>
        </p:blipFill>
        <p:spPr bwMode="auto">
          <a:xfrm>
            <a:off x="1142976" y="2643182"/>
            <a:ext cx="466725" cy="381000"/>
          </a:xfrm>
          <a:prstGeom prst="rect">
            <a:avLst/>
          </a:prstGeom>
          <a:noFill/>
        </p:spPr>
      </p:pic>
      <p:pic>
        <p:nvPicPr>
          <p:cNvPr id="1029" name="Picture 5" descr="C:\Users\Holi\Desktop\c.png"/>
          <p:cNvPicPr>
            <a:picLocks noChangeAspect="1" noChangeArrowheads="1"/>
          </p:cNvPicPr>
          <p:nvPr/>
        </p:nvPicPr>
        <p:blipFill>
          <a:blip r:embed="rId7" cstate="print"/>
          <a:srcRect/>
          <a:stretch>
            <a:fillRect/>
          </a:stretch>
        </p:blipFill>
        <p:spPr bwMode="auto">
          <a:xfrm>
            <a:off x="1071538" y="2714620"/>
            <a:ext cx="590550" cy="552450"/>
          </a:xfrm>
          <a:prstGeom prst="rect">
            <a:avLst/>
          </a:prstGeom>
          <a:noFill/>
        </p:spPr>
      </p:pic>
      <p:pic>
        <p:nvPicPr>
          <p:cNvPr id="1030" name="Picture 6" descr="C:\Users\Holi\Desktop\d.png"/>
          <p:cNvPicPr>
            <a:picLocks noChangeAspect="1" noChangeArrowheads="1"/>
          </p:cNvPicPr>
          <p:nvPr/>
        </p:nvPicPr>
        <p:blipFill>
          <a:blip r:embed="rId8" cstate="print"/>
          <a:srcRect/>
          <a:stretch>
            <a:fillRect/>
          </a:stretch>
        </p:blipFill>
        <p:spPr bwMode="auto">
          <a:xfrm>
            <a:off x="1214414" y="2428868"/>
            <a:ext cx="789548" cy="712786"/>
          </a:xfrm>
          <a:prstGeom prst="rect">
            <a:avLst/>
          </a:prstGeom>
          <a:noFill/>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2.5"/>
                                          </p:val>
                                        </p:tav>
                                        <p:tav tm="100000">
                                          <p:val>
                                            <p:strVal val="#ppt_w"/>
                                          </p:val>
                                        </p:tav>
                                      </p:tavLst>
                                    </p:anim>
                                    <p:anim calcmode="lin" valueType="num">
                                      <p:cBhvr>
                                        <p:cTn id="8" dur="2000" fill="hold"/>
                                        <p:tgtEl>
                                          <p:spTgt spid="2"/>
                                        </p:tgtEl>
                                        <p:attrNameLst>
                                          <p:attrName>ppt_h</p:attrName>
                                        </p:attrNameLst>
                                      </p:cBhvr>
                                      <p:tavLst>
                                        <p:tav tm="0">
                                          <p:val>
                                            <p:strVal val="#ppt_h*0.01"/>
                                          </p:val>
                                        </p:tav>
                                        <p:tav tm="100000">
                                          <p:val>
                                            <p:strVal val="#ppt_h"/>
                                          </p:val>
                                        </p:tav>
                                      </p:tavLst>
                                    </p:anim>
                                    <p:anim calcmode="lin" valueType="num">
                                      <p:cBhvr>
                                        <p:cTn id="9" dur="2000" fill="hold"/>
                                        <p:tgtEl>
                                          <p:spTgt spid="2"/>
                                        </p:tgtEl>
                                        <p:attrNameLst>
                                          <p:attrName>ppt_x</p:attrName>
                                        </p:attrNameLst>
                                      </p:cBhvr>
                                      <p:tavLst>
                                        <p:tav tm="0">
                                          <p:val>
                                            <p:strVal val="#ppt_x"/>
                                          </p:val>
                                        </p:tav>
                                        <p:tav tm="100000">
                                          <p:val>
                                            <p:strVal val="#ppt_x"/>
                                          </p:val>
                                        </p:tav>
                                      </p:tavLst>
                                    </p:anim>
                                    <p:anim calcmode="lin" valueType="num">
                                      <p:cBhvr>
                                        <p:cTn id="10" dur="2000" fill="hold"/>
                                        <p:tgtEl>
                                          <p:spTgt spid="2"/>
                                        </p:tgtEl>
                                        <p:attrNameLst>
                                          <p:attrName>ppt_y</p:attrName>
                                        </p:attrNameLst>
                                      </p:cBhvr>
                                      <p:tavLst>
                                        <p:tav tm="0">
                                          <p:val>
                                            <p:strVal val="#ppt_h+1"/>
                                          </p:val>
                                        </p:tav>
                                        <p:tav tm="100000">
                                          <p:val>
                                            <p:strVal val="#ppt_y"/>
                                          </p:val>
                                        </p:tav>
                                      </p:tavLst>
                                    </p:anim>
                                    <p:animEffect transition="in" filter="fade">
                                      <p:cBhvr>
                                        <p:cTn id="11" dur="2000"/>
                                        <p:tgtEl>
                                          <p:spTgt spid="2"/>
                                        </p:tgtEl>
                                      </p:cBhvr>
                                    </p:animEffect>
                                  </p:childTnLst>
                                </p:cTn>
                              </p:par>
                            </p:childTnLst>
                          </p:cTn>
                        </p:par>
                        <p:par>
                          <p:cTn id="12" fill="hold">
                            <p:stCondLst>
                              <p:cond delay="2000"/>
                            </p:stCondLst>
                            <p:childTnLst>
                              <p:par>
                                <p:cTn id="13" presetID="17" presetClass="entr" presetSubtype="10"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 calcmode="lin" valueType="num">
                                      <p:cBhvr>
                                        <p:cTn id="15" dur="2000" fill="hold"/>
                                        <p:tgtEl>
                                          <p:spTgt spid="5"/>
                                        </p:tgtEl>
                                        <p:attrNameLst>
                                          <p:attrName>ppt_w</p:attrName>
                                        </p:attrNameLst>
                                      </p:cBhvr>
                                      <p:tavLst>
                                        <p:tav tm="0">
                                          <p:val>
                                            <p:fltVal val="0"/>
                                          </p:val>
                                        </p:tav>
                                        <p:tav tm="100000">
                                          <p:val>
                                            <p:strVal val="#ppt_w"/>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par>
                          <p:cTn id="17" fill="hold">
                            <p:stCondLst>
                              <p:cond delay="5000"/>
                            </p:stCondLst>
                            <p:childTnLst>
                              <p:par>
                                <p:cTn id="18" presetID="55" presetClass="entr" presetSubtype="0" fill="hold" grpId="0" nodeType="afterEffect">
                                  <p:stCondLst>
                                    <p:cond delay="1000"/>
                                  </p:stCondLst>
                                  <p:childTnLst>
                                    <p:set>
                                      <p:cBhvr>
                                        <p:cTn id="19" dur="1" fill="hold">
                                          <p:stCondLst>
                                            <p:cond delay="0"/>
                                          </p:stCondLst>
                                        </p:cTn>
                                        <p:tgtEl>
                                          <p:spTgt spid="11"/>
                                        </p:tgtEl>
                                        <p:attrNameLst>
                                          <p:attrName>style.visibility</p:attrName>
                                        </p:attrNameLst>
                                      </p:cBhvr>
                                      <p:to>
                                        <p:strVal val="visible"/>
                                      </p:to>
                                    </p:set>
                                    <p:anim calcmode="lin" valueType="num">
                                      <p:cBhvr>
                                        <p:cTn id="20" dur="1000" fill="hold"/>
                                        <p:tgtEl>
                                          <p:spTgt spid="11"/>
                                        </p:tgtEl>
                                        <p:attrNameLst>
                                          <p:attrName>ppt_w</p:attrName>
                                        </p:attrNameLst>
                                      </p:cBhvr>
                                      <p:tavLst>
                                        <p:tav tm="0">
                                          <p:val>
                                            <p:strVal val="#ppt_w*0.70"/>
                                          </p:val>
                                        </p:tav>
                                        <p:tav tm="100000">
                                          <p:val>
                                            <p:strVal val="#ppt_w"/>
                                          </p:val>
                                        </p:tav>
                                      </p:tavLst>
                                    </p:anim>
                                    <p:anim calcmode="lin" valueType="num">
                                      <p:cBhvr>
                                        <p:cTn id="21" dur="1000" fill="hold"/>
                                        <p:tgtEl>
                                          <p:spTgt spid="11"/>
                                        </p:tgtEl>
                                        <p:attrNameLst>
                                          <p:attrName>ppt_h</p:attrName>
                                        </p:attrNameLst>
                                      </p:cBhvr>
                                      <p:tavLst>
                                        <p:tav tm="0">
                                          <p:val>
                                            <p:strVal val="#ppt_h"/>
                                          </p:val>
                                        </p:tav>
                                        <p:tav tm="100000">
                                          <p:val>
                                            <p:strVal val="#ppt_h"/>
                                          </p:val>
                                        </p:tav>
                                      </p:tavLst>
                                    </p:anim>
                                    <p:animEffect transition="in" filter="fade">
                                      <p:cBhvr>
                                        <p:cTn id="22" dur="1000"/>
                                        <p:tgtEl>
                                          <p:spTgt spid="11"/>
                                        </p:tgtEl>
                                      </p:cBhvr>
                                    </p:animEffect>
                                  </p:childTnLst>
                                </p:cTn>
                              </p:par>
                            </p:childTnLst>
                          </p:cTn>
                        </p:par>
                        <p:par>
                          <p:cTn id="23" fill="hold">
                            <p:stCondLst>
                              <p:cond delay="7000"/>
                            </p:stCondLst>
                            <p:childTnLst>
                              <p:par>
                                <p:cTn id="24" presetID="26" presetClass="entr" presetSubtype="0" fill="hold" grpId="0" nodeType="afterEffect">
                                  <p:stCondLst>
                                    <p:cond delay="1500"/>
                                  </p:stCondLst>
                                  <p:childTnLst>
                                    <p:set>
                                      <p:cBhvr>
                                        <p:cTn id="25" dur="1" fill="hold">
                                          <p:stCondLst>
                                            <p:cond delay="0"/>
                                          </p:stCondLst>
                                        </p:cTn>
                                        <p:tgtEl>
                                          <p:spTgt spid="7"/>
                                        </p:tgtEl>
                                        <p:attrNameLst>
                                          <p:attrName>style.visibility</p:attrName>
                                        </p:attrNameLst>
                                      </p:cBhvr>
                                      <p:to>
                                        <p:strVal val="visible"/>
                                      </p:to>
                                    </p:set>
                                    <p:animEffect transition="in" filter="wipe(down)">
                                      <p:cBhvr>
                                        <p:cTn id="26" dur="580">
                                          <p:stCondLst>
                                            <p:cond delay="0"/>
                                          </p:stCondLst>
                                        </p:cTn>
                                        <p:tgtEl>
                                          <p:spTgt spid="7"/>
                                        </p:tgtEl>
                                      </p:cBhvr>
                                    </p:animEffect>
                                    <p:anim calcmode="lin" valueType="num">
                                      <p:cBhvr>
                                        <p:cTn id="27"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2" dur="26">
                                          <p:stCondLst>
                                            <p:cond delay="650"/>
                                          </p:stCondLst>
                                        </p:cTn>
                                        <p:tgtEl>
                                          <p:spTgt spid="7"/>
                                        </p:tgtEl>
                                      </p:cBhvr>
                                      <p:to x="100000" y="60000"/>
                                    </p:animScale>
                                    <p:animScale>
                                      <p:cBhvr>
                                        <p:cTn id="33" dur="166" decel="50000">
                                          <p:stCondLst>
                                            <p:cond delay="676"/>
                                          </p:stCondLst>
                                        </p:cTn>
                                        <p:tgtEl>
                                          <p:spTgt spid="7"/>
                                        </p:tgtEl>
                                      </p:cBhvr>
                                      <p:to x="100000" y="100000"/>
                                    </p:animScale>
                                    <p:animScale>
                                      <p:cBhvr>
                                        <p:cTn id="34" dur="26">
                                          <p:stCondLst>
                                            <p:cond delay="1312"/>
                                          </p:stCondLst>
                                        </p:cTn>
                                        <p:tgtEl>
                                          <p:spTgt spid="7"/>
                                        </p:tgtEl>
                                      </p:cBhvr>
                                      <p:to x="100000" y="80000"/>
                                    </p:animScale>
                                    <p:animScale>
                                      <p:cBhvr>
                                        <p:cTn id="35" dur="166" decel="50000">
                                          <p:stCondLst>
                                            <p:cond delay="1338"/>
                                          </p:stCondLst>
                                        </p:cTn>
                                        <p:tgtEl>
                                          <p:spTgt spid="7"/>
                                        </p:tgtEl>
                                      </p:cBhvr>
                                      <p:to x="100000" y="100000"/>
                                    </p:animScale>
                                    <p:animScale>
                                      <p:cBhvr>
                                        <p:cTn id="36" dur="26">
                                          <p:stCondLst>
                                            <p:cond delay="1642"/>
                                          </p:stCondLst>
                                        </p:cTn>
                                        <p:tgtEl>
                                          <p:spTgt spid="7"/>
                                        </p:tgtEl>
                                      </p:cBhvr>
                                      <p:to x="100000" y="90000"/>
                                    </p:animScale>
                                    <p:animScale>
                                      <p:cBhvr>
                                        <p:cTn id="37" dur="166" decel="50000">
                                          <p:stCondLst>
                                            <p:cond delay="1668"/>
                                          </p:stCondLst>
                                        </p:cTn>
                                        <p:tgtEl>
                                          <p:spTgt spid="7"/>
                                        </p:tgtEl>
                                      </p:cBhvr>
                                      <p:to x="100000" y="100000"/>
                                    </p:animScale>
                                    <p:animScale>
                                      <p:cBhvr>
                                        <p:cTn id="38" dur="26">
                                          <p:stCondLst>
                                            <p:cond delay="1808"/>
                                          </p:stCondLst>
                                        </p:cTn>
                                        <p:tgtEl>
                                          <p:spTgt spid="7"/>
                                        </p:tgtEl>
                                      </p:cBhvr>
                                      <p:to x="100000" y="95000"/>
                                    </p:animScale>
                                    <p:animScale>
                                      <p:cBhvr>
                                        <p:cTn id="39" dur="166" decel="50000">
                                          <p:stCondLst>
                                            <p:cond delay="1834"/>
                                          </p:stCondLst>
                                        </p:cTn>
                                        <p:tgtEl>
                                          <p:spTgt spid="7"/>
                                        </p:tgtEl>
                                      </p:cBhvr>
                                      <p:to x="100000" y="100000"/>
                                    </p:animScale>
                                  </p:childTnLst>
                                </p:cTn>
                              </p:par>
                            </p:childTnLst>
                          </p:cTn>
                        </p:par>
                        <p:par>
                          <p:cTn id="40" fill="hold">
                            <p:stCondLst>
                              <p:cond delay="10500"/>
                            </p:stCondLst>
                            <p:childTnLst>
                              <p:par>
                                <p:cTn id="41" presetID="55" presetClass="entr" presetSubtype="0"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p:cTn id="43" dur="2000" fill="hold"/>
                                        <p:tgtEl>
                                          <p:spTgt spid="23"/>
                                        </p:tgtEl>
                                        <p:attrNameLst>
                                          <p:attrName>ppt_w</p:attrName>
                                        </p:attrNameLst>
                                      </p:cBhvr>
                                      <p:tavLst>
                                        <p:tav tm="0">
                                          <p:val>
                                            <p:strVal val="#ppt_w*0.70"/>
                                          </p:val>
                                        </p:tav>
                                        <p:tav tm="100000">
                                          <p:val>
                                            <p:strVal val="#ppt_w"/>
                                          </p:val>
                                        </p:tav>
                                      </p:tavLst>
                                    </p:anim>
                                    <p:anim calcmode="lin" valueType="num">
                                      <p:cBhvr>
                                        <p:cTn id="44" dur="2000" fill="hold"/>
                                        <p:tgtEl>
                                          <p:spTgt spid="23"/>
                                        </p:tgtEl>
                                        <p:attrNameLst>
                                          <p:attrName>ppt_h</p:attrName>
                                        </p:attrNameLst>
                                      </p:cBhvr>
                                      <p:tavLst>
                                        <p:tav tm="0">
                                          <p:val>
                                            <p:strVal val="#ppt_h"/>
                                          </p:val>
                                        </p:tav>
                                        <p:tav tm="100000">
                                          <p:val>
                                            <p:strVal val="#ppt_h"/>
                                          </p:val>
                                        </p:tav>
                                      </p:tavLst>
                                    </p:anim>
                                    <p:animEffect transition="in" filter="fade">
                                      <p:cBhvr>
                                        <p:cTn id="45" dur="2000"/>
                                        <p:tgtEl>
                                          <p:spTgt spid="23"/>
                                        </p:tgtEl>
                                      </p:cBhvr>
                                    </p:animEffect>
                                  </p:childTnLst>
                                </p:cTn>
                              </p:par>
                            </p:childTnLst>
                          </p:cTn>
                        </p:par>
                        <p:par>
                          <p:cTn id="46" fill="hold">
                            <p:stCondLst>
                              <p:cond delay="12500"/>
                            </p:stCondLst>
                            <p:childTnLst>
                              <p:par>
                                <p:cTn id="47" presetID="22" presetClass="entr" presetSubtype="2"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wipe(right)">
                                      <p:cBhvr>
                                        <p:cTn id="49" dur="10000"/>
                                        <p:tgtEl>
                                          <p:spTgt spid="25"/>
                                        </p:tgtEl>
                                      </p:cBhvr>
                                    </p:animEffect>
                                  </p:childTnLst>
                                </p:cTn>
                              </p:par>
                            </p:childTnLst>
                          </p:cTn>
                        </p:par>
                        <p:par>
                          <p:cTn id="50" fill="hold">
                            <p:stCondLst>
                              <p:cond delay="22500"/>
                            </p:stCondLst>
                            <p:childTnLst>
                              <p:par>
                                <p:cTn id="51" presetID="55" presetClass="entr" presetSubtype="0" fill="hold" nodeType="afterEffect">
                                  <p:stCondLst>
                                    <p:cond delay="0"/>
                                  </p:stCondLst>
                                  <p:childTnLst>
                                    <p:set>
                                      <p:cBhvr>
                                        <p:cTn id="52" dur="1" fill="hold">
                                          <p:stCondLst>
                                            <p:cond delay="0"/>
                                          </p:stCondLst>
                                        </p:cTn>
                                        <p:tgtEl>
                                          <p:spTgt spid="1027"/>
                                        </p:tgtEl>
                                        <p:attrNameLst>
                                          <p:attrName>style.visibility</p:attrName>
                                        </p:attrNameLst>
                                      </p:cBhvr>
                                      <p:to>
                                        <p:strVal val="visible"/>
                                      </p:to>
                                    </p:set>
                                    <p:anim calcmode="lin" valueType="num">
                                      <p:cBhvr>
                                        <p:cTn id="53" dur="1000" fill="hold"/>
                                        <p:tgtEl>
                                          <p:spTgt spid="1027"/>
                                        </p:tgtEl>
                                        <p:attrNameLst>
                                          <p:attrName>ppt_w</p:attrName>
                                        </p:attrNameLst>
                                      </p:cBhvr>
                                      <p:tavLst>
                                        <p:tav tm="0">
                                          <p:val>
                                            <p:strVal val="#ppt_w*0.70"/>
                                          </p:val>
                                        </p:tav>
                                        <p:tav tm="100000">
                                          <p:val>
                                            <p:strVal val="#ppt_w"/>
                                          </p:val>
                                        </p:tav>
                                      </p:tavLst>
                                    </p:anim>
                                    <p:anim calcmode="lin" valueType="num">
                                      <p:cBhvr>
                                        <p:cTn id="54" dur="1000" fill="hold"/>
                                        <p:tgtEl>
                                          <p:spTgt spid="1027"/>
                                        </p:tgtEl>
                                        <p:attrNameLst>
                                          <p:attrName>ppt_h</p:attrName>
                                        </p:attrNameLst>
                                      </p:cBhvr>
                                      <p:tavLst>
                                        <p:tav tm="0">
                                          <p:val>
                                            <p:strVal val="#ppt_h"/>
                                          </p:val>
                                        </p:tav>
                                        <p:tav tm="100000">
                                          <p:val>
                                            <p:strVal val="#ppt_h"/>
                                          </p:val>
                                        </p:tav>
                                      </p:tavLst>
                                    </p:anim>
                                    <p:animEffect transition="in" filter="fade">
                                      <p:cBhvr>
                                        <p:cTn id="55" dur="1000"/>
                                        <p:tgtEl>
                                          <p:spTgt spid="1027"/>
                                        </p:tgtEl>
                                      </p:cBhvr>
                                    </p:animEffect>
                                  </p:childTnLst>
                                </p:cTn>
                              </p:par>
                            </p:childTnLst>
                          </p:cTn>
                        </p:par>
                        <p:par>
                          <p:cTn id="56" fill="hold">
                            <p:stCondLst>
                              <p:cond delay="23500"/>
                            </p:stCondLst>
                            <p:childTnLst>
                              <p:par>
                                <p:cTn id="57" presetID="55" presetClass="entr" presetSubtype="0" fill="hold" nodeType="afterEffect">
                                  <p:stCondLst>
                                    <p:cond delay="0"/>
                                  </p:stCondLst>
                                  <p:childTnLst>
                                    <p:set>
                                      <p:cBhvr>
                                        <p:cTn id="58" dur="1" fill="hold">
                                          <p:stCondLst>
                                            <p:cond delay="0"/>
                                          </p:stCondLst>
                                        </p:cTn>
                                        <p:tgtEl>
                                          <p:spTgt spid="1028"/>
                                        </p:tgtEl>
                                        <p:attrNameLst>
                                          <p:attrName>style.visibility</p:attrName>
                                        </p:attrNameLst>
                                      </p:cBhvr>
                                      <p:to>
                                        <p:strVal val="visible"/>
                                      </p:to>
                                    </p:set>
                                    <p:anim calcmode="lin" valueType="num">
                                      <p:cBhvr>
                                        <p:cTn id="59" dur="1000" fill="hold"/>
                                        <p:tgtEl>
                                          <p:spTgt spid="1028"/>
                                        </p:tgtEl>
                                        <p:attrNameLst>
                                          <p:attrName>ppt_w</p:attrName>
                                        </p:attrNameLst>
                                      </p:cBhvr>
                                      <p:tavLst>
                                        <p:tav tm="0">
                                          <p:val>
                                            <p:strVal val="#ppt_w*0.70"/>
                                          </p:val>
                                        </p:tav>
                                        <p:tav tm="100000">
                                          <p:val>
                                            <p:strVal val="#ppt_w"/>
                                          </p:val>
                                        </p:tav>
                                      </p:tavLst>
                                    </p:anim>
                                    <p:anim calcmode="lin" valueType="num">
                                      <p:cBhvr>
                                        <p:cTn id="60" dur="1000" fill="hold"/>
                                        <p:tgtEl>
                                          <p:spTgt spid="1028"/>
                                        </p:tgtEl>
                                        <p:attrNameLst>
                                          <p:attrName>ppt_h</p:attrName>
                                        </p:attrNameLst>
                                      </p:cBhvr>
                                      <p:tavLst>
                                        <p:tav tm="0">
                                          <p:val>
                                            <p:strVal val="#ppt_h"/>
                                          </p:val>
                                        </p:tav>
                                        <p:tav tm="100000">
                                          <p:val>
                                            <p:strVal val="#ppt_h"/>
                                          </p:val>
                                        </p:tav>
                                      </p:tavLst>
                                    </p:anim>
                                    <p:animEffect transition="in" filter="fade">
                                      <p:cBhvr>
                                        <p:cTn id="61" dur="1000"/>
                                        <p:tgtEl>
                                          <p:spTgt spid="1028"/>
                                        </p:tgtEl>
                                      </p:cBhvr>
                                    </p:animEffect>
                                  </p:childTnLst>
                                </p:cTn>
                              </p:par>
                            </p:childTnLst>
                          </p:cTn>
                        </p:par>
                        <p:par>
                          <p:cTn id="62" fill="hold">
                            <p:stCondLst>
                              <p:cond delay="24500"/>
                            </p:stCondLst>
                            <p:childTnLst>
                              <p:par>
                                <p:cTn id="63" presetID="55" presetClass="entr" presetSubtype="0" fill="hold" nodeType="afterEffect">
                                  <p:stCondLst>
                                    <p:cond delay="0"/>
                                  </p:stCondLst>
                                  <p:childTnLst>
                                    <p:set>
                                      <p:cBhvr>
                                        <p:cTn id="64" dur="1" fill="hold">
                                          <p:stCondLst>
                                            <p:cond delay="0"/>
                                          </p:stCondLst>
                                        </p:cTn>
                                        <p:tgtEl>
                                          <p:spTgt spid="1029"/>
                                        </p:tgtEl>
                                        <p:attrNameLst>
                                          <p:attrName>style.visibility</p:attrName>
                                        </p:attrNameLst>
                                      </p:cBhvr>
                                      <p:to>
                                        <p:strVal val="visible"/>
                                      </p:to>
                                    </p:set>
                                    <p:anim calcmode="lin" valueType="num">
                                      <p:cBhvr>
                                        <p:cTn id="65" dur="1000" fill="hold"/>
                                        <p:tgtEl>
                                          <p:spTgt spid="1029"/>
                                        </p:tgtEl>
                                        <p:attrNameLst>
                                          <p:attrName>ppt_w</p:attrName>
                                        </p:attrNameLst>
                                      </p:cBhvr>
                                      <p:tavLst>
                                        <p:tav tm="0">
                                          <p:val>
                                            <p:strVal val="#ppt_w*0.70"/>
                                          </p:val>
                                        </p:tav>
                                        <p:tav tm="100000">
                                          <p:val>
                                            <p:strVal val="#ppt_w"/>
                                          </p:val>
                                        </p:tav>
                                      </p:tavLst>
                                    </p:anim>
                                    <p:anim calcmode="lin" valueType="num">
                                      <p:cBhvr>
                                        <p:cTn id="66" dur="1000" fill="hold"/>
                                        <p:tgtEl>
                                          <p:spTgt spid="1029"/>
                                        </p:tgtEl>
                                        <p:attrNameLst>
                                          <p:attrName>ppt_h</p:attrName>
                                        </p:attrNameLst>
                                      </p:cBhvr>
                                      <p:tavLst>
                                        <p:tav tm="0">
                                          <p:val>
                                            <p:strVal val="#ppt_h"/>
                                          </p:val>
                                        </p:tav>
                                        <p:tav tm="100000">
                                          <p:val>
                                            <p:strVal val="#ppt_h"/>
                                          </p:val>
                                        </p:tav>
                                      </p:tavLst>
                                    </p:anim>
                                    <p:animEffect transition="in" filter="fade">
                                      <p:cBhvr>
                                        <p:cTn id="67" dur="1000"/>
                                        <p:tgtEl>
                                          <p:spTgt spid="1029"/>
                                        </p:tgtEl>
                                      </p:cBhvr>
                                    </p:animEffect>
                                  </p:childTnLst>
                                </p:cTn>
                              </p:par>
                            </p:childTnLst>
                          </p:cTn>
                        </p:par>
                        <p:par>
                          <p:cTn id="68" fill="hold">
                            <p:stCondLst>
                              <p:cond delay="25500"/>
                            </p:stCondLst>
                            <p:childTnLst>
                              <p:par>
                                <p:cTn id="69" presetID="55" presetClass="entr" presetSubtype="0" fill="hold" nodeType="afterEffect">
                                  <p:stCondLst>
                                    <p:cond delay="0"/>
                                  </p:stCondLst>
                                  <p:childTnLst>
                                    <p:set>
                                      <p:cBhvr>
                                        <p:cTn id="70" dur="1" fill="hold">
                                          <p:stCondLst>
                                            <p:cond delay="0"/>
                                          </p:stCondLst>
                                        </p:cTn>
                                        <p:tgtEl>
                                          <p:spTgt spid="1030"/>
                                        </p:tgtEl>
                                        <p:attrNameLst>
                                          <p:attrName>style.visibility</p:attrName>
                                        </p:attrNameLst>
                                      </p:cBhvr>
                                      <p:to>
                                        <p:strVal val="visible"/>
                                      </p:to>
                                    </p:set>
                                    <p:anim calcmode="lin" valueType="num">
                                      <p:cBhvr>
                                        <p:cTn id="71" dur="1000" fill="hold"/>
                                        <p:tgtEl>
                                          <p:spTgt spid="1030"/>
                                        </p:tgtEl>
                                        <p:attrNameLst>
                                          <p:attrName>ppt_w</p:attrName>
                                        </p:attrNameLst>
                                      </p:cBhvr>
                                      <p:tavLst>
                                        <p:tav tm="0">
                                          <p:val>
                                            <p:strVal val="#ppt_w*0.70"/>
                                          </p:val>
                                        </p:tav>
                                        <p:tav tm="100000">
                                          <p:val>
                                            <p:strVal val="#ppt_w"/>
                                          </p:val>
                                        </p:tav>
                                      </p:tavLst>
                                    </p:anim>
                                    <p:anim calcmode="lin" valueType="num">
                                      <p:cBhvr>
                                        <p:cTn id="72" dur="1000" fill="hold"/>
                                        <p:tgtEl>
                                          <p:spTgt spid="1030"/>
                                        </p:tgtEl>
                                        <p:attrNameLst>
                                          <p:attrName>ppt_h</p:attrName>
                                        </p:attrNameLst>
                                      </p:cBhvr>
                                      <p:tavLst>
                                        <p:tav tm="0">
                                          <p:val>
                                            <p:strVal val="#ppt_h"/>
                                          </p:val>
                                        </p:tav>
                                        <p:tav tm="100000">
                                          <p:val>
                                            <p:strVal val="#ppt_h"/>
                                          </p:val>
                                        </p:tav>
                                      </p:tavLst>
                                    </p:anim>
                                    <p:animEffect transition="in" filter="fade">
                                      <p:cBhvr>
                                        <p:cTn id="73" dur="1000"/>
                                        <p:tgtEl>
                                          <p:spTgt spid="1030"/>
                                        </p:tgtEl>
                                      </p:cBhvr>
                                    </p:animEffect>
                                  </p:childTnLst>
                                </p:cTn>
                              </p:par>
                            </p:childTnLst>
                          </p:cTn>
                        </p:par>
                        <p:par>
                          <p:cTn id="74" fill="hold">
                            <p:stCondLst>
                              <p:cond delay="26500"/>
                            </p:stCondLst>
                            <p:childTnLst>
                              <p:par>
                                <p:cTn id="75" presetID="6" presetClass="emph" presetSubtype="0" fill="hold" nodeType="afterEffect">
                                  <p:stCondLst>
                                    <p:cond delay="0"/>
                                  </p:stCondLst>
                                  <p:childTnLst>
                                    <p:animScale>
                                      <p:cBhvr>
                                        <p:cTn id="76" dur="2000" fill="hold"/>
                                        <p:tgtEl>
                                          <p:spTgt spid="103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11" grpId="0" animBg="1"/>
      <p:bldP spid="23" grpId="0" animBg="1"/>
      <p:bldP spid="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Slika 12" descr="podgana.png"/>
          <p:cNvPicPr>
            <a:picLocks noChangeAspect="1"/>
          </p:cNvPicPr>
          <p:nvPr/>
        </p:nvPicPr>
        <p:blipFill>
          <a:blip r:embed="rId4" cstate="print"/>
          <a:stretch>
            <a:fillRect/>
          </a:stretch>
        </p:blipFill>
        <p:spPr>
          <a:xfrm>
            <a:off x="4500562" y="214290"/>
            <a:ext cx="4426714" cy="2071702"/>
          </a:xfrm>
          <a:prstGeom prst="rect">
            <a:avLst/>
          </a:prstGeom>
        </p:spPr>
      </p:pic>
      <p:sp>
        <p:nvSpPr>
          <p:cNvPr id="2" name="Naslov 1"/>
          <p:cNvSpPr>
            <a:spLocks noGrp="1"/>
          </p:cNvSpPr>
          <p:nvPr>
            <p:ph type="ctrTitle"/>
          </p:nvPr>
        </p:nvSpPr>
        <p:spPr>
          <a:xfrm>
            <a:off x="214282" y="142852"/>
            <a:ext cx="4643470" cy="757230"/>
          </a:xfrm>
        </p:spPr>
        <p:txBody>
          <a:bodyPr>
            <a:normAutofit/>
          </a:bodyPr>
          <a:lstStyle/>
          <a:p>
            <a:r>
              <a:rPr lang="sl-SI" dirty="0" smtClean="0">
                <a:solidFill>
                  <a:srgbClr val="002060"/>
                </a:solidFill>
                <a:latin typeface="42" pitchFamily="2" charset="0"/>
              </a:rPr>
              <a:t>Zakaj?</a:t>
            </a:r>
            <a:endParaRPr lang="sl-SI" dirty="0">
              <a:solidFill>
                <a:srgbClr val="002060"/>
              </a:solidFill>
              <a:latin typeface="42" pitchFamily="2" charset="0"/>
            </a:endParaRPr>
          </a:p>
        </p:txBody>
      </p:sp>
      <p:sp>
        <p:nvSpPr>
          <p:cNvPr id="5" name="PoljeZBesedilom 4"/>
          <p:cNvSpPr txBox="1"/>
          <p:nvPr/>
        </p:nvSpPr>
        <p:spPr>
          <a:xfrm>
            <a:off x="285720" y="1214422"/>
            <a:ext cx="4286280" cy="1200329"/>
          </a:xfrm>
          <a:prstGeom prst="rect">
            <a:avLst/>
          </a:prstGeom>
          <a:noFill/>
        </p:spPr>
        <p:txBody>
          <a:bodyPr wrap="square" rtlCol="0">
            <a:spAutoFit/>
          </a:bodyPr>
          <a:lstStyle/>
          <a:p>
            <a:r>
              <a:rPr lang="sl-SI" dirty="0" smtClean="0"/>
              <a:t>Podgana je bila verjetno prvi prenašalec strašne kuge, potem </a:t>
            </a:r>
          </a:p>
          <a:p>
            <a:r>
              <a:rPr lang="sl-SI" dirty="0" smtClean="0"/>
              <a:t>pa so jo začeli okuženi ljudje kmalu širiti na druge. </a:t>
            </a:r>
          </a:p>
        </p:txBody>
      </p:sp>
      <p:sp>
        <p:nvSpPr>
          <p:cNvPr id="11" name="Pravokotnik 10"/>
          <p:cNvSpPr/>
          <p:nvPr/>
        </p:nvSpPr>
        <p:spPr>
          <a:xfrm>
            <a:off x="2500298" y="4929198"/>
            <a:ext cx="6143668" cy="1049106"/>
          </a:xfrm>
          <a:prstGeom prst="rect">
            <a:avLst/>
          </a:prstGeom>
        </p:spPr>
        <p:style>
          <a:lnRef idx="0">
            <a:schemeClr val="accent1"/>
          </a:lnRef>
          <a:fillRef idx="3">
            <a:schemeClr val="accent1"/>
          </a:fillRef>
          <a:effectRef idx="3">
            <a:schemeClr val="accent1"/>
          </a:effectRef>
          <a:fontRef idx="minor">
            <a:schemeClr val="lt1"/>
          </a:fontRef>
        </p:style>
        <p:txBody>
          <a:bodyPr wrap="square" lIns="108000" tIns="108000" rIns="108000" bIns="108000">
            <a:spAutoFit/>
          </a:bodyPr>
          <a:lstStyle/>
          <a:p>
            <a:r>
              <a:rPr lang="sl-SI" dirty="0" err="1" smtClean="0">
                <a:solidFill>
                  <a:schemeClr val="bg1">
                    <a:lumMod val="85000"/>
                    <a:lumOff val="15000"/>
                  </a:schemeClr>
                </a:solidFill>
              </a:rPr>
              <a:t>Čma</a:t>
            </a:r>
            <a:r>
              <a:rPr lang="sl-SI" dirty="0" smtClean="0">
                <a:solidFill>
                  <a:schemeClr val="bg1">
                    <a:lumMod val="85000"/>
                    <a:lumOff val="15000"/>
                  </a:schemeClr>
                </a:solidFill>
              </a:rPr>
              <a:t> podgana (</a:t>
            </a:r>
            <a:r>
              <a:rPr lang="sl-SI" dirty="0" err="1" smtClean="0">
                <a:solidFill>
                  <a:schemeClr val="bg1">
                    <a:lumMod val="85000"/>
                    <a:lumOff val="15000"/>
                  </a:schemeClr>
                </a:solidFill>
              </a:rPr>
              <a:t>Rattus</a:t>
            </a:r>
            <a:r>
              <a:rPr lang="sl-SI" dirty="0" smtClean="0">
                <a:solidFill>
                  <a:schemeClr val="bg1">
                    <a:lumMod val="85000"/>
                    <a:lumOff val="15000"/>
                  </a:schemeClr>
                </a:solidFill>
              </a:rPr>
              <a:t> </a:t>
            </a:r>
            <a:r>
              <a:rPr lang="sl-SI" dirty="0" err="1" smtClean="0">
                <a:solidFill>
                  <a:schemeClr val="bg1">
                    <a:lumMod val="85000"/>
                    <a:lumOff val="15000"/>
                  </a:schemeClr>
                </a:solidFill>
              </a:rPr>
              <a:t>rattus</a:t>
            </a:r>
            <a:r>
              <a:rPr lang="sl-SI" dirty="0" smtClean="0">
                <a:solidFill>
                  <a:schemeClr val="bg1">
                    <a:lumMod val="85000"/>
                    <a:lumOff val="15000"/>
                  </a:schemeClr>
                </a:solidFill>
              </a:rPr>
              <a:t>) izvira iz Azije. Pripotovale so na ladjah ali skupaj s trgovskimi karavanami. S sabo pa so prinesle bolhe, ki so prenašale kugo.</a:t>
            </a:r>
          </a:p>
        </p:txBody>
      </p:sp>
      <p:pic>
        <p:nvPicPr>
          <p:cNvPr id="63" name="Slika 62" descr="bolha.png"/>
          <p:cNvPicPr>
            <a:picLocks noChangeAspect="1"/>
          </p:cNvPicPr>
          <p:nvPr/>
        </p:nvPicPr>
        <p:blipFill>
          <a:blip r:embed="rId5" cstate="print"/>
          <a:stretch>
            <a:fillRect/>
          </a:stretch>
        </p:blipFill>
        <p:spPr>
          <a:xfrm>
            <a:off x="5429256" y="1071546"/>
            <a:ext cx="285752" cy="245747"/>
          </a:xfrm>
          <a:prstGeom prst="rect">
            <a:avLst/>
          </a:prstGeom>
        </p:spPr>
      </p:pic>
      <p:pic>
        <p:nvPicPr>
          <p:cNvPr id="64" name="Slika 63" descr="bolha.png"/>
          <p:cNvPicPr>
            <a:picLocks noChangeAspect="1"/>
          </p:cNvPicPr>
          <p:nvPr/>
        </p:nvPicPr>
        <p:blipFill>
          <a:blip r:embed="rId5" cstate="print"/>
          <a:stretch>
            <a:fillRect/>
          </a:stretch>
        </p:blipFill>
        <p:spPr>
          <a:xfrm>
            <a:off x="857224" y="2857496"/>
            <a:ext cx="2325889" cy="2000264"/>
          </a:xfrm>
          <a:prstGeom prst="rect">
            <a:avLst/>
          </a:prstGeom>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2.5"/>
                                          </p:val>
                                        </p:tav>
                                        <p:tav tm="100000">
                                          <p:val>
                                            <p:strVal val="#ppt_w"/>
                                          </p:val>
                                        </p:tav>
                                      </p:tavLst>
                                    </p:anim>
                                    <p:anim calcmode="lin" valueType="num">
                                      <p:cBhvr>
                                        <p:cTn id="8" dur="2000" fill="hold"/>
                                        <p:tgtEl>
                                          <p:spTgt spid="2"/>
                                        </p:tgtEl>
                                        <p:attrNameLst>
                                          <p:attrName>ppt_h</p:attrName>
                                        </p:attrNameLst>
                                      </p:cBhvr>
                                      <p:tavLst>
                                        <p:tav tm="0">
                                          <p:val>
                                            <p:strVal val="#ppt_h*0.01"/>
                                          </p:val>
                                        </p:tav>
                                        <p:tav tm="100000">
                                          <p:val>
                                            <p:strVal val="#ppt_h"/>
                                          </p:val>
                                        </p:tav>
                                      </p:tavLst>
                                    </p:anim>
                                    <p:anim calcmode="lin" valueType="num">
                                      <p:cBhvr>
                                        <p:cTn id="9" dur="2000" fill="hold"/>
                                        <p:tgtEl>
                                          <p:spTgt spid="2"/>
                                        </p:tgtEl>
                                        <p:attrNameLst>
                                          <p:attrName>ppt_x</p:attrName>
                                        </p:attrNameLst>
                                      </p:cBhvr>
                                      <p:tavLst>
                                        <p:tav tm="0">
                                          <p:val>
                                            <p:strVal val="#ppt_x"/>
                                          </p:val>
                                        </p:tav>
                                        <p:tav tm="100000">
                                          <p:val>
                                            <p:strVal val="#ppt_x"/>
                                          </p:val>
                                        </p:tav>
                                      </p:tavLst>
                                    </p:anim>
                                    <p:anim calcmode="lin" valueType="num">
                                      <p:cBhvr>
                                        <p:cTn id="10" dur="2000" fill="hold"/>
                                        <p:tgtEl>
                                          <p:spTgt spid="2"/>
                                        </p:tgtEl>
                                        <p:attrNameLst>
                                          <p:attrName>ppt_y</p:attrName>
                                        </p:attrNameLst>
                                      </p:cBhvr>
                                      <p:tavLst>
                                        <p:tav tm="0">
                                          <p:val>
                                            <p:strVal val="#ppt_h+1"/>
                                          </p:val>
                                        </p:tav>
                                        <p:tav tm="100000">
                                          <p:val>
                                            <p:strVal val="#ppt_y"/>
                                          </p:val>
                                        </p:tav>
                                      </p:tavLst>
                                    </p:anim>
                                    <p:animEffect transition="in" filter="fade">
                                      <p:cBhvr>
                                        <p:cTn id="11" dur="2000"/>
                                        <p:tgtEl>
                                          <p:spTgt spid="2"/>
                                        </p:tgtEl>
                                      </p:cBhvr>
                                    </p:animEffect>
                                  </p:childTnLst>
                                </p:cTn>
                              </p:par>
                            </p:childTnLst>
                          </p:cTn>
                        </p:par>
                        <p:par>
                          <p:cTn id="12" fill="hold">
                            <p:stCondLst>
                              <p:cond delay="2000"/>
                            </p:stCondLst>
                            <p:childTnLst>
                              <p:par>
                                <p:cTn id="13" presetID="17" presetClass="entr" presetSubtype="10" fill="hold" grpId="0" nodeType="afterEffect">
                                  <p:stCondLst>
                                    <p:cond delay="2500"/>
                                  </p:stCondLst>
                                  <p:childTnLst>
                                    <p:set>
                                      <p:cBhvr>
                                        <p:cTn id="14" dur="1" fill="hold">
                                          <p:stCondLst>
                                            <p:cond delay="0"/>
                                          </p:stCondLst>
                                        </p:cTn>
                                        <p:tgtEl>
                                          <p:spTgt spid="5"/>
                                        </p:tgtEl>
                                        <p:attrNameLst>
                                          <p:attrName>style.visibility</p:attrName>
                                        </p:attrNameLst>
                                      </p:cBhvr>
                                      <p:to>
                                        <p:strVal val="visible"/>
                                      </p:to>
                                    </p:set>
                                    <p:anim calcmode="lin" valueType="num">
                                      <p:cBhvr>
                                        <p:cTn id="15" dur="2000" fill="hold"/>
                                        <p:tgtEl>
                                          <p:spTgt spid="5"/>
                                        </p:tgtEl>
                                        <p:attrNameLst>
                                          <p:attrName>ppt_w</p:attrName>
                                        </p:attrNameLst>
                                      </p:cBhvr>
                                      <p:tavLst>
                                        <p:tav tm="0">
                                          <p:val>
                                            <p:fltVal val="0"/>
                                          </p:val>
                                        </p:tav>
                                        <p:tav tm="100000">
                                          <p:val>
                                            <p:strVal val="#ppt_w"/>
                                          </p:val>
                                        </p:tav>
                                      </p:tavLst>
                                    </p:anim>
                                    <p:anim calcmode="lin" valueType="num">
                                      <p:cBhvr>
                                        <p:cTn id="16" dur="2000" fill="hold"/>
                                        <p:tgtEl>
                                          <p:spTgt spid="5"/>
                                        </p:tgtEl>
                                        <p:attrNameLst>
                                          <p:attrName>ppt_h</p:attrName>
                                        </p:attrNameLst>
                                      </p:cBhvr>
                                      <p:tavLst>
                                        <p:tav tm="0">
                                          <p:val>
                                            <p:strVal val="#ppt_h"/>
                                          </p:val>
                                        </p:tav>
                                        <p:tav tm="100000">
                                          <p:val>
                                            <p:strVal val="#ppt_h"/>
                                          </p:val>
                                        </p:tav>
                                      </p:tavLst>
                                    </p:anim>
                                  </p:childTnLst>
                                </p:cTn>
                              </p:par>
                            </p:childTnLst>
                          </p:cTn>
                        </p:par>
                        <p:par>
                          <p:cTn id="17" fill="hold">
                            <p:stCondLst>
                              <p:cond delay="6500"/>
                            </p:stCondLst>
                            <p:childTnLst>
                              <p:par>
                                <p:cTn id="18" presetID="53" presetClass="entr" presetSubtype="0" fill="hold" nodeType="afterEffect">
                                  <p:stCondLst>
                                    <p:cond delay="1000"/>
                                  </p:stCondLst>
                                  <p:childTnLst>
                                    <p:set>
                                      <p:cBhvr>
                                        <p:cTn id="19" dur="1" fill="hold">
                                          <p:stCondLst>
                                            <p:cond delay="0"/>
                                          </p:stCondLst>
                                        </p:cTn>
                                        <p:tgtEl>
                                          <p:spTgt spid="13"/>
                                        </p:tgtEl>
                                        <p:attrNameLst>
                                          <p:attrName>style.visibility</p:attrName>
                                        </p:attrNameLst>
                                      </p:cBhvr>
                                      <p:to>
                                        <p:strVal val="visible"/>
                                      </p:to>
                                    </p:set>
                                    <p:anim calcmode="lin" valueType="num">
                                      <p:cBhvr>
                                        <p:cTn id="20" dur="5000" fill="hold"/>
                                        <p:tgtEl>
                                          <p:spTgt spid="13"/>
                                        </p:tgtEl>
                                        <p:attrNameLst>
                                          <p:attrName>ppt_w</p:attrName>
                                        </p:attrNameLst>
                                      </p:cBhvr>
                                      <p:tavLst>
                                        <p:tav tm="0">
                                          <p:val>
                                            <p:fltVal val="0"/>
                                          </p:val>
                                        </p:tav>
                                        <p:tav tm="100000">
                                          <p:val>
                                            <p:strVal val="#ppt_w"/>
                                          </p:val>
                                        </p:tav>
                                      </p:tavLst>
                                    </p:anim>
                                    <p:anim calcmode="lin" valueType="num">
                                      <p:cBhvr>
                                        <p:cTn id="21" dur="5000" fill="hold"/>
                                        <p:tgtEl>
                                          <p:spTgt spid="13"/>
                                        </p:tgtEl>
                                        <p:attrNameLst>
                                          <p:attrName>ppt_h</p:attrName>
                                        </p:attrNameLst>
                                      </p:cBhvr>
                                      <p:tavLst>
                                        <p:tav tm="0">
                                          <p:val>
                                            <p:fltVal val="0"/>
                                          </p:val>
                                        </p:tav>
                                        <p:tav tm="100000">
                                          <p:val>
                                            <p:strVal val="#ppt_h"/>
                                          </p:val>
                                        </p:tav>
                                      </p:tavLst>
                                    </p:anim>
                                    <p:animEffect transition="in" filter="fade">
                                      <p:cBhvr>
                                        <p:cTn id="22" dur="5000"/>
                                        <p:tgtEl>
                                          <p:spTgt spid="13"/>
                                        </p:tgtEl>
                                      </p:cBhvr>
                                    </p:animEffect>
                                  </p:childTnLst>
                                </p:cTn>
                              </p:par>
                            </p:childTnLst>
                          </p:cTn>
                        </p:par>
                        <p:par>
                          <p:cTn id="23" fill="hold">
                            <p:stCondLst>
                              <p:cond delay="12500"/>
                            </p:stCondLst>
                            <p:childTnLst>
                              <p:par>
                                <p:cTn id="24" presetID="27" presetClass="entr" presetSubtype="0" fill="hold" grpId="0" nodeType="afterEffect">
                                  <p:stCondLst>
                                    <p:cond delay="1000"/>
                                  </p:stCondLst>
                                  <p:iterate type="wd">
                                    <p:tmPct val="50000"/>
                                  </p:iterate>
                                  <p:childTnLst>
                                    <p:set>
                                      <p:cBhvr>
                                        <p:cTn id="25" dur="1" fill="hold">
                                          <p:stCondLst>
                                            <p:cond delay="0"/>
                                          </p:stCondLst>
                                        </p:cTn>
                                        <p:tgtEl>
                                          <p:spTgt spid="11"/>
                                        </p:tgtEl>
                                        <p:attrNameLst>
                                          <p:attrName>style.visibility</p:attrName>
                                        </p:attrNameLst>
                                      </p:cBhvr>
                                      <p:to>
                                        <p:strVal val="visible"/>
                                      </p:to>
                                    </p:set>
                                    <p:anim calcmode="discrete" valueType="clr">
                                      <p:cBhvr override="childStyle">
                                        <p:cTn id="26" dur="100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27" dur="1000"/>
                                        <p:tgtEl>
                                          <p:spTgt spid="11"/>
                                        </p:tgtEl>
                                        <p:attrNameLst>
                                          <p:attrName>fillcolor</p:attrName>
                                        </p:attrNameLst>
                                      </p:cBhvr>
                                      <p:tavLst>
                                        <p:tav tm="0">
                                          <p:val>
                                            <p:clrVal>
                                              <a:schemeClr val="accent2"/>
                                            </p:clrVal>
                                          </p:val>
                                        </p:tav>
                                        <p:tav tm="50000">
                                          <p:val>
                                            <p:clrVal>
                                              <a:schemeClr val="hlink"/>
                                            </p:clrVal>
                                          </p:val>
                                        </p:tav>
                                      </p:tavLst>
                                    </p:anim>
                                    <p:set>
                                      <p:cBhvr>
                                        <p:cTn id="28" dur="1000"/>
                                        <p:tgtEl>
                                          <p:spTgt spid="11"/>
                                        </p:tgtEl>
                                        <p:attrNameLst>
                                          <p:attrName>fill.type</p:attrName>
                                        </p:attrNameLst>
                                      </p:cBhvr>
                                      <p:to>
                                        <p:strVal val="solid"/>
                                      </p:to>
                                    </p:set>
                                  </p:childTnLst>
                                </p:cTn>
                              </p:par>
                            </p:childTnLst>
                          </p:cTn>
                        </p:par>
                        <p:par>
                          <p:cTn id="29" fill="hold">
                            <p:stCondLst>
                              <p:cond delay="30000"/>
                            </p:stCondLst>
                            <p:childTnLst>
                              <p:par>
                                <p:cTn id="30" presetID="26" presetClass="entr" presetSubtype="0" fill="hold" nodeType="afterEffect">
                                  <p:stCondLst>
                                    <p:cond delay="0"/>
                                  </p:stCondLst>
                                  <p:childTnLst>
                                    <p:set>
                                      <p:cBhvr>
                                        <p:cTn id="31" dur="1" fill="hold">
                                          <p:stCondLst>
                                            <p:cond delay="0"/>
                                          </p:stCondLst>
                                        </p:cTn>
                                        <p:tgtEl>
                                          <p:spTgt spid="63"/>
                                        </p:tgtEl>
                                        <p:attrNameLst>
                                          <p:attrName>style.visibility</p:attrName>
                                        </p:attrNameLst>
                                      </p:cBhvr>
                                      <p:to>
                                        <p:strVal val="visible"/>
                                      </p:to>
                                    </p:set>
                                    <p:animEffect transition="in" filter="wipe(down)">
                                      <p:cBhvr>
                                        <p:cTn id="32" dur="145">
                                          <p:stCondLst>
                                            <p:cond delay="0"/>
                                          </p:stCondLst>
                                        </p:cTn>
                                        <p:tgtEl>
                                          <p:spTgt spid="63"/>
                                        </p:tgtEl>
                                      </p:cBhvr>
                                    </p:animEffect>
                                    <p:anim calcmode="lin" valueType="num">
                                      <p:cBhvr>
                                        <p:cTn id="33" dur="456" tmFilter="0,0; 0.14,0.36; 0.43,0.73; 0.71,0.91; 1.0,1.0">
                                          <p:stCondLst>
                                            <p:cond delay="0"/>
                                          </p:stCondLst>
                                        </p:cTn>
                                        <p:tgtEl>
                                          <p:spTgt spid="63"/>
                                        </p:tgtEl>
                                        <p:attrNameLst>
                                          <p:attrName>ppt_x</p:attrName>
                                        </p:attrNameLst>
                                      </p:cBhvr>
                                      <p:tavLst>
                                        <p:tav tm="0">
                                          <p:val>
                                            <p:strVal val="#ppt_x-0.25"/>
                                          </p:val>
                                        </p:tav>
                                        <p:tav tm="100000">
                                          <p:val>
                                            <p:strVal val="#ppt_x"/>
                                          </p:val>
                                        </p:tav>
                                      </p:tavLst>
                                    </p:anim>
                                    <p:anim calcmode="lin" valueType="num">
                                      <p:cBhvr>
                                        <p:cTn id="34" dur="166" tmFilter="0.0,0.0; 0.25,0.07; 0.50,0.2; 0.75,0.467; 1.0,1.0">
                                          <p:stCondLst>
                                            <p:cond delay="0"/>
                                          </p:stCondLst>
                                        </p:cTn>
                                        <p:tgtEl>
                                          <p:spTgt spid="63"/>
                                        </p:tgtEl>
                                        <p:attrNameLst>
                                          <p:attrName>ppt_y</p:attrName>
                                        </p:attrNameLst>
                                      </p:cBhvr>
                                      <p:tavLst>
                                        <p:tav tm="0" fmla="#ppt_y-sin(pi*$)/3">
                                          <p:val>
                                            <p:fltVal val="0.5"/>
                                          </p:val>
                                        </p:tav>
                                        <p:tav tm="100000">
                                          <p:val>
                                            <p:fltVal val="1"/>
                                          </p:val>
                                        </p:tav>
                                      </p:tavLst>
                                    </p:anim>
                                    <p:anim calcmode="lin" valueType="num">
                                      <p:cBhvr>
                                        <p:cTn id="35" dur="166" tmFilter="0, 0; 0.125,0.2665; 0.25,0.4; 0.375,0.465; 0.5,0.5;  0.625,0.535; 0.75,0.6; 0.875,0.7335; 1,1">
                                          <p:stCondLst>
                                            <p:cond delay="166"/>
                                          </p:stCondLst>
                                        </p:cTn>
                                        <p:tgtEl>
                                          <p:spTgt spid="63"/>
                                        </p:tgtEl>
                                        <p:attrNameLst>
                                          <p:attrName>ppt_y</p:attrName>
                                        </p:attrNameLst>
                                      </p:cBhvr>
                                      <p:tavLst>
                                        <p:tav tm="0" fmla="#ppt_y-sin(pi*$)/9">
                                          <p:val>
                                            <p:fltVal val="0"/>
                                          </p:val>
                                        </p:tav>
                                        <p:tav tm="100000">
                                          <p:val>
                                            <p:fltVal val="1"/>
                                          </p:val>
                                        </p:tav>
                                      </p:tavLst>
                                    </p:anim>
                                    <p:anim calcmode="lin" valueType="num">
                                      <p:cBhvr>
                                        <p:cTn id="36" dur="83" tmFilter="0, 0; 0.125,0.2665; 0.25,0.4; 0.375,0.465; 0.5,0.5;  0.625,0.535; 0.75,0.6; 0.875,0.7335; 1,1">
                                          <p:stCondLst>
                                            <p:cond delay="331"/>
                                          </p:stCondLst>
                                        </p:cTn>
                                        <p:tgtEl>
                                          <p:spTgt spid="63"/>
                                        </p:tgtEl>
                                        <p:attrNameLst>
                                          <p:attrName>ppt_y</p:attrName>
                                        </p:attrNameLst>
                                      </p:cBhvr>
                                      <p:tavLst>
                                        <p:tav tm="0" fmla="#ppt_y-sin(pi*$)/27">
                                          <p:val>
                                            <p:fltVal val="0"/>
                                          </p:val>
                                        </p:tav>
                                        <p:tav tm="100000">
                                          <p:val>
                                            <p:fltVal val="1"/>
                                          </p:val>
                                        </p:tav>
                                      </p:tavLst>
                                    </p:anim>
                                    <p:anim calcmode="lin" valueType="num">
                                      <p:cBhvr>
                                        <p:cTn id="37" dur="41" tmFilter="0, 0; 0.125,0.2665; 0.25,0.4; 0.375,0.465; 0.5,0.5;  0.625,0.535; 0.75,0.6; 0.875,0.7335; 1,1">
                                          <p:stCondLst>
                                            <p:cond delay="414"/>
                                          </p:stCondLst>
                                        </p:cTn>
                                        <p:tgtEl>
                                          <p:spTgt spid="63"/>
                                        </p:tgtEl>
                                        <p:attrNameLst>
                                          <p:attrName>ppt_y</p:attrName>
                                        </p:attrNameLst>
                                      </p:cBhvr>
                                      <p:tavLst>
                                        <p:tav tm="0" fmla="#ppt_y-sin(pi*$)/81">
                                          <p:val>
                                            <p:fltVal val="0"/>
                                          </p:val>
                                        </p:tav>
                                        <p:tav tm="100000">
                                          <p:val>
                                            <p:fltVal val="1"/>
                                          </p:val>
                                        </p:tav>
                                      </p:tavLst>
                                    </p:anim>
                                    <p:animScale>
                                      <p:cBhvr>
                                        <p:cTn id="38" dur="7">
                                          <p:stCondLst>
                                            <p:cond delay="163"/>
                                          </p:stCondLst>
                                        </p:cTn>
                                        <p:tgtEl>
                                          <p:spTgt spid="63"/>
                                        </p:tgtEl>
                                      </p:cBhvr>
                                      <p:to x="100000" y="60000"/>
                                    </p:animScale>
                                    <p:animScale>
                                      <p:cBhvr>
                                        <p:cTn id="39" dur="42" decel="50000">
                                          <p:stCondLst>
                                            <p:cond delay="169"/>
                                          </p:stCondLst>
                                        </p:cTn>
                                        <p:tgtEl>
                                          <p:spTgt spid="63"/>
                                        </p:tgtEl>
                                      </p:cBhvr>
                                      <p:to x="100000" y="100000"/>
                                    </p:animScale>
                                    <p:animScale>
                                      <p:cBhvr>
                                        <p:cTn id="40" dur="7">
                                          <p:stCondLst>
                                            <p:cond delay="328"/>
                                          </p:stCondLst>
                                        </p:cTn>
                                        <p:tgtEl>
                                          <p:spTgt spid="63"/>
                                        </p:tgtEl>
                                      </p:cBhvr>
                                      <p:to x="100000" y="80000"/>
                                    </p:animScale>
                                    <p:animScale>
                                      <p:cBhvr>
                                        <p:cTn id="41" dur="42" decel="50000">
                                          <p:stCondLst>
                                            <p:cond delay="335"/>
                                          </p:stCondLst>
                                        </p:cTn>
                                        <p:tgtEl>
                                          <p:spTgt spid="63"/>
                                        </p:tgtEl>
                                      </p:cBhvr>
                                      <p:to x="100000" y="100000"/>
                                    </p:animScale>
                                    <p:animScale>
                                      <p:cBhvr>
                                        <p:cTn id="42" dur="7">
                                          <p:stCondLst>
                                            <p:cond delay="411"/>
                                          </p:stCondLst>
                                        </p:cTn>
                                        <p:tgtEl>
                                          <p:spTgt spid="63"/>
                                        </p:tgtEl>
                                      </p:cBhvr>
                                      <p:to x="100000" y="90000"/>
                                    </p:animScale>
                                    <p:animScale>
                                      <p:cBhvr>
                                        <p:cTn id="43" dur="42" decel="50000">
                                          <p:stCondLst>
                                            <p:cond delay="417"/>
                                          </p:stCondLst>
                                        </p:cTn>
                                        <p:tgtEl>
                                          <p:spTgt spid="63"/>
                                        </p:tgtEl>
                                      </p:cBhvr>
                                      <p:to x="100000" y="100000"/>
                                    </p:animScale>
                                    <p:animScale>
                                      <p:cBhvr>
                                        <p:cTn id="44" dur="7">
                                          <p:stCondLst>
                                            <p:cond delay="452"/>
                                          </p:stCondLst>
                                        </p:cTn>
                                        <p:tgtEl>
                                          <p:spTgt spid="63"/>
                                        </p:tgtEl>
                                      </p:cBhvr>
                                      <p:to x="100000" y="95000"/>
                                    </p:animScale>
                                    <p:animScale>
                                      <p:cBhvr>
                                        <p:cTn id="45" dur="42" decel="50000">
                                          <p:stCondLst>
                                            <p:cond delay="459"/>
                                          </p:stCondLst>
                                        </p:cTn>
                                        <p:tgtEl>
                                          <p:spTgt spid="63"/>
                                        </p:tgtEl>
                                      </p:cBhvr>
                                      <p:to x="100000" y="100000"/>
                                    </p:animScale>
                                  </p:childTnLst>
                                </p:cTn>
                              </p:par>
                            </p:childTnLst>
                          </p:cTn>
                        </p:par>
                        <p:par>
                          <p:cTn id="46" fill="hold">
                            <p:stCondLst>
                              <p:cond delay="30501"/>
                            </p:stCondLst>
                            <p:childTnLst>
                              <p:par>
                                <p:cTn id="47" presetID="0" presetClass="path" presetSubtype="0" accel="50000" decel="50000" fill="hold" nodeType="afterEffect">
                                  <p:stCondLst>
                                    <p:cond delay="0"/>
                                  </p:stCondLst>
                                  <p:childTnLst>
                                    <p:animMotion origin="layout" path="M -2.5E-6 0.00116 C -0.00243 -0.00833 -0.00885 -0.01273 -0.01475 -0.01805 C -0.01632 -0.01944 -0.01753 -0.02199 -0.01927 -0.02292 C -0.02222 -0.0243 -0.02534 -0.02407 -0.0283 -0.02454 C -0.04253 -0.03055 -0.04566 -0.02153 -0.05625 -0.01643 C -0.06128 -0.01111 -0.06528 -0.00625 -0.07083 -0.00347 C -0.07378 0.00185 -0.07708 0.00695 -0.07986 0.0125 C -0.08194 0.02107 -0.0835 0.0257 -0.08437 0.03495 C -0.08472 0.05 -0.08385 0.06528 -0.08541 0.08009 C -0.08559 0.08195 -0.08784 0.07824 -0.08889 0.07685 C -0.09305 0.07176 -0.0967 0.06227 -0.10121 0.05764 C -0.11337 0.04468 -0.12153 0.03588 -0.13611 0.0287 C -0.14618 0.03079 -0.15104 0.03681 -0.1585 0.04468 C -0.16302 0.05718 -0.16979 0.06759 -0.1743 0.08009 C -0.1783 0.10764 -0.17968 0.13542 -0.18437 0.16227 C -0.18472 0.15972 -0.18489 0.15695 -0.18559 0.1544 C -0.18611 0.15208 -0.18732 0.15 -0.18767 0.14769 C -0.19097 0.13079 -0.19097 0.11389 -0.1967 0.09792 C -0.19896 0.07662 -0.20486 0.03866 -0.21805 0.02546 C -0.21944 0.01875 -0.22135 0.01644 -0.22587 0.01412 C -0.23784 -0.01134 -0.26875 -0.0162 -0.28784 -0.01805 C -0.29548 -0.01759 -0.30295 -0.01782 -0.31024 -0.01643 C -0.31406 -0.01574 -0.31788 -0.01018 -0.32153 -0.00833 C -0.32534 -0.00417 -0.3276 0.00046 -0.33159 0.00463 C -0.33298 0.00903 -0.33507 0.01273 -0.33611 0.01736 C -0.3368 0.0213 -0.33646 0.025 -0.33715 0.0287 C -0.33767 0.03195 -0.33871 0.03495 -0.33941 0.03843 C -0.34149 0.06505 -0.34271 0.09213 -0.34514 0.11898 C -0.34583 0.12847 -0.34739 0.14769 -0.34739 0.14792 C -0.35139 0.13935 -0.35225 0.1294 -0.35746 0.12199 C -0.36007 0.11412 -0.36337 0.11019 -0.36753 0.1044 C -0.37239 0.09722 -0.37534 0.08843 -0.38229 0.08495 C -0.38628 0.08056 -0.38993 0.07708 -0.39462 0.07384 C -0.39965 0.06412 -0.40764 0.05972 -0.4158 0.05764 C -0.42118 0.05648 -0.43159 0.0544 -0.43159 0.05463 C -0.43368 0.05463 -0.45399 0.05509 -0.46093 0.05764 C -0.46545 0.05926 -0.46909 0.06296 -0.47326 0.06551 C -0.47534 0.0669 -0.47986 0.06898 -0.47986 0.06921 C -0.48593 0.07755 -0.48593 0.07662 -0.4901 0.08495 C -0.49236 0.08982 -0.49687 0.09931 -0.49687 0.09954 C -0.49861 0.10741 -0.49878 0.11551 -0.50034 0.12361 C -0.50156 0.1463 -0.50312 0.18634 -0.4934 0.20741 C -0.49149 0.22037 -0.48889 0.23287 -0.48663 0.24583 C -0.48559 0.25833 -0.4842 0.2706 -0.48333 0.28287 C -0.48281 0.28982 -0.48368 0.30972 -0.47882 0.3169 " pathEditMode="relative" rAng="0" ptsTypes="ffffffffffffffffffffffffffffffffffffffffffffA">
                                      <p:cBhvr>
                                        <p:cTn id="48" dur="2000" fill="hold"/>
                                        <p:tgtEl>
                                          <p:spTgt spid="63"/>
                                        </p:tgtEl>
                                        <p:attrNameLst>
                                          <p:attrName>ppt_x</p:attrName>
                                          <p:attrName>ppt_y</p:attrName>
                                        </p:attrNameLst>
                                      </p:cBhvr>
                                      <p:rCtr x="-252" y="142"/>
                                    </p:animMotion>
                                  </p:childTnLst>
                                  <p:subTnLst>
                                    <p:set>
                                      <p:cBhvr override="childStyle">
                                        <p:cTn dur="1" fill="hold" display="0" masterRel="sameClick" afterEffect="1">
                                          <p:stCondLst>
                                            <p:cond evt="end" delay="0">
                                              <p:tn val="47"/>
                                            </p:cond>
                                          </p:stCondLst>
                                        </p:cTn>
                                        <p:tgtEl>
                                          <p:spTgt spid="63"/>
                                        </p:tgtEl>
                                        <p:attrNameLst>
                                          <p:attrName>style.visibility</p:attrName>
                                        </p:attrNameLst>
                                      </p:cBhvr>
                                      <p:to>
                                        <p:strVal val="hidden"/>
                                      </p:to>
                                    </p:set>
                                  </p:subTnLst>
                                </p:cTn>
                              </p:par>
                            </p:childTnLst>
                          </p:cTn>
                        </p:par>
                        <p:par>
                          <p:cTn id="49" fill="hold">
                            <p:stCondLst>
                              <p:cond delay="32501"/>
                            </p:stCondLst>
                            <p:childTnLst>
                              <p:par>
                                <p:cTn id="50" presetID="53" presetClass="entr" presetSubtype="0" fill="hold" nodeType="afterEffect">
                                  <p:stCondLst>
                                    <p:cond delay="0"/>
                                  </p:stCondLst>
                                  <p:childTnLst>
                                    <p:set>
                                      <p:cBhvr>
                                        <p:cTn id="51" dur="1" fill="hold">
                                          <p:stCondLst>
                                            <p:cond delay="0"/>
                                          </p:stCondLst>
                                        </p:cTn>
                                        <p:tgtEl>
                                          <p:spTgt spid="64"/>
                                        </p:tgtEl>
                                        <p:attrNameLst>
                                          <p:attrName>style.visibility</p:attrName>
                                        </p:attrNameLst>
                                      </p:cBhvr>
                                      <p:to>
                                        <p:strVal val="visible"/>
                                      </p:to>
                                    </p:set>
                                    <p:anim calcmode="lin" valueType="num">
                                      <p:cBhvr>
                                        <p:cTn id="52" dur="2000" fill="hold"/>
                                        <p:tgtEl>
                                          <p:spTgt spid="64"/>
                                        </p:tgtEl>
                                        <p:attrNameLst>
                                          <p:attrName>ppt_w</p:attrName>
                                        </p:attrNameLst>
                                      </p:cBhvr>
                                      <p:tavLst>
                                        <p:tav tm="0">
                                          <p:val>
                                            <p:fltVal val="0"/>
                                          </p:val>
                                        </p:tav>
                                        <p:tav tm="100000">
                                          <p:val>
                                            <p:strVal val="#ppt_w"/>
                                          </p:val>
                                        </p:tav>
                                      </p:tavLst>
                                    </p:anim>
                                    <p:anim calcmode="lin" valueType="num">
                                      <p:cBhvr>
                                        <p:cTn id="53" dur="2000" fill="hold"/>
                                        <p:tgtEl>
                                          <p:spTgt spid="64"/>
                                        </p:tgtEl>
                                        <p:attrNameLst>
                                          <p:attrName>ppt_h</p:attrName>
                                        </p:attrNameLst>
                                      </p:cBhvr>
                                      <p:tavLst>
                                        <p:tav tm="0">
                                          <p:val>
                                            <p:fltVal val="0"/>
                                          </p:val>
                                        </p:tav>
                                        <p:tav tm="100000">
                                          <p:val>
                                            <p:strVal val="#ppt_h"/>
                                          </p:val>
                                        </p:tav>
                                      </p:tavLst>
                                    </p:anim>
                                    <p:animEffect transition="in" filter="fade">
                                      <p:cBhvr>
                                        <p:cTn id="54" dur="2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Slika 12" descr="podgana.png"/>
          <p:cNvPicPr>
            <a:picLocks noChangeAspect="1"/>
          </p:cNvPicPr>
          <p:nvPr/>
        </p:nvPicPr>
        <p:blipFill>
          <a:blip r:embed="rId4" cstate="print"/>
          <a:stretch>
            <a:fillRect/>
          </a:stretch>
        </p:blipFill>
        <p:spPr>
          <a:xfrm>
            <a:off x="4357686" y="2571744"/>
            <a:ext cx="4426714" cy="2071702"/>
          </a:xfrm>
          <a:prstGeom prst="rect">
            <a:avLst/>
          </a:prstGeom>
        </p:spPr>
      </p:pic>
      <p:sp>
        <p:nvSpPr>
          <p:cNvPr id="2" name="Naslov 1"/>
          <p:cNvSpPr>
            <a:spLocks noGrp="1"/>
          </p:cNvSpPr>
          <p:nvPr>
            <p:ph type="ctrTitle"/>
          </p:nvPr>
        </p:nvSpPr>
        <p:spPr>
          <a:xfrm>
            <a:off x="214282" y="142852"/>
            <a:ext cx="4643470" cy="757230"/>
          </a:xfrm>
        </p:spPr>
        <p:txBody>
          <a:bodyPr>
            <a:normAutofit/>
          </a:bodyPr>
          <a:lstStyle/>
          <a:p>
            <a:r>
              <a:rPr lang="sl-SI" dirty="0" smtClean="0">
                <a:solidFill>
                  <a:srgbClr val="002060"/>
                </a:solidFill>
                <a:latin typeface="42" pitchFamily="2" charset="0"/>
              </a:rPr>
              <a:t>Zakaj?</a:t>
            </a:r>
            <a:endParaRPr lang="sl-SI" dirty="0">
              <a:solidFill>
                <a:srgbClr val="002060"/>
              </a:solidFill>
              <a:latin typeface="42" pitchFamily="2" charset="0"/>
            </a:endParaRPr>
          </a:p>
        </p:txBody>
      </p:sp>
      <p:sp>
        <p:nvSpPr>
          <p:cNvPr id="7" name="Pravokotnik 6"/>
          <p:cNvSpPr/>
          <p:nvPr/>
        </p:nvSpPr>
        <p:spPr>
          <a:xfrm>
            <a:off x="1714480" y="1000108"/>
            <a:ext cx="7000924" cy="1200329"/>
          </a:xfrm>
          <a:prstGeom prst="rect">
            <a:avLst/>
          </a:prstGeom>
        </p:spPr>
        <p:txBody>
          <a:bodyPr wrap="square">
            <a:spAutoFit/>
          </a:bodyPr>
          <a:lstStyle/>
          <a:p>
            <a:r>
              <a:rPr lang="sl-SI" dirty="0" smtClean="0">
                <a:solidFill>
                  <a:srgbClr val="002060"/>
                </a:solidFill>
              </a:rPr>
              <a:t> Trgovske poti po kopnem so omogočile, da so ljudje potovali po svetu veliko hitreje kot kdajkoli poprej. Trgovci in mornarji na pomorskih poteh pa so bolezen prenašali po morju. </a:t>
            </a:r>
          </a:p>
          <a:p>
            <a:endParaRPr lang="sl-SI" dirty="0">
              <a:solidFill>
                <a:srgbClr val="002060"/>
              </a:solidFill>
            </a:endParaRPr>
          </a:p>
        </p:txBody>
      </p:sp>
      <p:pic>
        <p:nvPicPr>
          <p:cNvPr id="64" name="Slika 63" descr="bolha.png"/>
          <p:cNvPicPr>
            <a:picLocks noChangeAspect="1"/>
          </p:cNvPicPr>
          <p:nvPr/>
        </p:nvPicPr>
        <p:blipFill>
          <a:blip r:embed="rId5" cstate="print"/>
          <a:stretch>
            <a:fillRect/>
          </a:stretch>
        </p:blipFill>
        <p:spPr>
          <a:xfrm>
            <a:off x="500034" y="2857496"/>
            <a:ext cx="2325889" cy="2000264"/>
          </a:xfrm>
          <a:prstGeom prst="rect">
            <a:avLst/>
          </a:prstGeom>
        </p:spPr>
      </p:pic>
      <p:sp>
        <p:nvSpPr>
          <p:cNvPr id="14" name="PoljeZBesedilom 13"/>
          <p:cNvSpPr txBox="1"/>
          <p:nvPr/>
        </p:nvSpPr>
        <p:spPr>
          <a:xfrm>
            <a:off x="1071538" y="4929198"/>
            <a:ext cx="7215238" cy="923330"/>
          </a:xfrm>
          <a:prstGeom prst="rect">
            <a:avLst/>
          </a:prstGeom>
          <a:noFill/>
        </p:spPr>
        <p:txBody>
          <a:bodyPr wrap="square" rtlCol="0">
            <a:spAutoFit/>
          </a:bodyPr>
          <a:lstStyle/>
          <a:p>
            <a:r>
              <a:rPr lang="sl-SI" dirty="0" smtClean="0"/>
              <a:t>Bolha lahko živi več tednov, ne da bi bila prisesana na podgano. Tako so lahko med natovorjenim žitom ali tkaninami prepotovale na stotine kilometrov, tudi če na ladji ni bilo podgan.</a:t>
            </a:r>
            <a:endParaRPr lang="sl-SI"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par>
                          <p:cTn id="21" fill="hold">
                            <p:stCondLst>
                              <p:cond delay="3000"/>
                            </p:stCondLst>
                            <p:childTnLst>
                              <p:par>
                                <p:cTn id="22" presetID="2" presetClass="entr" presetSubtype="4" fill="hold" grpId="0" nodeType="afterEffect">
                                  <p:stCondLst>
                                    <p:cond delay="100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2000" fill="hold"/>
                                        <p:tgtEl>
                                          <p:spTgt spid="14"/>
                                        </p:tgtEl>
                                        <p:attrNameLst>
                                          <p:attrName>ppt_x</p:attrName>
                                        </p:attrNameLst>
                                      </p:cBhvr>
                                      <p:tavLst>
                                        <p:tav tm="0">
                                          <p:val>
                                            <p:strVal val="#ppt_x"/>
                                          </p:val>
                                        </p:tav>
                                        <p:tav tm="100000">
                                          <p:val>
                                            <p:strVal val="#ppt_x"/>
                                          </p:val>
                                        </p:tav>
                                      </p:tavLst>
                                    </p:anim>
                                    <p:anim calcmode="lin" valueType="num">
                                      <p:cBhvr additive="base">
                                        <p:cTn id="25" dur="2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Slika 16" descr="doktorKljun.jpg"/>
          <p:cNvPicPr>
            <a:picLocks noChangeAspect="1"/>
          </p:cNvPicPr>
          <p:nvPr/>
        </p:nvPicPr>
        <p:blipFill>
          <a:blip r:embed="rId4" cstate="print"/>
          <a:stretch>
            <a:fillRect/>
          </a:stretch>
        </p:blipFill>
        <p:spPr>
          <a:xfrm>
            <a:off x="4357686" y="571480"/>
            <a:ext cx="4683487" cy="5643603"/>
          </a:xfrm>
          <a:prstGeom prst="rect">
            <a:avLst/>
          </a:prstGeom>
        </p:spPr>
      </p:pic>
      <p:sp>
        <p:nvSpPr>
          <p:cNvPr id="2" name="Naslov 1"/>
          <p:cNvSpPr>
            <a:spLocks noGrp="1"/>
          </p:cNvSpPr>
          <p:nvPr>
            <p:ph type="ctrTitle"/>
          </p:nvPr>
        </p:nvSpPr>
        <p:spPr>
          <a:xfrm>
            <a:off x="214282" y="142852"/>
            <a:ext cx="4643470" cy="757230"/>
          </a:xfrm>
        </p:spPr>
        <p:txBody>
          <a:bodyPr>
            <a:normAutofit/>
          </a:bodyPr>
          <a:lstStyle/>
          <a:p>
            <a:r>
              <a:rPr lang="sl-SI" dirty="0" smtClean="0">
                <a:solidFill>
                  <a:srgbClr val="002060"/>
                </a:solidFill>
                <a:latin typeface="42" pitchFamily="2" charset="0"/>
              </a:rPr>
              <a:t>Zdravniki</a:t>
            </a:r>
            <a:endParaRPr lang="sl-SI" dirty="0">
              <a:solidFill>
                <a:srgbClr val="002060"/>
              </a:solidFill>
              <a:latin typeface="42" pitchFamily="2" charset="0"/>
            </a:endParaRPr>
          </a:p>
        </p:txBody>
      </p:sp>
      <p:sp>
        <p:nvSpPr>
          <p:cNvPr id="5" name="PoljeZBesedilom 4"/>
          <p:cNvSpPr txBox="1"/>
          <p:nvPr/>
        </p:nvSpPr>
        <p:spPr>
          <a:xfrm>
            <a:off x="285720" y="1214422"/>
            <a:ext cx="4286280" cy="923330"/>
          </a:xfrm>
          <a:prstGeom prst="rect">
            <a:avLst/>
          </a:prstGeom>
          <a:noFill/>
        </p:spPr>
        <p:txBody>
          <a:bodyPr wrap="square" rtlCol="0">
            <a:spAutoFit/>
          </a:bodyPr>
          <a:lstStyle/>
          <a:p>
            <a:r>
              <a:rPr lang="sl-SI" dirty="0" smtClean="0"/>
              <a:t>Zdravniki so se pri pregledovanju kužnih bolnikov pokrili od nog </a:t>
            </a:r>
          </a:p>
          <a:p>
            <a:r>
              <a:rPr lang="sl-SI" dirty="0" smtClean="0"/>
              <a:t>do glave z zaščitnimi oblačili. </a:t>
            </a:r>
          </a:p>
        </p:txBody>
      </p:sp>
      <p:sp>
        <p:nvSpPr>
          <p:cNvPr id="7" name="Pravokotnik 6"/>
          <p:cNvSpPr/>
          <p:nvPr/>
        </p:nvSpPr>
        <p:spPr>
          <a:xfrm>
            <a:off x="357158" y="4786322"/>
            <a:ext cx="3714776" cy="1200329"/>
          </a:xfrm>
          <a:prstGeom prst="rect">
            <a:avLst/>
          </a:prstGeom>
        </p:spPr>
        <p:txBody>
          <a:bodyPr wrap="square">
            <a:spAutoFit/>
          </a:bodyPr>
          <a:lstStyle/>
          <a:p>
            <a:r>
              <a:rPr lang="sl-SI" dirty="0" smtClean="0">
                <a:solidFill>
                  <a:srgbClr val="002060"/>
                </a:solidFill>
              </a:rPr>
              <a:t>Pulz so otipali kar s tanko palico, tako se jim ni bilo treba dotikati okuženih bolnikov. </a:t>
            </a:r>
          </a:p>
          <a:p>
            <a:endParaRPr lang="sl-SI" dirty="0">
              <a:solidFill>
                <a:srgbClr val="002060"/>
              </a:solidFill>
            </a:endParaRPr>
          </a:p>
        </p:txBody>
      </p:sp>
      <p:sp>
        <p:nvSpPr>
          <p:cNvPr id="11" name="Pravokotnik 10"/>
          <p:cNvSpPr/>
          <p:nvPr/>
        </p:nvSpPr>
        <p:spPr>
          <a:xfrm>
            <a:off x="214282" y="2786058"/>
            <a:ext cx="4000528" cy="1049106"/>
          </a:xfrm>
          <a:prstGeom prst="rect">
            <a:avLst/>
          </a:prstGeom>
          <a:effectLst>
            <a:glow rad="139700">
              <a:schemeClr val="accent4">
                <a:satMod val="175000"/>
                <a:alpha val="40000"/>
              </a:schemeClr>
            </a:glow>
            <a:outerShdw blurRad="63500" dist="25400" dir="5400000" rotWithShape="0">
              <a:srgbClr val="000000">
                <a:alpha val="43137"/>
              </a:srgbClr>
            </a:outerShdw>
          </a:effectLst>
        </p:spPr>
        <p:style>
          <a:lnRef idx="1">
            <a:schemeClr val="accent1"/>
          </a:lnRef>
          <a:fillRef idx="2">
            <a:schemeClr val="accent1"/>
          </a:fillRef>
          <a:effectRef idx="1">
            <a:schemeClr val="accent1"/>
          </a:effectRef>
          <a:fontRef idx="minor">
            <a:schemeClr val="dk1"/>
          </a:fontRef>
        </p:style>
        <p:txBody>
          <a:bodyPr wrap="square" lIns="108000" tIns="108000" rIns="108000" bIns="108000">
            <a:spAutoFit/>
          </a:bodyPr>
          <a:lstStyle/>
          <a:p>
            <a:r>
              <a:rPr lang="sl-SI" dirty="0" smtClean="0">
                <a:solidFill>
                  <a:schemeClr val="tx1"/>
                </a:solidFill>
              </a:rPr>
              <a:t>Nadeli so si kljunaste maske, ki so jih napolnili z dišavami, za katere so verjeli, da bodo očistile zrak. </a:t>
            </a:r>
          </a:p>
        </p:txBody>
      </p:sp>
      <p:cxnSp>
        <p:nvCxnSpPr>
          <p:cNvPr id="19" name="Raven puščični konektor 18"/>
          <p:cNvCxnSpPr/>
          <p:nvPr/>
        </p:nvCxnSpPr>
        <p:spPr>
          <a:xfrm rot="5400000" flipH="1" flipV="1">
            <a:off x="3321835" y="2821777"/>
            <a:ext cx="2071702" cy="1714512"/>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22" name="Raven puščični konektor 21"/>
          <p:cNvCxnSpPr/>
          <p:nvPr/>
        </p:nvCxnSpPr>
        <p:spPr>
          <a:xfrm flipV="1">
            <a:off x="4010020" y="1571612"/>
            <a:ext cx="1847864" cy="1366846"/>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2.5"/>
                                          </p:val>
                                        </p:tav>
                                        <p:tav tm="100000">
                                          <p:val>
                                            <p:strVal val="#ppt_w"/>
                                          </p:val>
                                        </p:tav>
                                      </p:tavLst>
                                    </p:anim>
                                    <p:anim calcmode="lin" valueType="num">
                                      <p:cBhvr>
                                        <p:cTn id="8" dur="2000" fill="hold"/>
                                        <p:tgtEl>
                                          <p:spTgt spid="2"/>
                                        </p:tgtEl>
                                        <p:attrNameLst>
                                          <p:attrName>ppt_h</p:attrName>
                                        </p:attrNameLst>
                                      </p:cBhvr>
                                      <p:tavLst>
                                        <p:tav tm="0">
                                          <p:val>
                                            <p:strVal val="#ppt_h*0.01"/>
                                          </p:val>
                                        </p:tav>
                                        <p:tav tm="100000">
                                          <p:val>
                                            <p:strVal val="#ppt_h"/>
                                          </p:val>
                                        </p:tav>
                                      </p:tavLst>
                                    </p:anim>
                                    <p:anim calcmode="lin" valueType="num">
                                      <p:cBhvr>
                                        <p:cTn id="9" dur="2000" fill="hold"/>
                                        <p:tgtEl>
                                          <p:spTgt spid="2"/>
                                        </p:tgtEl>
                                        <p:attrNameLst>
                                          <p:attrName>ppt_x</p:attrName>
                                        </p:attrNameLst>
                                      </p:cBhvr>
                                      <p:tavLst>
                                        <p:tav tm="0">
                                          <p:val>
                                            <p:strVal val="#ppt_x"/>
                                          </p:val>
                                        </p:tav>
                                        <p:tav tm="100000">
                                          <p:val>
                                            <p:strVal val="#ppt_x"/>
                                          </p:val>
                                        </p:tav>
                                      </p:tavLst>
                                    </p:anim>
                                    <p:anim calcmode="lin" valueType="num">
                                      <p:cBhvr>
                                        <p:cTn id="10" dur="2000" fill="hold"/>
                                        <p:tgtEl>
                                          <p:spTgt spid="2"/>
                                        </p:tgtEl>
                                        <p:attrNameLst>
                                          <p:attrName>ppt_y</p:attrName>
                                        </p:attrNameLst>
                                      </p:cBhvr>
                                      <p:tavLst>
                                        <p:tav tm="0">
                                          <p:val>
                                            <p:strVal val="#ppt_h+1"/>
                                          </p:val>
                                        </p:tav>
                                        <p:tav tm="100000">
                                          <p:val>
                                            <p:strVal val="#ppt_y"/>
                                          </p:val>
                                        </p:tav>
                                      </p:tavLst>
                                    </p:anim>
                                    <p:animEffect transition="in" filter="fade">
                                      <p:cBhvr>
                                        <p:cTn id="11" dur="2000"/>
                                        <p:tgtEl>
                                          <p:spTgt spid="2"/>
                                        </p:tgtEl>
                                      </p:cBhvr>
                                    </p:animEffect>
                                  </p:childTnLst>
                                </p:cTn>
                              </p:par>
                            </p:childTnLst>
                          </p:cTn>
                        </p:par>
                        <p:par>
                          <p:cTn id="12" fill="hold">
                            <p:stCondLst>
                              <p:cond delay="2000"/>
                            </p:stCondLst>
                            <p:childTnLst>
                              <p:par>
                                <p:cTn id="13" presetID="26" presetClass="entr" presetSubtype="0" fill="hold" grpId="0" nodeType="afterEffect">
                                  <p:stCondLst>
                                    <p:cond delay="250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80">
                                          <p:stCondLst>
                                            <p:cond delay="0"/>
                                          </p:stCondLst>
                                        </p:cTn>
                                        <p:tgtEl>
                                          <p:spTgt spid="5"/>
                                        </p:tgtEl>
                                      </p:cBhvr>
                                    </p:animEffect>
                                    <p:anim calcmode="lin" valueType="num">
                                      <p:cBhvr>
                                        <p:cTn id="1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1" dur="26">
                                          <p:stCondLst>
                                            <p:cond delay="650"/>
                                          </p:stCondLst>
                                        </p:cTn>
                                        <p:tgtEl>
                                          <p:spTgt spid="5"/>
                                        </p:tgtEl>
                                      </p:cBhvr>
                                      <p:to x="100000" y="60000"/>
                                    </p:animScale>
                                    <p:animScale>
                                      <p:cBhvr>
                                        <p:cTn id="22" dur="166" decel="50000">
                                          <p:stCondLst>
                                            <p:cond delay="676"/>
                                          </p:stCondLst>
                                        </p:cTn>
                                        <p:tgtEl>
                                          <p:spTgt spid="5"/>
                                        </p:tgtEl>
                                      </p:cBhvr>
                                      <p:to x="100000" y="100000"/>
                                    </p:animScale>
                                    <p:animScale>
                                      <p:cBhvr>
                                        <p:cTn id="23" dur="26">
                                          <p:stCondLst>
                                            <p:cond delay="1312"/>
                                          </p:stCondLst>
                                        </p:cTn>
                                        <p:tgtEl>
                                          <p:spTgt spid="5"/>
                                        </p:tgtEl>
                                      </p:cBhvr>
                                      <p:to x="100000" y="80000"/>
                                    </p:animScale>
                                    <p:animScale>
                                      <p:cBhvr>
                                        <p:cTn id="24" dur="166" decel="50000">
                                          <p:stCondLst>
                                            <p:cond delay="1338"/>
                                          </p:stCondLst>
                                        </p:cTn>
                                        <p:tgtEl>
                                          <p:spTgt spid="5"/>
                                        </p:tgtEl>
                                      </p:cBhvr>
                                      <p:to x="100000" y="100000"/>
                                    </p:animScale>
                                    <p:animScale>
                                      <p:cBhvr>
                                        <p:cTn id="25" dur="26">
                                          <p:stCondLst>
                                            <p:cond delay="1642"/>
                                          </p:stCondLst>
                                        </p:cTn>
                                        <p:tgtEl>
                                          <p:spTgt spid="5"/>
                                        </p:tgtEl>
                                      </p:cBhvr>
                                      <p:to x="100000" y="90000"/>
                                    </p:animScale>
                                    <p:animScale>
                                      <p:cBhvr>
                                        <p:cTn id="26" dur="166" decel="50000">
                                          <p:stCondLst>
                                            <p:cond delay="1668"/>
                                          </p:stCondLst>
                                        </p:cTn>
                                        <p:tgtEl>
                                          <p:spTgt spid="5"/>
                                        </p:tgtEl>
                                      </p:cBhvr>
                                      <p:to x="100000" y="100000"/>
                                    </p:animScale>
                                    <p:animScale>
                                      <p:cBhvr>
                                        <p:cTn id="27" dur="26">
                                          <p:stCondLst>
                                            <p:cond delay="1808"/>
                                          </p:stCondLst>
                                        </p:cTn>
                                        <p:tgtEl>
                                          <p:spTgt spid="5"/>
                                        </p:tgtEl>
                                      </p:cBhvr>
                                      <p:to x="100000" y="95000"/>
                                    </p:animScale>
                                    <p:animScale>
                                      <p:cBhvr>
                                        <p:cTn id="28" dur="166" decel="50000">
                                          <p:stCondLst>
                                            <p:cond delay="1834"/>
                                          </p:stCondLst>
                                        </p:cTn>
                                        <p:tgtEl>
                                          <p:spTgt spid="5"/>
                                        </p:tgtEl>
                                      </p:cBhvr>
                                      <p:to x="100000" y="100000"/>
                                    </p:animScale>
                                  </p:childTnLst>
                                </p:cTn>
                              </p:par>
                            </p:childTnLst>
                          </p:cTn>
                        </p:par>
                        <p:par>
                          <p:cTn id="29" fill="hold">
                            <p:stCondLst>
                              <p:cond delay="6500"/>
                            </p:stCondLst>
                            <p:childTnLst>
                              <p:par>
                                <p:cTn id="30" presetID="30" presetClass="entr" presetSubtype="0" fill="hold" nodeType="afterEffect">
                                  <p:stCondLst>
                                    <p:cond delay="100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800" decel="100000"/>
                                        <p:tgtEl>
                                          <p:spTgt spid="17"/>
                                        </p:tgtEl>
                                      </p:cBhvr>
                                    </p:animEffect>
                                    <p:anim calcmode="lin" valueType="num">
                                      <p:cBhvr>
                                        <p:cTn id="33" dur="800" decel="100000" fill="hold"/>
                                        <p:tgtEl>
                                          <p:spTgt spid="17"/>
                                        </p:tgtEl>
                                        <p:attrNameLst>
                                          <p:attrName>style.rotation</p:attrName>
                                        </p:attrNameLst>
                                      </p:cBhvr>
                                      <p:tavLst>
                                        <p:tav tm="0">
                                          <p:val>
                                            <p:fltVal val="-90"/>
                                          </p:val>
                                        </p:tav>
                                        <p:tav tm="100000">
                                          <p:val>
                                            <p:fltVal val="0"/>
                                          </p:val>
                                        </p:tav>
                                      </p:tavLst>
                                    </p:anim>
                                    <p:anim calcmode="lin" valueType="num">
                                      <p:cBhvr>
                                        <p:cTn id="34" dur="800" decel="100000" fill="hold"/>
                                        <p:tgtEl>
                                          <p:spTgt spid="17"/>
                                        </p:tgtEl>
                                        <p:attrNameLst>
                                          <p:attrName>ppt_x</p:attrName>
                                        </p:attrNameLst>
                                      </p:cBhvr>
                                      <p:tavLst>
                                        <p:tav tm="0">
                                          <p:val>
                                            <p:strVal val="#ppt_x+0.4"/>
                                          </p:val>
                                        </p:tav>
                                        <p:tav tm="100000">
                                          <p:val>
                                            <p:strVal val="#ppt_x-0.05"/>
                                          </p:val>
                                        </p:tav>
                                      </p:tavLst>
                                    </p:anim>
                                    <p:anim calcmode="lin" valueType="num">
                                      <p:cBhvr>
                                        <p:cTn id="35" dur="800" decel="100000" fill="hold"/>
                                        <p:tgtEl>
                                          <p:spTgt spid="17"/>
                                        </p:tgtEl>
                                        <p:attrNameLst>
                                          <p:attrName>ppt_y</p:attrName>
                                        </p:attrNameLst>
                                      </p:cBhvr>
                                      <p:tavLst>
                                        <p:tav tm="0">
                                          <p:val>
                                            <p:strVal val="#ppt_y-0.4"/>
                                          </p:val>
                                        </p:tav>
                                        <p:tav tm="100000">
                                          <p:val>
                                            <p:strVal val="#ppt_y+0.1"/>
                                          </p:val>
                                        </p:tav>
                                      </p:tavLst>
                                    </p:anim>
                                    <p:anim calcmode="lin" valueType="num">
                                      <p:cBhvr>
                                        <p:cTn id="36" dur="200" accel="100000" fill="hold">
                                          <p:stCondLst>
                                            <p:cond delay="800"/>
                                          </p:stCondLst>
                                        </p:cTn>
                                        <p:tgtEl>
                                          <p:spTgt spid="17"/>
                                        </p:tgtEl>
                                        <p:attrNameLst>
                                          <p:attrName>ppt_x</p:attrName>
                                        </p:attrNameLst>
                                      </p:cBhvr>
                                      <p:tavLst>
                                        <p:tav tm="0">
                                          <p:val>
                                            <p:strVal val="#ppt_x-0.05"/>
                                          </p:val>
                                        </p:tav>
                                        <p:tav tm="100000">
                                          <p:val>
                                            <p:strVal val="#ppt_x"/>
                                          </p:val>
                                        </p:tav>
                                      </p:tavLst>
                                    </p:anim>
                                    <p:anim calcmode="lin" valueType="num">
                                      <p:cBhvr>
                                        <p:cTn id="37" dur="200" accel="100000" fill="hold">
                                          <p:stCondLst>
                                            <p:cond delay="800"/>
                                          </p:stCondLst>
                                        </p:cTn>
                                        <p:tgtEl>
                                          <p:spTgt spid="17"/>
                                        </p:tgtEl>
                                        <p:attrNameLst>
                                          <p:attrName>ppt_y</p:attrName>
                                        </p:attrNameLst>
                                      </p:cBhvr>
                                      <p:tavLst>
                                        <p:tav tm="0">
                                          <p:val>
                                            <p:strVal val="#ppt_y+0.1"/>
                                          </p:val>
                                        </p:tav>
                                        <p:tav tm="100000">
                                          <p:val>
                                            <p:strVal val="#ppt_y"/>
                                          </p:val>
                                        </p:tav>
                                      </p:tavLst>
                                    </p:anim>
                                  </p:childTnLst>
                                </p:cTn>
                              </p:par>
                            </p:childTnLst>
                          </p:cTn>
                        </p:par>
                        <p:par>
                          <p:cTn id="38" fill="hold">
                            <p:stCondLst>
                              <p:cond delay="8500"/>
                            </p:stCondLst>
                            <p:childTnLst>
                              <p:par>
                                <p:cTn id="39" presetID="49" presetClass="entr" presetSubtype="0" decel="100000" fill="hold" grpId="0" nodeType="afterEffect">
                                  <p:stCondLst>
                                    <p:cond delay="1000"/>
                                  </p:stCondLst>
                                  <p:childTnLst>
                                    <p:set>
                                      <p:cBhvr>
                                        <p:cTn id="40" dur="1" fill="hold">
                                          <p:stCondLst>
                                            <p:cond delay="0"/>
                                          </p:stCondLst>
                                        </p:cTn>
                                        <p:tgtEl>
                                          <p:spTgt spid="11"/>
                                        </p:tgtEl>
                                        <p:attrNameLst>
                                          <p:attrName>style.visibility</p:attrName>
                                        </p:attrNameLst>
                                      </p:cBhvr>
                                      <p:to>
                                        <p:strVal val="visible"/>
                                      </p:to>
                                    </p:set>
                                    <p:anim calcmode="lin" valueType="num">
                                      <p:cBhvr>
                                        <p:cTn id="41" dur="3000" fill="hold"/>
                                        <p:tgtEl>
                                          <p:spTgt spid="11"/>
                                        </p:tgtEl>
                                        <p:attrNameLst>
                                          <p:attrName>ppt_w</p:attrName>
                                        </p:attrNameLst>
                                      </p:cBhvr>
                                      <p:tavLst>
                                        <p:tav tm="0">
                                          <p:val>
                                            <p:fltVal val="0"/>
                                          </p:val>
                                        </p:tav>
                                        <p:tav tm="100000">
                                          <p:val>
                                            <p:strVal val="#ppt_w"/>
                                          </p:val>
                                        </p:tav>
                                      </p:tavLst>
                                    </p:anim>
                                    <p:anim calcmode="lin" valueType="num">
                                      <p:cBhvr>
                                        <p:cTn id="42" dur="3000" fill="hold"/>
                                        <p:tgtEl>
                                          <p:spTgt spid="11"/>
                                        </p:tgtEl>
                                        <p:attrNameLst>
                                          <p:attrName>ppt_h</p:attrName>
                                        </p:attrNameLst>
                                      </p:cBhvr>
                                      <p:tavLst>
                                        <p:tav tm="0">
                                          <p:val>
                                            <p:fltVal val="0"/>
                                          </p:val>
                                        </p:tav>
                                        <p:tav tm="100000">
                                          <p:val>
                                            <p:strVal val="#ppt_h"/>
                                          </p:val>
                                        </p:tav>
                                      </p:tavLst>
                                    </p:anim>
                                    <p:anim calcmode="lin" valueType="num">
                                      <p:cBhvr>
                                        <p:cTn id="43" dur="3000" fill="hold"/>
                                        <p:tgtEl>
                                          <p:spTgt spid="11"/>
                                        </p:tgtEl>
                                        <p:attrNameLst>
                                          <p:attrName>style.rotation</p:attrName>
                                        </p:attrNameLst>
                                      </p:cBhvr>
                                      <p:tavLst>
                                        <p:tav tm="0">
                                          <p:val>
                                            <p:fltVal val="360"/>
                                          </p:val>
                                        </p:tav>
                                        <p:tav tm="100000">
                                          <p:val>
                                            <p:fltVal val="0"/>
                                          </p:val>
                                        </p:tav>
                                      </p:tavLst>
                                    </p:anim>
                                    <p:animEffect transition="in" filter="fade">
                                      <p:cBhvr>
                                        <p:cTn id="44" dur="3000"/>
                                        <p:tgtEl>
                                          <p:spTgt spid="11"/>
                                        </p:tgtEl>
                                      </p:cBhvr>
                                    </p:animEffect>
                                  </p:childTnLst>
                                </p:cTn>
                              </p:par>
                            </p:childTnLst>
                          </p:cTn>
                        </p:par>
                        <p:par>
                          <p:cTn id="45" fill="hold">
                            <p:stCondLst>
                              <p:cond delay="12500"/>
                            </p:stCondLst>
                            <p:childTnLst>
                              <p:par>
                                <p:cTn id="46" presetID="55" presetClass="entr" presetSubtype="0" fill="hold"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p:cTn id="48" dur="1000" fill="hold"/>
                                        <p:tgtEl>
                                          <p:spTgt spid="22"/>
                                        </p:tgtEl>
                                        <p:attrNameLst>
                                          <p:attrName>ppt_w</p:attrName>
                                        </p:attrNameLst>
                                      </p:cBhvr>
                                      <p:tavLst>
                                        <p:tav tm="0">
                                          <p:val>
                                            <p:strVal val="#ppt_w*0.70"/>
                                          </p:val>
                                        </p:tav>
                                        <p:tav tm="100000">
                                          <p:val>
                                            <p:strVal val="#ppt_w"/>
                                          </p:val>
                                        </p:tav>
                                      </p:tavLst>
                                    </p:anim>
                                    <p:anim calcmode="lin" valueType="num">
                                      <p:cBhvr>
                                        <p:cTn id="49" dur="1000" fill="hold"/>
                                        <p:tgtEl>
                                          <p:spTgt spid="22"/>
                                        </p:tgtEl>
                                        <p:attrNameLst>
                                          <p:attrName>ppt_h</p:attrName>
                                        </p:attrNameLst>
                                      </p:cBhvr>
                                      <p:tavLst>
                                        <p:tav tm="0">
                                          <p:val>
                                            <p:strVal val="#ppt_h"/>
                                          </p:val>
                                        </p:tav>
                                        <p:tav tm="100000">
                                          <p:val>
                                            <p:strVal val="#ppt_h"/>
                                          </p:val>
                                        </p:tav>
                                      </p:tavLst>
                                    </p:anim>
                                    <p:animEffect transition="in" filter="fade">
                                      <p:cBhvr>
                                        <p:cTn id="50" dur="1000"/>
                                        <p:tgtEl>
                                          <p:spTgt spid="22"/>
                                        </p:tgtEl>
                                      </p:cBhvr>
                                    </p:animEffect>
                                  </p:childTnLst>
                                </p:cTn>
                              </p:par>
                            </p:childTnLst>
                          </p:cTn>
                        </p:par>
                        <p:par>
                          <p:cTn id="51" fill="hold">
                            <p:stCondLst>
                              <p:cond delay="13500"/>
                            </p:stCondLst>
                            <p:childTnLst>
                              <p:par>
                                <p:cTn id="52" presetID="5" presetClass="entr" presetSubtype="10" fill="hold" grpId="0" nodeType="after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checkerboard(across)">
                                      <p:cBhvr>
                                        <p:cTn id="54" dur="3000"/>
                                        <p:tgtEl>
                                          <p:spTgt spid="7"/>
                                        </p:tgtEl>
                                      </p:cBhvr>
                                    </p:animEffect>
                                  </p:childTnLst>
                                </p:cTn>
                              </p:par>
                            </p:childTnLst>
                          </p:cTn>
                        </p:par>
                        <p:par>
                          <p:cTn id="55" fill="hold">
                            <p:stCondLst>
                              <p:cond delay="16500"/>
                            </p:stCondLst>
                            <p:childTnLst>
                              <p:par>
                                <p:cTn id="56" presetID="55" presetClass="entr" presetSubtype="0" fill="hold" nodeType="afterEffect">
                                  <p:stCondLst>
                                    <p:cond delay="0"/>
                                  </p:stCondLst>
                                  <p:childTnLst>
                                    <p:set>
                                      <p:cBhvr>
                                        <p:cTn id="57" dur="1" fill="hold">
                                          <p:stCondLst>
                                            <p:cond delay="0"/>
                                          </p:stCondLst>
                                        </p:cTn>
                                        <p:tgtEl>
                                          <p:spTgt spid="19"/>
                                        </p:tgtEl>
                                        <p:attrNameLst>
                                          <p:attrName>style.visibility</p:attrName>
                                        </p:attrNameLst>
                                      </p:cBhvr>
                                      <p:to>
                                        <p:strVal val="visible"/>
                                      </p:to>
                                    </p:set>
                                    <p:anim calcmode="lin" valueType="num">
                                      <p:cBhvr>
                                        <p:cTn id="58" dur="1000" fill="hold"/>
                                        <p:tgtEl>
                                          <p:spTgt spid="19"/>
                                        </p:tgtEl>
                                        <p:attrNameLst>
                                          <p:attrName>ppt_w</p:attrName>
                                        </p:attrNameLst>
                                      </p:cBhvr>
                                      <p:tavLst>
                                        <p:tav tm="0">
                                          <p:val>
                                            <p:strVal val="#ppt_w*0.70"/>
                                          </p:val>
                                        </p:tav>
                                        <p:tav tm="100000">
                                          <p:val>
                                            <p:strVal val="#ppt_w"/>
                                          </p:val>
                                        </p:tav>
                                      </p:tavLst>
                                    </p:anim>
                                    <p:anim calcmode="lin" valueType="num">
                                      <p:cBhvr>
                                        <p:cTn id="59" dur="1000" fill="hold"/>
                                        <p:tgtEl>
                                          <p:spTgt spid="19"/>
                                        </p:tgtEl>
                                        <p:attrNameLst>
                                          <p:attrName>ppt_h</p:attrName>
                                        </p:attrNameLst>
                                      </p:cBhvr>
                                      <p:tavLst>
                                        <p:tav tm="0">
                                          <p:val>
                                            <p:strVal val="#ppt_h"/>
                                          </p:val>
                                        </p:tav>
                                        <p:tav tm="100000">
                                          <p:val>
                                            <p:strVal val="#ppt_h"/>
                                          </p:val>
                                        </p:tav>
                                      </p:tavLst>
                                    </p:anim>
                                    <p:animEffect transition="in" filter="fade">
                                      <p:cBhvr>
                                        <p:cTn id="60"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571472" y="142852"/>
            <a:ext cx="3000396" cy="757230"/>
          </a:xfrm>
          <a:noFill/>
          <a:effectLst>
            <a:reflection blurRad="6350" stA="50000" endA="300" endPos="55000" dir="5400000" sy="-100000" algn="bl" rotWithShape="0"/>
          </a:effectLst>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r>
              <a:rPr lang="sl-SI" cap="none" dirty="0" smtClean="0">
                <a:ln w="11430"/>
                <a:solidFill>
                  <a:srgbClr val="FF0000"/>
                </a:solidFill>
                <a:effectLst>
                  <a:outerShdw blurRad="80000" dist="40000" dir="5040000" algn="tl">
                    <a:srgbClr val="000000">
                      <a:alpha val="30000"/>
                    </a:srgbClr>
                  </a:outerShdw>
                </a:effectLst>
                <a:latin typeface="42" pitchFamily="2" charset="0"/>
              </a:rPr>
              <a:t>POSLEDICE</a:t>
            </a:r>
            <a:endParaRPr lang="sl-SI" cap="none" dirty="0">
              <a:ln w="11430"/>
              <a:solidFill>
                <a:srgbClr val="FF0000"/>
              </a:solidFill>
              <a:effectLst>
                <a:outerShdw blurRad="80000" dist="40000" dir="5040000" algn="tl">
                  <a:srgbClr val="000000">
                    <a:alpha val="30000"/>
                  </a:srgbClr>
                </a:outerShdw>
              </a:effectLst>
              <a:latin typeface="42" pitchFamily="2" charset="0"/>
            </a:endParaRPr>
          </a:p>
        </p:txBody>
      </p:sp>
      <p:sp>
        <p:nvSpPr>
          <p:cNvPr id="5" name="PoljeZBesedilom 4"/>
          <p:cNvSpPr txBox="1"/>
          <p:nvPr/>
        </p:nvSpPr>
        <p:spPr>
          <a:xfrm>
            <a:off x="4714876" y="3571876"/>
            <a:ext cx="4071934" cy="12003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sl-SI" dirty="0" smtClean="0"/>
              <a:t>Zaradi </a:t>
            </a:r>
            <a:r>
              <a:rPr lang="sl-SI" dirty="0" err="1" smtClean="0"/>
              <a:t>stotisočerih</a:t>
            </a:r>
            <a:r>
              <a:rPr lang="sl-SI" dirty="0" smtClean="0"/>
              <a:t> smrti je zmanjkalo ljudi za obdelovanje zemlje in povpraševanje po delovni sili je spremenilo podobo Evrope. </a:t>
            </a:r>
          </a:p>
        </p:txBody>
      </p:sp>
      <p:sp>
        <p:nvSpPr>
          <p:cNvPr id="7" name="Pravokotnik 6"/>
          <p:cNvSpPr/>
          <p:nvPr/>
        </p:nvSpPr>
        <p:spPr>
          <a:xfrm>
            <a:off x="428596" y="1643050"/>
            <a:ext cx="3714776" cy="646331"/>
          </a:xfrm>
          <a:prstGeom prst="rect">
            <a:avLst/>
          </a:prstGeom>
          <a:ln>
            <a:noFill/>
          </a:ln>
        </p:spPr>
        <p:style>
          <a:lnRef idx="2">
            <a:schemeClr val="accent5"/>
          </a:lnRef>
          <a:fillRef idx="1">
            <a:schemeClr val="lt1"/>
          </a:fillRef>
          <a:effectRef idx="0">
            <a:schemeClr val="accent5"/>
          </a:effectRef>
          <a:fontRef idx="minor">
            <a:schemeClr val="dk1"/>
          </a:fontRef>
        </p:style>
        <p:txBody>
          <a:bodyPr wrap="square">
            <a:spAutoFit/>
          </a:bodyPr>
          <a:lstStyle/>
          <a:p>
            <a:r>
              <a:rPr lang="sl-SI" dirty="0" smtClean="0">
                <a:solidFill>
                  <a:srgbClr val="002060"/>
                </a:solidFill>
              </a:rPr>
              <a:t>Zemlje je bilo nenadoma dovolj. Fevdalizem je začel propadati. </a:t>
            </a:r>
            <a:endParaRPr lang="sl-SI" dirty="0">
              <a:solidFill>
                <a:srgbClr val="002060"/>
              </a:solidFill>
            </a:endParaRPr>
          </a:p>
        </p:txBody>
      </p:sp>
      <p:sp>
        <p:nvSpPr>
          <p:cNvPr id="11" name="Pravokotnik 10"/>
          <p:cNvSpPr/>
          <p:nvPr/>
        </p:nvSpPr>
        <p:spPr>
          <a:xfrm>
            <a:off x="4929190" y="500042"/>
            <a:ext cx="3929090" cy="1049106"/>
          </a:xfrm>
          <a:prstGeom prst="rect">
            <a:avLst/>
          </a:prstGeom>
        </p:spPr>
        <p:style>
          <a:lnRef idx="1">
            <a:schemeClr val="accent6"/>
          </a:lnRef>
          <a:fillRef idx="3">
            <a:schemeClr val="accent6"/>
          </a:fillRef>
          <a:effectRef idx="2">
            <a:schemeClr val="accent6"/>
          </a:effectRef>
          <a:fontRef idx="minor">
            <a:schemeClr val="lt1"/>
          </a:fontRef>
        </p:style>
        <p:txBody>
          <a:bodyPr wrap="square" lIns="108000" tIns="108000" rIns="108000" bIns="108000">
            <a:spAutoFit/>
          </a:bodyPr>
          <a:lstStyle/>
          <a:p>
            <a:r>
              <a:rPr lang="sl-SI" dirty="0" smtClean="0">
                <a:solidFill>
                  <a:schemeClr val="tx1"/>
                </a:solidFill>
              </a:rPr>
              <a:t>Posledice kuge so bile za Evropo katastrofalne - smrt je pokosila cela mesta. </a:t>
            </a:r>
          </a:p>
        </p:txBody>
      </p:sp>
      <p:sp>
        <p:nvSpPr>
          <p:cNvPr id="27" name="PoljeZBesedilom 26"/>
          <p:cNvSpPr txBox="1"/>
          <p:nvPr/>
        </p:nvSpPr>
        <p:spPr>
          <a:xfrm>
            <a:off x="428596" y="5286388"/>
            <a:ext cx="5143504" cy="646331"/>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p:spPr>
        <p:style>
          <a:lnRef idx="2">
            <a:schemeClr val="dk1"/>
          </a:lnRef>
          <a:fillRef idx="1">
            <a:schemeClr val="lt1"/>
          </a:fillRef>
          <a:effectRef idx="0">
            <a:schemeClr val="dk1"/>
          </a:effectRef>
          <a:fontRef idx="minor">
            <a:schemeClr val="dk1"/>
          </a:fontRef>
        </p:style>
        <p:txBody>
          <a:bodyPr wrap="square" rtlCol="0">
            <a:spAutoFit/>
          </a:bodyPr>
          <a:lstStyle/>
          <a:p>
            <a:r>
              <a:rPr lang="sl-SI" dirty="0" smtClean="0"/>
              <a:t>Tudi verovanje se je okrepilo. Ljudje so verjeli, da je kuga božja kazen za pregrehe.</a:t>
            </a:r>
          </a:p>
        </p:txBody>
      </p:sp>
      <p:sp>
        <p:nvSpPr>
          <p:cNvPr id="30" name="Pravokotnik 29"/>
          <p:cNvSpPr/>
          <p:nvPr/>
        </p:nvSpPr>
        <p:spPr>
          <a:xfrm>
            <a:off x="500034" y="2857496"/>
            <a:ext cx="4000528" cy="120032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r>
              <a:rPr lang="sl-SI" dirty="0" smtClean="0"/>
              <a:t>Pred epidemijo kuge je vladala fevdalna ureditev (fevdalizem). Siromašni kmetje so služili bogatim veleposestnikom.</a:t>
            </a:r>
          </a:p>
        </p:txBody>
      </p:sp>
      <p:pic>
        <p:nvPicPr>
          <p:cNvPr id="25" name="Slika 24" descr="black-death-1.jpg"/>
          <p:cNvPicPr>
            <a:picLocks noChangeAspect="1"/>
          </p:cNvPicPr>
          <p:nvPr/>
        </p:nvPicPr>
        <p:blipFill>
          <a:blip r:embed="rId4" cstate="print">
            <a:lum bright="30000"/>
          </a:blip>
          <a:stretch>
            <a:fillRect/>
          </a:stretch>
        </p:blipFill>
        <p:spPr>
          <a:xfrm>
            <a:off x="0" y="0"/>
            <a:ext cx="9144064" cy="7589572"/>
          </a:xfrm>
          <a:prstGeom prst="rect">
            <a:avLst/>
          </a:prstGeom>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7" presetClass="entr" presetSubtype="1" fill="hold" grpId="0" nodeType="afterEffect">
                                  <p:stCondLst>
                                    <p:cond delay="150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2000" fill="hold"/>
                                        <p:tgtEl>
                                          <p:spTgt spid="11"/>
                                        </p:tgtEl>
                                        <p:attrNameLst>
                                          <p:attrName>ppt_x</p:attrName>
                                        </p:attrNameLst>
                                      </p:cBhvr>
                                      <p:tavLst>
                                        <p:tav tm="0">
                                          <p:val>
                                            <p:strVal val="#ppt_x"/>
                                          </p:val>
                                        </p:tav>
                                        <p:tav tm="100000">
                                          <p:val>
                                            <p:strVal val="#ppt_x"/>
                                          </p:val>
                                        </p:tav>
                                      </p:tavLst>
                                    </p:anim>
                                    <p:anim calcmode="lin" valueType="num">
                                      <p:cBhvr additive="base">
                                        <p:cTn id="14" dur="2000" fill="hold"/>
                                        <p:tgtEl>
                                          <p:spTgt spid="11"/>
                                        </p:tgtEl>
                                        <p:attrNameLst>
                                          <p:attrName>ppt_y</p:attrName>
                                        </p:attrNameLst>
                                      </p:cBhvr>
                                      <p:tavLst>
                                        <p:tav tm="0">
                                          <p:val>
                                            <p:strVal val="0-#ppt_h/2"/>
                                          </p:val>
                                        </p:tav>
                                        <p:tav tm="100000">
                                          <p:val>
                                            <p:strVal val="#ppt_y"/>
                                          </p:val>
                                        </p:tav>
                                      </p:tavLst>
                                    </p:anim>
                                  </p:childTnLst>
                                </p:cTn>
                              </p:par>
                            </p:childTnLst>
                          </p:cTn>
                        </p:par>
                        <p:par>
                          <p:cTn id="15" fill="hold">
                            <p:stCondLst>
                              <p:cond delay="4500"/>
                            </p:stCondLst>
                            <p:childTnLst>
                              <p:par>
                                <p:cTn id="16" presetID="53" presetClass="entr" presetSubtype="0" fill="hold" grpId="0" nodeType="afterEffect">
                                  <p:stCondLst>
                                    <p:cond delay="1500"/>
                                  </p:stCondLst>
                                  <p:childTnLst>
                                    <p:set>
                                      <p:cBhvr>
                                        <p:cTn id="17" dur="1" fill="hold">
                                          <p:stCondLst>
                                            <p:cond delay="0"/>
                                          </p:stCondLst>
                                        </p:cTn>
                                        <p:tgtEl>
                                          <p:spTgt spid="30"/>
                                        </p:tgtEl>
                                        <p:attrNameLst>
                                          <p:attrName>style.visibility</p:attrName>
                                        </p:attrNameLst>
                                      </p:cBhvr>
                                      <p:to>
                                        <p:strVal val="visible"/>
                                      </p:to>
                                    </p:set>
                                    <p:anim calcmode="lin" valueType="num">
                                      <p:cBhvr>
                                        <p:cTn id="18" dur="3000" fill="hold"/>
                                        <p:tgtEl>
                                          <p:spTgt spid="30"/>
                                        </p:tgtEl>
                                        <p:attrNameLst>
                                          <p:attrName>ppt_w</p:attrName>
                                        </p:attrNameLst>
                                      </p:cBhvr>
                                      <p:tavLst>
                                        <p:tav tm="0">
                                          <p:val>
                                            <p:fltVal val="0"/>
                                          </p:val>
                                        </p:tav>
                                        <p:tav tm="100000">
                                          <p:val>
                                            <p:strVal val="#ppt_w"/>
                                          </p:val>
                                        </p:tav>
                                      </p:tavLst>
                                    </p:anim>
                                    <p:anim calcmode="lin" valueType="num">
                                      <p:cBhvr>
                                        <p:cTn id="19" dur="3000" fill="hold"/>
                                        <p:tgtEl>
                                          <p:spTgt spid="30"/>
                                        </p:tgtEl>
                                        <p:attrNameLst>
                                          <p:attrName>ppt_h</p:attrName>
                                        </p:attrNameLst>
                                      </p:cBhvr>
                                      <p:tavLst>
                                        <p:tav tm="0">
                                          <p:val>
                                            <p:fltVal val="0"/>
                                          </p:val>
                                        </p:tav>
                                        <p:tav tm="100000">
                                          <p:val>
                                            <p:strVal val="#ppt_h"/>
                                          </p:val>
                                        </p:tav>
                                      </p:tavLst>
                                    </p:anim>
                                    <p:animEffect transition="in" filter="fade">
                                      <p:cBhvr>
                                        <p:cTn id="20" dur="3000"/>
                                        <p:tgtEl>
                                          <p:spTgt spid="30"/>
                                        </p:tgtEl>
                                      </p:cBhvr>
                                    </p:animEffect>
                                  </p:childTnLst>
                                </p:cTn>
                              </p:par>
                            </p:childTnLst>
                          </p:cTn>
                        </p:par>
                        <p:par>
                          <p:cTn id="21" fill="hold">
                            <p:stCondLst>
                              <p:cond delay="9000"/>
                            </p:stCondLst>
                            <p:childTnLst>
                              <p:par>
                                <p:cTn id="22" presetID="53" presetClass="entr" presetSubtype="0" fill="hold" grpId="0" nodeType="afterEffect">
                                  <p:stCondLst>
                                    <p:cond delay="2500"/>
                                  </p:stCondLst>
                                  <p:childTnLst>
                                    <p:set>
                                      <p:cBhvr>
                                        <p:cTn id="23" dur="1" fill="hold">
                                          <p:stCondLst>
                                            <p:cond delay="0"/>
                                          </p:stCondLst>
                                        </p:cTn>
                                        <p:tgtEl>
                                          <p:spTgt spid="5"/>
                                        </p:tgtEl>
                                        <p:attrNameLst>
                                          <p:attrName>style.visibility</p:attrName>
                                        </p:attrNameLst>
                                      </p:cBhvr>
                                      <p:to>
                                        <p:strVal val="visible"/>
                                      </p:to>
                                    </p:set>
                                    <p:anim calcmode="lin" valueType="num">
                                      <p:cBhvr>
                                        <p:cTn id="24" dur="3000" fill="hold"/>
                                        <p:tgtEl>
                                          <p:spTgt spid="5"/>
                                        </p:tgtEl>
                                        <p:attrNameLst>
                                          <p:attrName>ppt_w</p:attrName>
                                        </p:attrNameLst>
                                      </p:cBhvr>
                                      <p:tavLst>
                                        <p:tav tm="0">
                                          <p:val>
                                            <p:fltVal val="0"/>
                                          </p:val>
                                        </p:tav>
                                        <p:tav tm="100000">
                                          <p:val>
                                            <p:strVal val="#ppt_w"/>
                                          </p:val>
                                        </p:tav>
                                      </p:tavLst>
                                    </p:anim>
                                    <p:anim calcmode="lin" valueType="num">
                                      <p:cBhvr>
                                        <p:cTn id="25" dur="3000" fill="hold"/>
                                        <p:tgtEl>
                                          <p:spTgt spid="5"/>
                                        </p:tgtEl>
                                        <p:attrNameLst>
                                          <p:attrName>ppt_h</p:attrName>
                                        </p:attrNameLst>
                                      </p:cBhvr>
                                      <p:tavLst>
                                        <p:tav tm="0">
                                          <p:val>
                                            <p:fltVal val="0"/>
                                          </p:val>
                                        </p:tav>
                                        <p:tav tm="100000">
                                          <p:val>
                                            <p:strVal val="#ppt_h"/>
                                          </p:val>
                                        </p:tav>
                                      </p:tavLst>
                                    </p:anim>
                                    <p:animEffect transition="in" filter="fade">
                                      <p:cBhvr>
                                        <p:cTn id="26" dur="3000"/>
                                        <p:tgtEl>
                                          <p:spTgt spid="5"/>
                                        </p:tgtEl>
                                      </p:cBhvr>
                                    </p:animEffect>
                                  </p:childTnLst>
                                </p:cTn>
                              </p:par>
                            </p:childTnLst>
                          </p:cTn>
                        </p:par>
                        <p:par>
                          <p:cTn id="27" fill="hold">
                            <p:stCondLst>
                              <p:cond delay="14500"/>
                            </p:stCondLst>
                            <p:childTnLst>
                              <p:par>
                                <p:cTn id="28" presetID="53" presetClass="entr" presetSubtype="0" fill="hold" grpId="0" nodeType="afterEffect">
                                  <p:stCondLst>
                                    <p:cond delay="1500"/>
                                  </p:stCondLst>
                                  <p:childTnLst>
                                    <p:set>
                                      <p:cBhvr>
                                        <p:cTn id="29" dur="1" fill="hold">
                                          <p:stCondLst>
                                            <p:cond delay="0"/>
                                          </p:stCondLst>
                                        </p:cTn>
                                        <p:tgtEl>
                                          <p:spTgt spid="7"/>
                                        </p:tgtEl>
                                        <p:attrNameLst>
                                          <p:attrName>style.visibility</p:attrName>
                                        </p:attrNameLst>
                                      </p:cBhvr>
                                      <p:to>
                                        <p:strVal val="visible"/>
                                      </p:to>
                                    </p:set>
                                    <p:anim calcmode="lin" valueType="num">
                                      <p:cBhvr>
                                        <p:cTn id="30" dur="3000" fill="hold"/>
                                        <p:tgtEl>
                                          <p:spTgt spid="7"/>
                                        </p:tgtEl>
                                        <p:attrNameLst>
                                          <p:attrName>ppt_w</p:attrName>
                                        </p:attrNameLst>
                                      </p:cBhvr>
                                      <p:tavLst>
                                        <p:tav tm="0">
                                          <p:val>
                                            <p:fltVal val="0"/>
                                          </p:val>
                                        </p:tav>
                                        <p:tav tm="100000">
                                          <p:val>
                                            <p:strVal val="#ppt_w"/>
                                          </p:val>
                                        </p:tav>
                                      </p:tavLst>
                                    </p:anim>
                                    <p:anim calcmode="lin" valueType="num">
                                      <p:cBhvr>
                                        <p:cTn id="31" dur="3000" fill="hold"/>
                                        <p:tgtEl>
                                          <p:spTgt spid="7"/>
                                        </p:tgtEl>
                                        <p:attrNameLst>
                                          <p:attrName>ppt_h</p:attrName>
                                        </p:attrNameLst>
                                      </p:cBhvr>
                                      <p:tavLst>
                                        <p:tav tm="0">
                                          <p:val>
                                            <p:fltVal val="0"/>
                                          </p:val>
                                        </p:tav>
                                        <p:tav tm="100000">
                                          <p:val>
                                            <p:strVal val="#ppt_h"/>
                                          </p:val>
                                        </p:tav>
                                      </p:tavLst>
                                    </p:anim>
                                    <p:animEffect transition="in" filter="fade">
                                      <p:cBhvr>
                                        <p:cTn id="32" dur="3000"/>
                                        <p:tgtEl>
                                          <p:spTgt spid="7"/>
                                        </p:tgtEl>
                                      </p:cBhvr>
                                    </p:animEffect>
                                  </p:childTnLst>
                                </p:cTn>
                              </p:par>
                            </p:childTnLst>
                          </p:cTn>
                        </p:par>
                        <p:par>
                          <p:cTn id="33" fill="hold">
                            <p:stCondLst>
                              <p:cond delay="19000"/>
                            </p:stCondLst>
                            <p:childTnLst>
                              <p:par>
                                <p:cTn id="34" presetID="26" presetClass="entr" presetSubtype="0" fill="hold" grpId="0" nodeType="afterEffect">
                                  <p:stCondLst>
                                    <p:cond delay="2500"/>
                                  </p:stCondLst>
                                  <p:childTnLst>
                                    <p:set>
                                      <p:cBhvr>
                                        <p:cTn id="35" dur="1" fill="hold">
                                          <p:stCondLst>
                                            <p:cond delay="0"/>
                                          </p:stCondLst>
                                        </p:cTn>
                                        <p:tgtEl>
                                          <p:spTgt spid="27"/>
                                        </p:tgtEl>
                                        <p:attrNameLst>
                                          <p:attrName>style.visibility</p:attrName>
                                        </p:attrNameLst>
                                      </p:cBhvr>
                                      <p:to>
                                        <p:strVal val="visible"/>
                                      </p:to>
                                    </p:set>
                                    <p:animEffect transition="in" filter="wipe(down)">
                                      <p:cBhvr>
                                        <p:cTn id="36" dur="580">
                                          <p:stCondLst>
                                            <p:cond delay="0"/>
                                          </p:stCondLst>
                                        </p:cTn>
                                        <p:tgtEl>
                                          <p:spTgt spid="27"/>
                                        </p:tgtEl>
                                      </p:cBhvr>
                                    </p:animEffect>
                                    <p:anim calcmode="lin" valueType="num">
                                      <p:cBhvr>
                                        <p:cTn id="37"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42" dur="26">
                                          <p:stCondLst>
                                            <p:cond delay="650"/>
                                          </p:stCondLst>
                                        </p:cTn>
                                        <p:tgtEl>
                                          <p:spTgt spid="27"/>
                                        </p:tgtEl>
                                      </p:cBhvr>
                                      <p:to x="100000" y="60000"/>
                                    </p:animScale>
                                    <p:animScale>
                                      <p:cBhvr>
                                        <p:cTn id="43" dur="166" decel="50000">
                                          <p:stCondLst>
                                            <p:cond delay="676"/>
                                          </p:stCondLst>
                                        </p:cTn>
                                        <p:tgtEl>
                                          <p:spTgt spid="27"/>
                                        </p:tgtEl>
                                      </p:cBhvr>
                                      <p:to x="100000" y="100000"/>
                                    </p:animScale>
                                    <p:animScale>
                                      <p:cBhvr>
                                        <p:cTn id="44" dur="26">
                                          <p:stCondLst>
                                            <p:cond delay="1312"/>
                                          </p:stCondLst>
                                        </p:cTn>
                                        <p:tgtEl>
                                          <p:spTgt spid="27"/>
                                        </p:tgtEl>
                                      </p:cBhvr>
                                      <p:to x="100000" y="80000"/>
                                    </p:animScale>
                                    <p:animScale>
                                      <p:cBhvr>
                                        <p:cTn id="45" dur="166" decel="50000">
                                          <p:stCondLst>
                                            <p:cond delay="1338"/>
                                          </p:stCondLst>
                                        </p:cTn>
                                        <p:tgtEl>
                                          <p:spTgt spid="27"/>
                                        </p:tgtEl>
                                      </p:cBhvr>
                                      <p:to x="100000" y="100000"/>
                                    </p:animScale>
                                    <p:animScale>
                                      <p:cBhvr>
                                        <p:cTn id="46" dur="26">
                                          <p:stCondLst>
                                            <p:cond delay="1642"/>
                                          </p:stCondLst>
                                        </p:cTn>
                                        <p:tgtEl>
                                          <p:spTgt spid="27"/>
                                        </p:tgtEl>
                                      </p:cBhvr>
                                      <p:to x="100000" y="90000"/>
                                    </p:animScale>
                                    <p:animScale>
                                      <p:cBhvr>
                                        <p:cTn id="47" dur="166" decel="50000">
                                          <p:stCondLst>
                                            <p:cond delay="1668"/>
                                          </p:stCondLst>
                                        </p:cTn>
                                        <p:tgtEl>
                                          <p:spTgt spid="27"/>
                                        </p:tgtEl>
                                      </p:cBhvr>
                                      <p:to x="100000" y="100000"/>
                                    </p:animScale>
                                    <p:animScale>
                                      <p:cBhvr>
                                        <p:cTn id="48" dur="26">
                                          <p:stCondLst>
                                            <p:cond delay="1808"/>
                                          </p:stCondLst>
                                        </p:cTn>
                                        <p:tgtEl>
                                          <p:spTgt spid="27"/>
                                        </p:tgtEl>
                                      </p:cBhvr>
                                      <p:to x="100000" y="95000"/>
                                    </p:animScale>
                                    <p:animScale>
                                      <p:cBhvr>
                                        <p:cTn id="49" dur="166" decel="50000">
                                          <p:stCondLst>
                                            <p:cond delay="1834"/>
                                          </p:stCondLst>
                                        </p:cTn>
                                        <p:tgtEl>
                                          <p:spTgt spid="27"/>
                                        </p:tgtEl>
                                      </p:cBhvr>
                                      <p:to x="100000" y="100000"/>
                                    </p:animScale>
                                  </p:childTnLst>
                                </p:cTn>
                              </p:par>
                            </p:childTnLst>
                          </p:cTn>
                        </p:par>
                        <p:par>
                          <p:cTn id="50" fill="hold">
                            <p:stCondLst>
                              <p:cond delay="23500"/>
                            </p:stCondLst>
                            <p:childTnLst>
                              <p:par>
                                <p:cTn id="51" presetID="7" presetClass="entr" presetSubtype="1" fill="hold" nodeType="afterEffect">
                                  <p:stCondLst>
                                    <p:cond delay="3500"/>
                                  </p:stCondLst>
                                  <p:childTnLst>
                                    <p:set>
                                      <p:cBhvr>
                                        <p:cTn id="52" dur="1" fill="hold">
                                          <p:stCondLst>
                                            <p:cond delay="0"/>
                                          </p:stCondLst>
                                        </p:cTn>
                                        <p:tgtEl>
                                          <p:spTgt spid="25"/>
                                        </p:tgtEl>
                                        <p:attrNameLst>
                                          <p:attrName>style.visibility</p:attrName>
                                        </p:attrNameLst>
                                      </p:cBhvr>
                                      <p:to>
                                        <p:strVal val="visible"/>
                                      </p:to>
                                    </p:set>
                                    <p:anim calcmode="lin" valueType="num">
                                      <p:cBhvr additive="base">
                                        <p:cTn id="53" dur="5000" fill="hold"/>
                                        <p:tgtEl>
                                          <p:spTgt spid="25"/>
                                        </p:tgtEl>
                                        <p:attrNameLst>
                                          <p:attrName>ppt_x</p:attrName>
                                        </p:attrNameLst>
                                      </p:cBhvr>
                                      <p:tavLst>
                                        <p:tav tm="0">
                                          <p:val>
                                            <p:strVal val="#ppt_x"/>
                                          </p:val>
                                        </p:tav>
                                        <p:tav tm="100000">
                                          <p:val>
                                            <p:strVal val="#ppt_x"/>
                                          </p:val>
                                        </p:tav>
                                      </p:tavLst>
                                    </p:anim>
                                    <p:anim calcmode="lin" valueType="num">
                                      <p:cBhvr additive="base">
                                        <p:cTn id="54" dur="5000" fill="hold"/>
                                        <p:tgtEl>
                                          <p:spTgt spid="2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animBg="1"/>
      <p:bldP spid="11" grpId="0" animBg="1"/>
      <p:bldP spid="27" grpId="0" animBg="1"/>
      <p:bldP spid="30"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Naslov 1"/>
          <p:cNvSpPr>
            <a:spLocks noGrp="1"/>
          </p:cNvSpPr>
          <p:nvPr>
            <p:ph type="ctrTitle"/>
          </p:nvPr>
        </p:nvSpPr>
        <p:spPr>
          <a:xfrm>
            <a:off x="4214810" y="285728"/>
            <a:ext cx="4643470" cy="757230"/>
          </a:xfrm>
        </p:spPr>
        <p:txBody>
          <a:bodyPr>
            <a:normAutofit/>
          </a:bodyPr>
          <a:lstStyle/>
          <a:p>
            <a:r>
              <a:rPr lang="sl-SI" dirty="0" smtClean="0">
                <a:solidFill>
                  <a:srgbClr val="002060"/>
                </a:solidFill>
                <a:latin typeface="42" pitchFamily="2" charset="0"/>
              </a:rPr>
              <a:t>Starka s koso</a:t>
            </a:r>
            <a:endParaRPr lang="sl-SI" dirty="0">
              <a:solidFill>
                <a:srgbClr val="002060"/>
              </a:solidFill>
              <a:latin typeface="42" pitchFamily="2" charset="0"/>
            </a:endParaRPr>
          </a:p>
        </p:txBody>
      </p:sp>
      <p:sp>
        <p:nvSpPr>
          <p:cNvPr id="5" name="PoljeZBesedilom 4"/>
          <p:cNvSpPr txBox="1"/>
          <p:nvPr/>
        </p:nvSpPr>
        <p:spPr>
          <a:xfrm>
            <a:off x="571472" y="1000108"/>
            <a:ext cx="8429684" cy="646331"/>
          </a:xfrm>
          <a:prstGeom prst="rect">
            <a:avLst/>
          </a:prstGeom>
          <a:noFill/>
        </p:spPr>
        <p:txBody>
          <a:bodyPr wrap="square" rtlCol="0">
            <a:spAutoFit/>
          </a:bodyPr>
          <a:lstStyle/>
          <a:p>
            <a:r>
              <a:rPr lang="sl-SI" dirty="0" smtClean="0"/>
              <a:t>Podoba v ogrinjalu je znana kot "starka s koso" in predstavlja smrt. V tistem času se starka smrt pojavi tudi kot osebnost v zgodbah.</a:t>
            </a:r>
          </a:p>
        </p:txBody>
      </p:sp>
      <p:pic>
        <p:nvPicPr>
          <p:cNvPr id="15" name="Slika 14" descr="Angel-of-Death.jpg"/>
          <p:cNvPicPr>
            <a:picLocks noChangeAspect="1"/>
          </p:cNvPicPr>
          <p:nvPr/>
        </p:nvPicPr>
        <p:blipFill>
          <a:blip r:embed="rId4" cstate="print"/>
          <a:stretch>
            <a:fillRect/>
          </a:stretch>
        </p:blipFill>
        <p:spPr>
          <a:xfrm>
            <a:off x="1785918" y="1357298"/>
            <a:ext cx="5644849" cy="7973350"/>
          </a:xfrm>
          <a:prstGeom prst="rect">
            <a:avLst/>
          </a:prstGeom>
          <a:ln>
            <a:noFill/>
          </a:ln>
          <a:effectLst>
            <a:softEdge rad="635000"/>
          </a:effectLst>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par>
                          <p:cTn id="7" fill="hold">
                            <p:stCondLst>
                              <p:cond delay="500"/>
                            </p:stCondLst>
                            <p:childTnLst>
                              <p:par>
                                <p:cTn id="8" presetID="17" presetClass="entr" presetSubtype="8" fill="hold" grpId="0" nodeType="afterEffect">
                                  <p:stCondLst>
                                    <p:cond delay="1000"/>
                                  </p:stCondLst>
                                  <p:childTnLst>
                                    <p:set>
                                      <p:cBhvr>
                                        <p:cTn id="9" dur="1" fill="hold">
                                          <p:stCondLst>
                                            <p:cond delay="0"/>
                                          </p:stCondLst>
                                        </p:cTn>
                                        <p:tgtEl>
                                          <p:spTgt spid="5"/>
                                        </p:tgtEl>
                                        <p:attrNameLst>
                                          <p:attrName>style.visibility</p:attrName>
                                        </p:attrNameLst>
                                      </p:cBhvr>
                                      <p:to>
                                        <p:strVal val="visible"/>
                                      </p:to>
                                    </p:set>
                                    <p:anim calcmode="lin" valueType="num">
                                      <p:cBhvr>
                                        <p:cTn id="10" dur="500" fill="hold"/>
                                        <p:tgtEl>
                                          <p:spTgt spid="5"/>
                                        </p:tgtEl>
                                        <p:attrNameLst>
                                          <p:attrName>ppt_x</p:attrName>
                                        </p:attrNameLst>
                                      </p:cBhvr>
                                      <p:tavLst>
                                        <p:tav tm="0">
                                          <p:val>
                                            <p:strVal val="#ppt_x-#ppt_w/2"/>
                                          </p:val>
                                        </p:tav>
                                        <p:tav tm="100000">
                                          <p:val>
                                            <p:strVal val="#ppt_x"/>
                                          </p:val>
                                        </p:tav>
                                      </p:tavLst>
                                    </p:anim>
                                    <p:anim calcmode="lin" valueType="num">
                                      <p:cBhvr>
                                        <p:cTn id="11" dur="500" fill="hold"/>
                                        <p:tgtEl>
                                          <p:spTgt spid="5"/>
                                        </p:tgtEl>
                                        <p:attrNameLst>
                                          <p:attrName>ppt_y</p:attrName>
                                        </p:attrNameLst>
                                      </p:cBhvr>
                                      <p:tavLst>
                                        <p:tav tm="0">
                                          <p:val>
                                            <p:strVal val="#ppt_y"/>
                                          </p:val>
                                        </p:tav>
                                        <p:tav tm="100000">
                                          <p:val>
                                            <p:strVal val="#ppt_y"/>
                                          </p:val>
                                        </p:tav>
                                      </p:tavLst>
                                    </p:anim>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1500"/>
                                  </p:stCondLst>
                                  <p:childTnLst>
                                    <p:set>
                                      <p:cBhvr>
                                        <p:cTn id="17" dur="1" fill="hold">
                                          <p:stCondLst>
                                            <p:cond delay="0"/>
                                          </p:stCondLst>
                                        </p:cTn>
                                        <p:tgtEl>
                                          <p:spTgt spid="15"/>
                                        </p:tgtEl>
                                        <p:attrNameLst>
                                          <p:attrName>style.visibility</p:attrName>
                                        </p:attrNameLst>
                                      </p:cBhvr>
                                      <p:to>
                                        <p:strVal val="visible"/>
                                      </p:to>
                                    </p:set>
                                    <p:anim calcmode="lin" valueType="num">
                                      <p:cBhvr>
                                        <p:cTn id="18" dur="3000" fill="hold"/>
                                        <p:tgtEl>
                                          <p:spTgt spid="15"/>
                                        </p:tgtEl>
                                        <p:attrNameLst>
                                          <p:attrName>ppt_w</p:attrName>
                                        </p:attrNameLst>
                                      </p:cBhvr>
                                      <p:tavLst>
                                        <p:tav tm="0">
                                          <p:val>
                                            <p:fltVal val="0"/>
                                          </p:val>
                                        </p:tav>
                                        <p:tav tm="100000">
                                          <p:val>
                                            <p:strVal val="#ppt_w"/>
                                          </p:val>
                                        </p:tav>
                                      </p:tavLst>
                                    </p:anim>
                                    <p:anim calcmode="lin" valueType="num">
                                      <p:cBhvr>
                                        <p:cTn id="19" dur="3000" fill="hold"/>
                                        <p:tgtEl>
                                          <p:spTgt spid="15"/>
                                        </p:tgtEl>
                                        <p:attrNameLst>
                                          <p:attrName>ppt_h</p:attrName>
                                        </p:attrNameLst>
                                      </p:cBhvr>
                                      <p:tavLst>
                                        <p:tav tm="0">
                                          <p:val>
                                            <p:fltVal val="0"/>
                                          </p:val>
                                        </p:tav>
                                        <p:tav tm="100000">
                                          <p:val>
                                            <p:strVal val="#ppt_h"/>
                                          </p:val>
                                        </p:tav>
                                      </p:tavLst>
                                    </p:anim>
                                  </p:childTnLst>
                                </p:cTn>
                              </p:par>
                            </p:childTnLst>
                          </p:cTn>
                        </p:par>
                        <p:par>
                          <p:cTn id="20" fill="hold">
                            <p:stCondLst>
                              <p:cond delay="4500"/>
                            </p:stCondLst>
                            <p:childTnLst>
                              <p:par>
                                <p:cTn id="21" presetID="6" presetClass="emph" presetSubtype="0" fill="hold" nodeType="afterEffect">
                                  <p:stCondLst>
                                    <p:cond delay="0"/>
                                  </p:stCondLst>
                                  <p:childTnLst>
                                    <p:animScale>
                                      <p:cBhvr>
                                        <p:cTn id="22" dur="2000" fill="hold"/>
                                        <p:tgtEl>
                                          <p:spTgt spid="1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5" grpId="0"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SLIDE_COUNT" val="1"/>
  <p:tag name="ISPRING_ULTRA_SCORM_DURATION" val="3600"/>
  <p:tag name="ISPRING_ULTRA_SCORM_QUIZ_NUMBER" val="0"/>
  <p:tag name="GENSWF_OUTPUT_FILE_NAME" val="Smrt prihaja"/>
  <p:tag name="FLASHSPRING_BG_AUDIO_DURATION_TAG" val="0.0000000"/>
  <p:tag name="WSBACKSOUND" val="C:\Program Files\Wondershare\PPT2Flash Professional\default.mp3"/>
  <p:tag name="WSBACK" val="false"/>
  <p:tag name="ISPRING_UUID" val="{D608EC64-2F90-45E0-A73F-900DD08AA2F9}"/>
  <p:tag name="ISPRING_RESOURCE_FOLDER" val="C:\Users\Holi\Documents\Zgodovina6\SpoznavajmoZgodovino\VejeZgodovine\CasovniTrak\CrnaSmrt\Prva_1\"/>
  <p:tag name="ISPRING_RESOURCE_FOLDER_STATIC" val="C:\Users\Holi\Documents\Zgodovina6\SpoznavajmoZgodovino\VejeZgodovine\CasovniTrak\CrnaSmrt\Prva_1\"/>
</p:tagLst>
</file>

<file path=ppt/tags/tag10.xml><?xml version="1.0" encoding="utf-8"?>
<p:tagLst xmlns:a="http://schemas.openxmlformats.org/drawingml/2006/main" xmlns:r="http://schemas.openxmlformats.org/officeDocument/2006/relationships" xmlns:p="http://schemas.openxmlformats.org/presentationml/2006/main">
  <p:tag name="GENSWF_SLIDE_TITLE" val="Starka s koso"/>
  <p:tag name="GENSWF_ADVANCE_TIME" val="11.86"/>
  <p:tag name="ISPRING_SLIDE_INDENT_LEVEL" val="0"/>
  <p:tag name="ISPRING_PRESENTER_ID" val="None"/>
  <p:tag name="ISPRING_CUSTOM_TIMING_USED" val="0"/>
  <p:tag name="PARID" val=""/>
  <p:tag name="WSTITLE" val="Starka s koso"/>
  <p:tag name="WSLEVEL" val="1"/>
  <p:tag name="WSSLIDESOUND" val="C:\Users\Nata\Documents\Zgodovina6\Zvoki\lion_growl_roar_human_voice_pitched_down_.mp3"/>
  <p:tag name="ISPRING_RESOURCE_AUDIO" val="07658088.wav"/>
  <p:tag name="ISPRING_AUDIO_FULL_PATH" val="C:\Users\Holi\Documents\Zgodovina6\SpoznavajmoZgodovino\VejeZgodovine\CasovniTrak\CrnaSmrt\Prva_1\audio\07658088.wav"/>
  <p:tag name="ISPRING_AUDIO_RELATIVE_PATH" val="Prva_1\audio\07658088.wav"/>
  <p:tag name="ISPRING_AUDIO_BITRATE" val="128"/>
</p:tagLst>
</file>

<file path=ppt/tags/tag11.xml><?xml version="1.0" encoding="utf-8"?>
<p:tagLst xmlns:a="http://schemas.openxmlformats.org/drawingml/2006/main" xmlns:r="http://schemas.openxmlformats.org/officeDocument/2006/relationships" xmlns:p="http://schemas.openxmlformats.org/presentationml/2006/main">
  <p:tag name="ISPRING_AUDIO_BITRATE" val="0"/>
  <p:tag name="PARID" val=""/>
  <p:tag name="WSTITLE" val="Kolikokrat?"/>
  <p:tag name="WSLEVEL" val="1"/>
  <p:tag name="WSSLIDESOUND" val=""/>
</p:tagLst>
</file>

<file path=ppt/tags/tag2.xml><?xml version="1.0" encoding="utf-8"?>
<p:tagLst xmlns:a="http://schemas.openxmlformats.org/drawingml/2006/main" xmlns:r="http://schemas.openxmlformats.org/officeDocument/2006/relationships" xmlns:p="http://schemas.openxmlformats.org/presentationml/2006/main">
  <p:tag name="PARID" val=""/>
  <p:tag name="WSTITLE" val="SMRT"/>
  <p:tag name="WSLEVEL" val="1"/>
  <p:tag name="WSSLIDESOUND" val=""/>
  <p:tag name="GENSWF_SLIDE_TITLE" val="SMRT"/>
  <p:tag name="GENSWF_ADVANCE_TIME" val="8.28"/>
  <p:tag name="ISPRING_SLIDE_INDENT_LEVEL" val="0"/>
  <p:tag name="ISPRING_CUSTOM_TIMING_USED" val="0"/>
  <p:tag name="ISPRING_RESOURCE_AUDIO" val="59887415.wav"/>
  <p:tag name="ISPRING_AUDIO_FULL_PATH" val="C:\Users\Holi\Documents\Zgodovina6\SpoznavajmoZgodovino\VejeZgodovine\CasovniTrak\CrnaSmrt\Prva_1\audio\59887415.wav"/>
  <p:tag name="ISPRING_AUDIO_RELATIVE_PATH" val="Prva_1\audio\59887415.wav"/>
  <p:tag name="ISPRING_AUDIO_BITRATE" val="128"/>
</p:tagLst>
</file>

<file path=ppt/tags/tag3.xml><?xml version="1.0" encoding="utf-8"?>
<p:tagLst xmlns:a="http://schemas.openxmlformats.org/drawingml/2006/main" xmlns:r="http://schemas.openxmlformats.org/officeDocument/2006/relationships" xmlns:p="http://schemas.openxmlformats.org/presentationml/2006/main">
  <p:tag name="PARID" val=""/>
  <p:tag name="WSTITLE" val="Smrt prihaja"/>
  <p:tag name="WSLEVEL" val="1"/>
  <p:tag name="WSSLIDESOUND" val=""/>
  <p:tag name="ISPRING_AUDIO_BITRATE" val="0"/>
</p:tagLst>
</file>

<file path=ppt/tags/tag4.xml><?xml version="1.0" encoding="utf-8"?>
<p:tagLst xmlns:a="http://schemas.openxmlformats.org/drawingml/2006/main" xmlns:r="http://schemas.openxmlformats.org/officeDocument/2006/relationships" xmlns:p="http://schemas.openxmlformats.org/presentationml/2006/main">
  <p:tag name="PARID" val=""/>
  <p:tag name="WSTITLE" val="UmIranje"/>
  <p:tag name="WSLEVEL" val="1"/>
  <p:tag name="WSSLIDESOUND" val=""/>
  <p:tag name="ISPRING_AUDIO_BITRATE" val="0"/>
</p:tagLst>
</file>

<file path=ppt/tags/tag5.xml><?xml version="1.0" encoding="utf-8"?>
<p:tagLst xmlns:a="http://schemas.openxmlformats.org/drawingml/2006/main" xmlns:r="http://schemas.openxmlformats.org/officeDocument/2006/relationships" xmlns:p="http://schemas.openxmlformats.org/presentationml/2006/main">
  <p:tag name="PARID" val=""/>
  <p:tag name="WSTITLE" val="Kje, zakaj?"/>
  <p:tag name="WSLEVEL" val="1"/>
  <p:tag name="WSSLIDESOUND" val=""/>
  <p:tag name="ISPRING_AUDIO_BITRATE" val="0"/>
</p:tagLst>
</file>

<file path=ppt/tags/tag6.xml><?xml version="1.0" encoding="utf-8"?>
<p:tagLst xmlns:a="http://schemas.openxmlformats.org/drawingml/2006/main" xmlns:r="http://schemas.openxmlformats.org/officeDocument/2006/relationships" xmlns:p="http://schemas.openxmlformats.org/presentationml/2006/main">
  <p:tag name="PARID" val=""/>
  <p:tag name="WSTITLE" val="Zakaj?"/>
  <p:tag name="WSLEVEL" val="1"/>
  <p:tag name="WSSLIDESOUND" val=""/>
  <p:tag name="ISPRING_AUDIO_BITRATE" val="0"/>
</p:tagLst>
</file>

<file path=ppt/tags/tag7.xml><?xml version="1.0" encoding="utf-8"?>
<p:tagLst xmlns:a="http://schemas.openxmlformats.org/drawingml/2006/main" xmlns:r="http://schemas.openxmlformats.org/officeDocument/2006/relationships" xmlns:p="http://schemas.openxmlformats.org/presentationml/2006/main">
  <p:tag name="PARID" val=""/>
  <p:tag name="WSTITLE" val="Zakaj? "/>
  <p:tag name="WSLEVEL" val="1"/>
  <p:tag name="WSSLIDESOUND" val=""/>
  <p:tag name="ISPRING_AUDIO_BITRATE" val="0"/>
</p:tagLst>
</file>

<file path=ppt/tags/tag8.xml><?xml version="1.0" encoding="utf-8"?>
<p:tagLst xmlns:a="http://schemas.openxmlformats.org/drawingml/2006/main" xmlns:r="http://schemas.openxmlformats.org/officeDocument/2006/relationships" xmlns:p="http://schemas.openxmlformats.org/presentationml/2006/main">
  <p:tag name="PARID" val=""/>
  <p:tag name="WSTITLE" val="Zdravniki"/>
  <p:tag name="WSLEVEL" val="1"/>
  <p:tag name="WSSLIDESOUND" val=""/>
  <p:tag name="ISPRING_AUDIO_BITRATE" val="0"/>
</p:tagLst>
</file>

<file path=ppt/tags/tag9.xml><?xml version="1.0" encoding="utf-8"?>
<p:tagLst xmlns:a="http://schemas.openxmlformats.org/drawingml/2006/main" xmlns:r="http://schemas.openxmlformats.org/officeDocument/2006/relationships" xmlns:p="http://schemas.openxmlformats.org/presentationml/2006/main">
  <p:tag name="PARID" val=""/>
  <p:tag name="WSTITLE" val="POSLEDICE"/>
  <p:tag name="WSLEVEL" val="1"/>
  <p:tag name="WSSLIDESOUND" val=""/>
  <p:tag name="ISPRING_AUDIO_BITRATE" val="0"/>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stno">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o meri 1">
      <a:majorFont>
        <a:latin typeface="Comic Sans MS"/>
        <a:ea typeface=""/>
        <a:cs typeface=""/>
      </a:majorFont>
      <a:minorFont>
        <a:latin typeface="Comic Sans MS"/>
        <a:ea typeface=""/>
        <a:cs typeface=""/>
      </a:minorFont>
    </a:fontScheme>
    <a:fmtScheme name="Solsticij">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397</TotalTime>
  <Words>721</Words>
  <Application>Microsoft Office PowerPoint</Application>
  <PresentationFormat>Diaprojekcija na zaslonu (4:3)</PresentationFormat>
  <Paragraphs>58</Paragraphs>
  <Slides>10</Slides>
  <Notes>10</Notes>
  <HiddenSlides>0</HiddenSlides>
  <MMClips>0</MMClips>
  <ScaleCrop>false</ScaleCrop>
  <HeadingPairs>
    <vt:vector size="4" baseType="variant">
      <vt:variant>
        <vt:lpstr>Tema</vt:lpstr>
      </vt:variant>
      <vt:variant>
        <vt:i4>1</vt:i4>
      </vt:variant>
      <vt:variant>
        <vt:lpstr>Naslovi diapozitivov</vt:lpstr>
      </vt:variant>
      <vt:variant>
        <vt:i4>10</vt:i4>
      </vt:variant>
    </vt:vector>
  </HeadingPairs>
  <TitlesOfParts>
    <vt:vector size="11" baseType="lpstr">
      <vt:lpstr>Mestno</vt:lpstr>
      <vt:lpstr>SMRT</vt:lpstr>
      <vt:lpstr>Smrt prihaja</vt:lpstr>
      <vt:lpstr>UmIranje</vt:lpstr>
      <vt:lpstr>Kje, zakaj?</vt:lpstr>
      <vt:lpstr>Zakaj?</vt:lpstr>
      <vt:lpstr>Zakaj?</vt:lpstr>
      <vt:lpstr>Zdravniki</vt:lpstr>
      <vt:lpstr>POSLEDICE</vt:lpstr>
      <vt:lpstr>Starka s koso</vt:lpstr>
      <vt:lpstr>Kolikokrat?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Prva</dc:title>
  <dc:creator>Veliki</dc:creator>
  <cp:lastModifiedBy>Nataša Holy</cp:lastModifiedBy>
  <cp:revision>46</cp:revision>
  <dcterms:created xsi:type="dcterms:W3CDTF">2010-01-30T08:46:47Z</dcterms:created>
  <dcterms:modified xsi:type="dcterms:W3CDTF">2010-06-16T05:36:59Z</dcterms:modified>
</cp:coreProperties>
</file>