
<file path=[Content_Types].xml><?xml version="1.0" encoding="utf-8"?>
<Types xmlns="http://schemas.openxmlformats.org/package/2006/content-types">
  <Default Extension="png" ContentType="image/png"/>
  <Default Extension="mp3" ContentType="audio/mp3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7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7" autoAdjust="0"/>
  </p:normalViewPr>
  <p:slideViewPr>
    <p:cSldViewPr>
      <p:cViewPr>
        <p:scale>
          <a:sx n="78" d="100"/>
          <a:sy n="78" d="100"/>
        </p:scale>
        <p:origin x="-39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564A4-BECA-475F-B299-A3C69D17D9D3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CE9E4-BECD-463E-BC57-3BA803893F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259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2899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975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929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Uredite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77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22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87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Pr>
        <a:blipFill dpi="0" rotWithShape="1">
          <a:blip r:embed="rId2">
            <a:lum/>
          </a:blip>
          <a:srcRect/>
          <a:stretch>
            <a:fillRect l="2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60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526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19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84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2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11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12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93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342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3000" t="4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  <p:sp>
        <p:nvSpPr>
          <p:cNvPr id="7" name="PoljeZBesedilom 6"/>
          <p:cNvSpPr txBox="1"/>
          <p:nvPr userDrawn="1"/>
        </p:nvSpPr>
        <p:spPr>
          <a:xfrm>
            <a:off x="8100392" y="40466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l-SI" sz="4000" dirty="0" smtClean="0">
                <a:solidFill>
                  <a:srgbClr val="FF0000"/>
                </a:solidFill>
                <a:effectLst/>
                <a:latin typeface="In his hands" pitchFamily="2" charset="0"/>
              </a:rPr>
              <a:t>X</a:t>
            </a:r>
            <a:endParaRPr lang="sl-SI" sz="4000" dirty="0">
              <a:solidFill>
                <a:srgbClr val="FF0000"/>
              </a:solidFill>
              <a:effectLst/>
              <a:latin typeface="In his han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http://sl.wikipedi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6.xml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.mp3"/><Relationship Id="rId10" Type="http://schemas.openxmlformats.org/officeDocument/2006/relationships/image" Target="../media/image8.png"/><Relationship Id="rId4" Type="http://schemas.microsoft.com/office/2007/relationships/media" Target="../media/media2.mp3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jp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9.jpg"/><Relationship Id="rId2" Type="http://schemas.microsoft.com/office/2007/relationships/media" Target="../media/media1.mp3"/><Relationship Id="rId1" Type="http://schemas.openxmlformats.org/officeDocument/2006/relationships/tags" Target="../tags/tag8.xml"/><Relationship Id="rId6" Type="http://schemas.microsoft.com/office/2007/relationships/media" Target="../media/media3.mp3"/><Relationship Id="rId11" Type="http://schemas.openxmlformats.org/officeDocument/2006/relationships/image" Target="../media/image8.png"/><Relationship Id="rId5" Type="http://schemas.openxmlformats.org/officeDocument/2006/relationships/audio" Target="../media/media2.mp3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7772400" cy="1470025"/>
          </a:xfrm>
        </p:spPr>
        <p:txBody>
          <a:bodyPr/>
          <a:lstStyle/>
          <a:p>
            <a:r>
              <a:rPr lang="sl-SI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Sredozemlje, zibelka pisav</a:t>
            </a:r>
            <a:endParaRPr lang="sl-SI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1000 - 700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66694" y="755230"/>
            <a:ext cx="489654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Grki so se pisanja naučili od Feničanov, svoje znanje pa so potem prenesli Etruščanom.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4572000" y="1916832"/>
            <a:ext cx="4131601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Grkom ni bilo všeč, da v pisavi ni bilo samoglasnikov. </a:t>
            </a:r>
          </a:p>
          <a:p>
            <a:r>
              <a:rPr lang="sl-SI" dirty="0"/>
              <a:t>Zato so si iz aramejskega črkopisa sposodili nekaj znakov za soglasnike in jih uporabili za samoglasnike. Tako je </a:t>
            </a:r>
            <a:r>
              <a:rPr lang="sl-SI" dirty="0" smtClean="0"/>
              <a:t>nastala </a:t>
            </a:r>
            <a:r>
              <a:rPr lang="sl-SI" dirty="0"/>
              <a:t>črka A (alfa), E (epsilon), O (omikron), Y (ipsilon), dodali pa so še svojo črko I (jota). 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70618" y="5252283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 rot="19663119" flipV="1">
            <a:off x="290225" y="4548423"/>
            <a:ext cx="3407433" cy="45719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180" y="1663685"/>
            <a:ext cx="2271111" cy="434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4395457" y="5021556"/>
            <a:ext cx="4243553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Razvila se je najbogatejša književnost: poezija, dramatika, povesti … Naša kultura dolguje grški civilizaciji celo abecedo. </a:t>
            </a:r>
          </a:p>
        </p:txBody>
      </p:sp>
      <p:sp>
        <p:nvSpPr>
          <p:cNvPr id="4" name="Elipsa 3"/>
          <p:cNvSpPr/>
          <p:nvPr/>
        </p:nvSpPr>
        <p:spPr>
          <a:xfrm>
            <a:off x="270618" y="2420888"/>
            <a:ext cx="91700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1439077" y="5396299"/>
            <a:ext cx="91700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1475362" y="3068960"/>
            <a:ext cx="91700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413213" y="3657997"/>
            <a:ext cx="91700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283712" y="4841536"/>
            <a:ext cx="91700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7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4.04624E-6 L 0.31771 -0.3075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153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2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25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75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250"/>
                            </p:stCondLst>
                            <p:childTnLst>
                              <p:par>
                                <p:cTn id="128" presetID="6" presetClass="entr" presetSubtype="32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0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600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66694" y="755230"/>
            <a:ext cx="489654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Rimljani so prevzeli etruščanski črkopis in ga prilagodili latinščini. Za zapis na papirus so uporabljali peresa in črnilo iz saj, pomešanih z vodo.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2689183" y="3861048"/>
            <a:ext cx="4131601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S kovinskimi črtali pa so pisali v mehki vosek na tablicah. Če zapisa niso več potrebovali, so ga izbrisali s sploščenim koncem pisala. 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91893" y="5540315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 rot="18351082">
            <a:off x="-5307" y="4654648"/>
            <a:ext cx="2474251" cy="130067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241796"/>
            <a:ext cx="1601273" cy="5910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1231818" y="5298845"/>
            <a:ext cx="4243553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Rimski črkopis, latinica,  je pravzaprav še danes isti kot pred dva tisoč leti in ga </a:t>
            </a:r>
            <a:r>
              <a:rPr lang="sl-SI" dirty="0" smtClean="0"/>
              <a:t>še </a:t>
            </a:r>
            <a:r>
              <a:rPr lang="sl-SI" dirty="0"/>
              <a:t>vedno uporabljamo.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6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4.33526E-6 L 0.18142 -0.33873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69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25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Srednji vek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91893" y="5828347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 rot="18351082">
            <a:off x="-721390" y="3651139"/>
            <a:ext cx="3311555" cy="1234990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548" y="3319833"/>
            <a:ext cx="4870748" cy="184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1187624" y="4975183"/>
            <a:ext cx="4243553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Pisali so z zašiljenim gosjim peresom na pergament. Menihi prepisovalci, kaligrafi, </a:t>
            </a:r>
            <a:r>
              <a:rPr lang="sl-SI" dirty="0" err="1"/>
              <a:t>iluminatorji</a:t>
            </a:r>
            <a:r>
              <a:rPr lang="sl-SI" dirty="0"/>
              <a:t> in knjigovezi, so postali umetniki, njihova dela pa umetnine, ki jih danes lahko vidimo v muzejih. </a:t>
            </a:r>
          </a:p>
        </p:txBody>
      </p:sp>
      <p:sp>
        <p:nvSpPr>
          <p:cNvPr id="5" name="Zaobljeni pravokotnik 4"/>
          <p:cNvSpPr/>
          <p:nvPr/>
        </p:nvSpPr>
        <p:spPr>
          <a:xfrm>
            <a:off x="6372200" y="5517232"/>
            <a:ext cx="1656184" cy="599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Neznane besede - klikni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0" y="1828551"/>
            <a:ext cx="4546370" cy="31393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	</a:t>
            </a:r>
            <a:r>
              <a:rPr lang="sl-SI" b="1" dirty="0"/>
              <a:t>kaligrafija</a:t>
            </a:r>
            <a:r>
              <a:rPr lang="sl-SI" dirty="0"/>
              <a:t> </a:t>
            </a:r>
            <a:r>
              <a:rPr lang="sl-SI" dirty="0" smtClean="0"/>
              <a:t> - pisanje </a:t>
            </a:r>
            <a:r>
              <a:rPr lang="sl-SI" dirty="0"/>
              <a:t>z lepimi, čitljivimi črkami, </a:t>
            </a:r>
            <a:r>
              <a:rPr lang="sl-SI" dirty="0" smtClean="0"/>
              <a:t>lepopisje</a:t>
            </a:r>
          </a:p>
          <a:p>
            <a:endParaRPr lang="sl-SI" dirty="0"/>
          </a:p>
          <a:p>
            <a:r>
              <a:rPr lang="sl-SI" dirty="0"/>
              <a:t>	</a:t>
            </a:r>
            <a:r>
              <a:rPr lang="sl-SI" b="1" dirty="0" smtClean="0"/>
              <a:t>iluminacija</a:t>
            </a:r>
            <a:r>
              <a:rPr lang="sl-SI" dirty="0" smtClean="0"/>
              <a:t> - </a:t>
            </a:r>
            <a:r>
              <a:rPr lang="pl-PL" dirty="0"/>
              <a:t>v srednjem veku slikarski okras rokopisa</a:t>
            </a:r>
          </a:p>
          <a:p>
            <a:endParaRPr lang="sl-SI" b="1" dirty="0"/>
          </a:p>
          <a:p>
            <a:r>
              <a:rPr lang="sl-SI" b="1" dirty="0" smtClean="0"/>
              <a:t>	iluminator</a:t>
            </a:r>
            <a:r>
              <a:rPr lang="sl-SI" dirty="0" smtClean="0"/>
              <a:t>  - </a:t>
            </a:r>
            <a:r>
              <a:rPr lang="sl-SI" dirty="0"/>
              <a:t>v srednjem veku kdor slikarsko krasi </a:t>
            </a:r>
            <a:r>
              <a:rPr lang="sl-SI" dirty="0" smtClean="0"/>
              <a:t>rokopis</a:t>
            </a:r>
          </a:p>
          <a:p>
            <a:endParaRPr lang="sl-SI" dirty="0" smtClean="0"/>
          </a:p>
          <a:p>
            <a:r>
              <a:rPr lang="sl-SI" dirty="0"/>
              <a:t>	</a:t>
            </a:r>
            <a:r>
              <a:rPr lang="sl-SI" b="1" dirty="0"/>
              <a:t>kaligraf</a:t>
            </a:r>
            <a:r>
              <a:rPr lang="sl-SI" dirty="0"/>
              <a:t> </a:t>
            </a:r>
            <a:r>
              <a:rPr lang="sl-SI" dirty="0" smtClean="0"/>
              <a:t>- kdor </a:t>
            </a:r>
            <a:r>
              <a:rPr lang="sl-SI" dirty="0"/>
              <a:t>piše z lepimi, čitljivimi črkami, </a:t>
            </a:r>
            <a:r>
              <a:rPr lang="sl-SI" dirty="0" smtClean="0"/>
              <a:t>lepopisec 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29443" y="637629"/>
            <a:ext cx="489654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Rimska cesarska vojska je skupaj z  osvajanjem dežel prinašala tudi </a:t>
            </a:r>
            <a:r>
              <a:rPr lang="sl-SI" dirty="0" smtClean="0"/>
              <a:t>latinščino </a:t>
            </a:r>
            <a:r>
              <a:rPr lang="sl-SI" dirty="0"/>
              <a:t>in latinico. Ljudstva zahodne Evrope so jo prirejala svojim </a:t>
            </a:r>
            <a:r>
              <a:rPr lang="sl-SI" dirty="0" smtClean="0"/>
              <a:t>jezikom </a:t>
            </a:r>
            <a:r>
              <a:rPr lang="sl-SI" dirty="0"/>
              <a:t>in spreminjale oblike črk.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4666439" y="1417867"/>
            <a:ext cx="4131601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Pisati so znali </a:t>
            </a:r>
            <a:r>
              <a:rPr lang="sl-SI" dirty="0" smtClean="0"/>
              <a:t>le duhovniki. </a:t>
            </a:r>
            <a:r>
              <a:rPr lang="sl-SI" dirty="0"/>
              <a:t>Menihi, pisarji v srednjem veku niso ustvarjalci, samo prepisujejo. Vendar so kljub temu umetniki: umetniško prepisovanje – kaligrafija, okrašena z iluminacijami, daje knjigam veliko vrednost.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4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7.40741E-7 L 0.10225 -0.5564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278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75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5" grpId="0" animBg="1"/>
      <p:bldP spid="6" grpId="0" animBg="1"/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Srednji vek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4434610" y="1921404"/>
            <a:ext cx="4131601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Črke glagolice so precej zapletene, zato so jo učenci Cirila in Metoda </a:t>
            </a:r>
            <a:r>
              <a:rPr lang="sl-SI" dirty="0" smtClean="0"/>
              <a:t>v </a:t>
            </a:r>
            <a:r>
              <a:rPr lang="sl-SI" dirty="0"/>
              <a:t>glavnem nehali uporabljati.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91893" y="5540315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 rot="18351082" flipV="1">
            <a:off x="-362191" y="3144812"/>
            <a:ext cx="6039330" cy="811651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465130" y="2857739"/>
            <a:ext cx="4243553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Oblika večine črk cirilice izvira iz grške pisave, razen šumnikov,  ki jih grška pisava ne pozna. S svojim imenom cirilica zaznamuje prispevek sv. Cirila pri ustvarjanju pisave.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5376" y="4077073"/>
            <a:ext cx="6092194" cy="233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209202" y="692696"/>
            <a:ext cx="4057998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Cirilica je naslednica glagolice, pisave, ki sta </a:t>
            </a:r>
            <a:r>
              <a:rPr lang="sl-SI" dirty="0" smtClean="0"/>
              <a:t>jo </a:t>
            </a:r>
            <a:r>
              <a:rPr lang="sl-SI" dirty="0"/>
              <a:t>v 9. stoletju razvila makedonska meniha sv. Ciril in sv. Metod, da bi Sveto pismo približala slovanskim ljudstvom na Balkanskem polotoku.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2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3.7037E-6 L 0.51215 -0.6645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8" y="-33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5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75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4"/>
              </a:rPr>
              <a:t>http://</a:t>
            </a:r>
            <a:r>
              <a:rPr lang="sl-SI" dirty="0" smtClean="0">
                <a:hlinkClick r:id="rId4"/>
              </a:rPr>
              <a:t>sl.wikipedia.org</a:t>
            </a:r>
            <a:endParaRPr lang="sl-SI" dirty="0" smtClean="0"/>
          </a:p>
          <a:p>
            <a:r>
              <a:rPr lang="sl-SI" dirty="0" err="1" smtClean="0"/>
              <a:t>Georges</a:t>
            </a:r>
            <a:r>
              <a:rPr lang="sl-SI" dirty="0" smtClean="0"/>
              <a:t> Jean, Pisava, spomin človeštva, DZS, Ljubljana</a:t>
            </a:r>
          </a:p>
          <a:p>
            <a:r>
              <a:rPr lang="sl-SI" dirty="0" smtClean="0"/>
              <a:t>Karen </a:t>
            </a:r>
            <a:r>
              <a:rPr lang="sl-SI" dirty="0" err="1" smtClean="0"/>
              <a:t>Brookfield</a:t>
            </a:r>
            <a:r>
              <a:rPr lang="sl-SI" dirty="0" smtClean="0"/>
              <a:t>, Pisave (Svet okrog nas) Pomurska založba</a:t>
            </a:r>
          </a:p>
          <a:p>
            <a:r>
              <a:rPr lang="sl-SI" dirty="0" smtClean="0"/>
              <a:t>SSKJ</a:t>
            </a:r>
          </a:p>
          <a:p>
            <a:r>
              <a:rPr lang="sl-SI" dirty="0" smtClean="0"/>
              <a:t>De </a:t>
            </a:r>
            <a:r>
              <a:rPr lang="sl-SI" dirty="0" err="1" smtClean="0"/>
              <a:t>Falla</a:t>
            </a:r>
            <a:r>
              <a:rPr lang="sl-SI" dirty="0" smtClean="0"/>
              <a:t>, Ognjeni ples</a:t>
            </a:r>
            <a:endParaRPr lang="sl-S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4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Razvoj pisave</a:t>
            </a:r>
            <a:endParaRPr lang="sl-SI" dirty="0"/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" y="4293096"/>
            <a:ext cx="2143424" cy="192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aobljeni pravokotnik 7"/>
          <p:cNvSpPr/>
          <p:nvPr/>
        </p:nvSpPr>
        <p:spPr>
          <a:xfrm>
            <a:off x="1115616" y="920433"/>
            <a:ext cx="2160240" cy="408623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sl-SI" dirty="0" smtClean="0"/>
              <a:t>Datumi so le okvirni.</a:t>
            </a:r>
            <a:endParaRPr lang="sl-SI" dirty="0"/>
          </a:p>
        </p:txBody>
      </p:sp>
      <p:sp>
        <p:nvSpPr>
          <p:cNvPr id="9" name="Zaobljeni pravokotnik 8"/>
          <p:cNvSpPr/>
          <p:nvPr/>
        </p:nvSpPr>
        <p:spPr>
          <a:xfrm>
            <a:off x="2653117" y="1728448"/>
            <a:ext cx="4464496" cy="408623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sl-SI" dirty="0" smtClean="0"/>
              <a:t>Pogosto se datumi nastanka pisav prekrivajo.</a:t>
            </a:r>
            <a:endParaRPr lang="sl-SI" dirty="0"/>
          </a:p>
        </p:txBody>
      </p:sp>
      <p:sp>
        <p:nvSpPr>
          <p:cNvPr id="15" name="Freeform 14"/>
          <p:cNvSpPr/>
          <p:nvPr/>
        </p:nvSpPr>
        <p:spPr>
          <a:xfrm>
            <a:off x="2901902" y="3102719"/>
            <a:ext cx="5001538" cy="201597"/>
          </a:xfrm>
          <a:custGeom>
            <a:avLst/>
            <a:gdLst>
              <a:gd name="connsiteX0" fmla="*/ 0 w 6350312"/>
              <a:gd name="connsiteY0" fmla="*/ 555371 h 555371"/>
              <a:gd name="connsiteX1" fmla="*/ 89757 w 6350312"/>
              <a:gd name="connsiteY1" fmla="*/ 482444 h 555371"/>
              <a:gd name="connsiteX2" fmla="*/ 201953 w 6350312"/>
              <a:gd name="connsiteY2" fmla="*/ 465614 h 555371"/>
              <a:gd name="connsiteX3" fmla="*/ 246832 w 6350312"/>
              <a:gd name="connsiteY3" fmla="*/ 493663 h 555371"/>
              <a:gd name="connsiteX4" fmla="*/ 392687 w 6350312"/>
              <a:gd name="connsiteY4" fmla="*/ 476834 h 555371"/>
              <a:gd name="connsiteX5" fmla="*/ 516103 w 6350312"/>
              <a:gd name="connsiteY5" fmla="*/ 431955 h 555371"/>
              <a:gd name="connsiteX6" fmla="*/ 835863 w 6350312"/>
              <a:gd name="connsiteY6" fmla="*/ 420736 h 555371"/>
              <a:gd name="connsiteX7" fmla="*/ 936839 w 6350312"/>
              <a:gd name="connsiteY7" fmla="*/ 398296 h 555371"/>
              <a:gd name="connsiteX8" fmla="*/ 1127573 w 6350312"/>
              <a:gd name="connsiteY8" fmla="*/ 398296 h 555371"/>
              <a:gd name="connsiteX9" fmla="*/ 1284648 w 6350312"/>
              <a:gd name="connsiteY9" fmla="*/ 342198 h 555371"/>
              <a:gd name="connsiteX10" fmla="*/ 2159779 w 6350312"/>
              <a:gd name="connsiteY10" fmla="*/ 353418 h 555371"/>
              <a:gd name="connsiteX11" fmla="*/ 2288805 w 6350312"/>
              <a:gd name="connsiteY11" fmla="*/ 325369 h 555371"/>
              <a:gd name="connsiteX12" fmla="*/ 2558076 w 6350312"/>
              <a:gd name="connsiteY12" fmla="*/ 291710 h 555371"/>
              <a:gd name="connsiteX13" fmla="*/ 2602955 w 6350312"/>
              <a:gd name="connsiteY13" fmla="*/ 302930 h 555371"/>
              <a:gd name="connsiteX14" fmla="*/ 2709541 w 6350312"/>
              <a:gd name="connsiteY14" fmla="*/ 403906 h 555371"/>
              <a:gd name="connsiteX15" fmla="*/ 2872226 w 6350312"/>
              <a:gd name="connsiteY15" fmla="*/ 398296 h 555371"/>
              <a:gd name="connsiteX16" fmla="*/ 2928324 w 6350312"/>
              <a:gd name="connsiteY16" fmla="*/ 370247 h 555371"/>
              <a:gd name="connsiteX17" fmla="*/ 3466866 w 6350312"/>
              <a:gd name="connsiteY17" fmla="*/ 381467 h 555371"/>
              <a:gd name="connsiteX18" fmla="*/ 3534184 w 6350312"/>
              <a:gd name="connsiteY18" fmla="*/ 330979 h 555371"/>
              <a:gd name="connsiteX19" fmla="*/ 3769796 w 6350312"/>
              <a:gd name="connsiteY19" fmla="*/ 342198 h 555371"/>
              <a:gd name="connsiteX20" fmla="*/ 3865163 w 6350312"/>
              <a:gd name="connsiteY20" fmla="*/ 314149 h 555371"/>
              <a:gd name="connsiteX21" fmla="*/ 4067117 w 6350312"/>
              <a:gd name="connsiteY21" fmla="*/ 297320 h 555371"/>
              <a:gd name="connsiteX22" fmla="*/ 4370047 w 6350312"/>
              <a:gd name="connsiteY22" fmla="*/ 319759 h 555371"/>
              <a:gd name="connsiteX23" fmla="*/ 4482243 w 6350312"/>
              <a:gd name="connsiteY23" fmla="*/ 246831 h 555371"/>
              <a:gd name="connsiteX24" fmla="*/ 4656147 w 6350312"/>
              <a:gd name="connsiteY24" fmla="*/ 230002 h 555371"/>
              <a:gd name="connsiteX25" fmla="*/ 4874930 w 6350312"/>
              <a:gd name="connsiteY25" fmla="*/ 246831 h 555371"/>
              <a:gd name="connsiteX26" fmla="*/ 5009566 w 6350312"/>
              <a:gd name="connsiteY26" fmla="*/ 134635 h 555371"/>
              <a:gd name="connsiteX27" fmla="*/ 5155421 w 6350312"/>
              <a:gd name="connsiteY27" fmla="*/ 145855 h 555371"/>
              <a:gd name="connsiteX28" fmla="*/ 5267617 w 6350312"/>
              <a:gd name="connsiteY28" fmla="*/ 112196 h 555371"/>
              <a:gd name="connsiteX29" fmla="*/ 5458351 w 6350312"/>
              <a:gd name="connsiteY29" fmla="*/ 112196 h 555371"/>
              <a:gd name="connsiteX30" fmla="*/ 5615426 w 6350312"/>
              <a:gd name="connsiteY30" fmla="*/ 72927 h 555371"/>
              <a:gd name="connsiteX31" fmla="*/ 5722012 w 6350312"/>
              <a:gd name="connsiteY31" fmla="*/ 56098 h 555371"/>
              <a:gd name="connsiteX32" fmla="*/ 5867867 w 6350312"/>
              <a:gd name="connsiteY32" fmla="*/ 0 h 555371"/>
              <a:gd name="connsiteX33" fmla="*/ 6052991 w 6350312"/>
              <a:gd name="connsiteY33" fmla="*/ 28049 h 555371"/>
              <a:gd name="connsiteX34" fmla="*/ 6114699 w 6350312"/>
              <a:gd name="connsiteY34" fmla="*/ 16829 h 555371"/>
              <a:gd name="connsiteX35" fmla="*/ 6254945 w 6350312"/>
              <a:gd name="connsiteY35" fmla="*/ 44878 h 555371"/>
              <a:gd name="connsiteX36" fmla="*/ 6350312 w 6350312"/>
              <a:gd name="connsiteY36" fmla="*/ 61708 h 555371"/>
              <a:gd name="connsiteX37" fmla="*/ 6350312 w 6350312"/>
              <a:gd name="connsiteY37" fmla="*/ 61708 h 5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50312" h="555371">
                <a:moveTo>
                  <a:pt x="0" y="555371"/>
                </a:moveTo>
                <a:lnTo>
                  <a:pt x="89757" y="482444"/>
                </a:lnTo>
                <a:lnTo>
                  <a:pt x="201953" y="465614"/>
                </a:lnTo>
                <a:cubicBezTo>
                  <a:pt x="242744" y="494750"/>
                  <a:pt x="225136" y="493663"/>
                  <a:pt x="246832" y="493663"/>
                </a:cubicBezTo>
                <a:lnTo>
                  <a:pt x="392687" y="476834"/>
                </a:lnTo>
                <a:lnTo>
                  <a:pt x="516103" y="431955"/>
                </a:lnTo>
                <a:lnTo>
                  <a:pt x="835863" y="420736"/>
                </a:lnTo>
                <a:lnTo>
                  <a:pt x="936839" y="398296"/>
                </a:lnTo>
                <a:lnTo>
                  <a:pt x="1127573" y="398296"/>
                </a:lnTo>
                <a:lnTo>
                  <a:pt x="1284648" y="342198"/>
                </a:lnTo>
                <a:lnTo>
                  <a:pt x="2159779" y="353418"/>
                </a:lnTo>
                <a:lnTo>
                  <a:pt x="2288805" y="325369"/>
                </a:lnTo>
                <a:cubicBezTo>
                  <a:pt x="2378532" y="313914"/>
                  <a:pt x="2467620" y="291710"/>
                  <a:pt x="2558076" y="291710"/>
                </a:cubicBezTo>
                <a:lnTo>
                  <a:pt x="2602955" y="302930"/>
                </a:lnTo>
                <a:lnTo>
                  <a:pt x="2709541" y="403906"/>
                </a:lnTo>
                <a:lnTo>
                  <a:pt x="2872226" y="398296"/>
                </a:lnTo>
                <a:lnTo>
                  <a:pt x="2928324" y="370247"/>
                </a:lnTo>
                <a:lnTo>
                  <a:pt x="3466866" y="381467"/>
                </a:lnTo>
                <a:lnTo>
                  <a:pt x="3534184" y="330979"/>
                </a:lnTo>
                <a:cubicBezTo>
                  <a:pt x="3762312" y="342385"/>
                  <a:pt x="3683686" y="342198"/>
                  <a:pt x="3769796" y="342198"/>
                </a:cubicBezTo>
                <a:lnTo>
                  <a:pt x="3865163" y="314149"/>
                </a:lnTo>
                <a:lnTo>
                  <a:pt x="4067117" y="297320"/>
                </a:lnTo>
                <a:lnTo>
                  <a:pt x="4370047" y="319759"/>
                </a:lnTo>
                <a:lnTo>
                  <a:pt x="4482243" y="246831"/>
                </a:lnTo>
                <a:lnTo>
                  <a:pt x="4656147" y="230002"/>
                </a:lnTo>
                <a:lnTo>
                  <a:pt x="4874930" y="246831"/>
                </a:lnTo>
                <a:lnTo>
                  <a:pt x="5009566" y="134635"/>
                </a:lnTo>
                <a:lnTo>
                  <a:pt x="5155421" y="145855"/>
                </a:lnTo>
                <a:lnTo>
                  <a:pt x="5267617" y="112196"/>
                </a:lnTo>
                <a:lnTo>
                  <a:pt x="5458351" y="112196"/>
                </a:lnTo>
                <a:lnTo>
                  <a:pt x="5615426" y="72927"/>
                </a:lnTo>
                <a:lnTo>
                  <a:pt x="5722012" y="56098"/>
                </a:lnTo>
                <a:lnTo>
                  <a:pt x="5867867" y="0"/>
                </a:lnTo>
                <a:cubicBezTo>
                  <a:pt x="6045464" y="28644"/>
                  <a:pt x="5983055" y="28049"/>
                  <a:pt x="6052991" y="28049"/>
                </a:cubicBezTo>
                <a:lnTo>
                  <a:pt x="6114699" y="16829"/>
                </a:lnTo>
                <a:cubicBezTo>
                  <a:pt x="6251944" y="39703"/>
                  <a:pt x="6217163" y="7096"/>
                  <a:pt x="6254945" y="44878"/>
                </a:cubicBezTo>
                <a:lnTo>
                  <a:pt x="6350312" y="61708"/>
                </a:lnTo>
                <a:lnTo>
                  <a:pt x="6350312" y="61708"/>
                </a:lnTo>
              </a:path>
            </a:pathLst>
          </a:custGeom>
          <a:solidFill>
            <a:srgbClr val="FFC000"/>
          </a:solidFill>
          <a:ln w="5715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21"/>
          <p:cNvSpPr/>
          <p:nvPr/>
        </p:nvSpPr>
        <p:spPr>
          <a:xfrm>
            <a:off x="1115616" y="2795400"/>
            <a:ext cx="1152128" cy="2097000"/>
          </a:xfrm>
          <a:custGeom>
            <a:avLst/>
            <a:gdLst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57450 w 3310890"/>
              <a:gd name="connsiteY18" fmla="*/ 1280160 h 1718310"/>
              <a:gd name="connsiteX19" fmla="*/ 2670810 w 3310890"/>
              <a:gd name="connsiteY19" fmla="*/ 1257300 h 1718310"/>
              <a:gd name="connsiteX20" fmla="*/ 2918460 w 3310890"/>
              <a:gd name="connsiteY20" fmla="*/ 1443990 h 1718310"/>
              <a:gd name="connsiteX21" fmla="*/ 2971800 w 3310890"/>
              <a:gd name="connsiteY21" fmla="*/ 1428750 h 1718310"/>
              <a:gd name="connsiteX22" fmla="*/ 3013710 w 3310890"/>
              <a:gd name="connsiteY22" fmla="*/ 1466850 h 1718310"/>
              <a:gd name="connsiteX23" fmla="*/ 3082290 w 3310890"/>
              <a:gd name="connsiteY23" fmla="*/ 1501140 h 1718310"/>
              <a:gd name="connsiteX24" fmla="*/ 3150870 w 3310890"/>
              <a:gd name="connsiteY24" fmla="*/ 1512570 h 1718310"/>
              <a:gd name="connsiteX25" fmla="*/ 3268980 w 3310890"/>
              <a:gd name="connsiteY25" fmla="*/ 1611630 h 1718310"/>
              <a:gd name="connsiteX26" fmla="*/ 3310890 w 3310890"/>
              <a:gd name="connsiteY26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41220 w 3310890"/>
              <a:gd name="connsiteY15" fmla="*/ 1261110 h 1718310"/>
              <a:gd name="connsiteX16" fmla="*/ 2179320 w 3310890"/>
              <a:gd name="connsiteY16" fmla="*/ 1245870 h 1718310"/>
              <a:gd name="connsiteX17" fmla="*/ 2240280 w 3310890"/>
              <a:gd name="connsiteY17" fmla="*/ 1230630 h 1718310"/>
              <a:gd name="connsiteX18" fmla="*/ 2362200 w 3310890"/>
              <a:gd name="connsiteY18" fmla="*/ 1230630 h 1718310"/>
              <a:gd name="connsiteX19" fmla="*/ 2457450 w 3310890"/>
              <a:gd name="connsiteY19" fmla="*/ 1280160 h 1718310"/>
              <a:gd name="connsiteX20" fmla="*/ 2670810 w 3310890"/>
              <a:gd name="connsiteY20" fmla="*/ 1257300 h 1718310"/>
              <a:gd name="connsiteX21" fmla="*/ 2918460 w 3310890"/>
              <a:gd name="connsiteY21" fmla="*/ 1443990 h 1718310"/>
              <a:gd name="connsiteX22" fmla="*/ 2971800 w 3310890"/>
              <a:gd name="connsiteY22" fmla="*/ 1428750 h 1718310"/>
              <a:gd name="connsiteX23" fmla="*/ 3013710 w 3310890"/>
              <a:gd name="connsiteY23" fmla="*/ 1466850 h 1718310"/>
              <a:gd name="connsiteX24" fmla="*/ 3082290 w 3310890"/>
              <a:gd name="connsiteY24" fmla="*/ 1501140 h 1718310"/>
              <a:gd name="connsiteX25" fmla="*/ 3150870 w 3310890"/>
              <a:gd name="connsiteY25" fmla="*/ 1512570 h 1718310"/>
              <a:gd name="connsiteX26" fmla="*/ 3268980 w 3310890"/>
              <a:gd name="connsiteY26" fmla="*/ 1611630 h 1718310"/>
              <a:gd name="connsiteX27" fmla="*/ 3310890 w 3310890"/>
              <a:gd name="connsiteY27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57450 w 3310890"/>
              <a:gd name="connsiteY18" fmla="*/ 1280160 h 1718310"/>
              <a:gd name="connsiteX19" fmla="*/ 2670810 w 3310890"/>
              <a:gd name="connsiteY19" fmla="*/ 1257300 h 1718310"/>
              <a:gd name="connsiteX20" fmla="*/ 2918460 w 3310890"/>
              <a:gd name="connsiteY20" fmla="*/ 1443990 h 1718310"/>
              <a:gd name="connsiteX21" fmla="*/ 2971800 w 3310890"/>
              <a:gd name="connsiteY21" fmla="*/ 1428750 h 1718310"/>
              <a:gd name="connsiteX22" fmla="*/ 3013710 w 3310890"/>
              <a:gd name="connsiteY22" fmla="*/ 1466850 h 1718310"/>
              <a:gd name="connsiteX23" fmla="*/ 3082290 w 3310890"/>
              <a:gd name="connsiteY23" fmla="*/ 1501140 h 1718310"/>
              <a:gd name="connsiteX24" fmla="*/ 3150870 w 3310890"/>
              <a:gd name="connsiteY24" fmla="*/ 1512570 h 1718310"/>
              <a:gd name="connsiteX25" fmla="*/ 3268980 w 3310890"/>
              <a:gd name="connsiteY25" fmla="*/ 1611630 h 1718310"/>
              <a:gd name="connsiteX26" fmla="*/ 3310890 w 3310890"/>
              <a:gd name="connsiteY26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04110 w 3310890"/>
              <a:gd name="connsiteY18" fmla="*/ 1261110 h 1718310"/>
              <a:gd name="connsiteX19" fmla="*/ 2457450 w 3310890"/>
              <a:gd name="connsiteY19" fmla="*/ 1280160 h 1718310"/>
              <a:gd name="connsiteX20" fmla="*/ 2670810 w 3310890"/>
              <a:gd name="connsiteY20" fmla="*/ 1257300 h 1718310"/>
              <a:gd name="connsiteX21" fmla="*/ 2918460 w 3310890"/>
              <a:gd name="connsiteY21" fmla="*/ 1443990 h 1718310"/>
              <a:gd name="connsiteX22" fmla="*/ 2971800 w 3310890"/>
              <a:gd name="connsiteY22" fmla="*/ 1428750 h 1718310"/>
              <a:gd name="connsiteX23" fmla="*/ 3013710 w 3310890"/>
              <a:gd name="connsiteY23" fmla="*/ 1466850 h 1718310"/>
              <a:gd name="connsiteX24" fmla="*/ 3082290 w 3310890"/>
              <a:gd name="connsiteY24" fmla="*/ 1501140 h 1718310"/>
              <a:gd name="connsiteX25" fmla="*/ 3150870 w 3310890"/>
              <a:gd name="connsiteY25" fmla="*/ 1512570 h 1718310"/>
              <a:gd name="connsiteX26" fmla="*/ 3268980 w 3310890"/>
              <a:gd name="connsiteY26" fmla="*/ 1611630 h 1718310"/>
              <a:gd name="connsiteX27" fmla="*/ 3310890 w 3310890"/>
              <a:gd name="connsiteY27" fmla="*/ 1718310 h 171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10890" h="1718310">
                <a:moveTo>
                  <a:pt x="0" y="0"/>
                </a:moveTo>
                <a:lnTo>
                  <a:pt x="255270" y="76200"/>
                </a:lnTo>
                <a:lnTo>
                  <a:pt x="377190" y="205740"/>
                </a:lnTo>
                <a:lnTo>
                  <a:pt x="605790" y="396240"/>
                </a:lnTo>
                <a:lnTo>
                  <a:pt x="910590" y="655320"/>
                </a:lnTo>
                <a:lnTo>
                  <a:pt x="994410" y="758190"/>
                </a:lnTo>
                <a:lnTo>
                  <a:pt x="1139190" y="845820"/>
                </a:lnTo>
                <a:lnTo>
                  <a:pt x="1261110" y="1017270"/>
                </a:lnTo>
                <a:lnTo>
                  <a:pt x="1299210" y="1036320"/>
                </a:lnTo>
                <a:lnTo>
                  <a:pt x="1367790" y="1032510"/>
                </a:lnTo>
                <a:lnTo>
                  <a:pt x="1543050" y="1116330"/>
                </a:lnTo>
                <a:lnTo>
                  <a:pt x="1588770" y="1158240"/>
                </a:lnTo>
                <a:lnTo>
                  <a:pt x="1798320" y="1162050"/>
                </a:lnTo>
                <a:lnTo>
                  <a:pt x="1889760" y="1173480"/>
                </a:lnTo>
                <a:cubicBezTo>
                  <a:pt x="2037026" y="1254864"/>
                  <a:pt x="1985222" y="1228831"/>
                  <a:pt x="2042160" y="1257300"/>
                </a:cubicBezTo>
                <a:cubicBezTo>
                  <a:pt x="2090420" y="1269365"/>
                  <a:pt x="2146300" y="1250315"/>
                  <a:pt x="2179320" y="1245870"/>
                </a:cubicBezTo>
                <a:lnTo>
                  <a:pt x="2240280" y="1230630"/>
                </a:lnTo>
                <a:lnTo>
                  <a:pt x="2362200" y="1230630"/>
                </a:lnTo>
                <a:cubicBezTo>
                  <a:pt x="2389505" y="1235710"/>
                  <a:pt x="2388235" y="1252855"/>
                  <a:pt x="2404110" y="1261110"/>
                </a:cubicBezTo>
                <a:cubicBezTo>
                  <a:pt x="2419985" y="1269365"/>
                  <a:pt x="2413000" y="1280795"/>
                  <a:pt x="2457450" y="1280160"/>
                </a:cubicBezTo>
                <a:cubicBezTo>
                  <a:pt x="2665714" y="1257020"/>
                  <a:pt x="2594188" y="1257300"/>
                  <a:pt x="2670810" y="1257300"/>
                </a:cubicBezTo>
                <a:cubicBezTo>
                  <a:pt x="2912845" y="1445549"/>
                  <a:pt x="2809478" y="1443990"/>
                  <a:pt x="2918460" y="1443990"/>
                </a:cubicBezTo>
                <a:lnTo>
                  <a:pt x="2971800" y="1428750"/>
                </a:lnTo>
                <a:lnTo>
                  <a:pt x="3013710" y="1466850"/>
                </a:lnTo>
                <a:lnTo>
                  <a:pt x="3082290" y="1501140"/>
                </a:lnTo>
                <a:lnTo>
                  <a:pt x="3150870" y="1512570"/>
                </a:lnTo>
                <a:cubicBezTo>
                  <a:pt x="3266130" y="1612462"/>
                  <a:pt x="3214752" y="1611630"/>
                  <a:pt x="3268980" y="1611630"/>
                </a:cubicBezTo>
                <a:lnTo>
                  <a:pt x="3310890" y="1718310"/>
                </a:ln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21"/>
          <p:cNvSpPr/>
          <p:nvPr/>
        </p:nvSpPr>
        <p:spPr>
          <a:xfrm rot="9677503">
            <a:off x="3036003" y="3712796"/>
            <a:ext cx="2461217" cy="1371284"/>
          </a:xfrm>
          <a:custGeom>
            <a:avLst/>
            <a:gdLst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57450 w 3310890"/>
              <a:gd name="connsiteY18" fmla="*/ 1280160 h 1718310"/>
              <a:gd name="connsiteX19" fmla="*/ 2670810 w 3310890"/>
              <a:gd name="connsiteY19" fmla="*/ 1257300 h 1718310"/>
              <a:gd name="connsiteX20" fmla="*/ 2918460 w 3310890"/>
              <a:gd name="connsiteY20" fmla="*/ 1443990 h 1718310"/>
              <a:gd name="connsiteX21" fmla="*/ 2971800 w 3310890"/>
              <a:gd name="connsiteY21" fmla="*/ 1428750 h 1718310"/>
              <a:gd name="connsiteX22" fmla="*/ 3013710 w 3310890"/>
              <a:gd name="connsiteY22" fmla="*/ 1466850 h 1718310"/>
              <a:gd name="connsiteX23" fmla="*/ 3082290 w 3310890"/>
              <a:gd name="connsiteY23" fmla="*/ 1501140 h 1718310"/>
              <a:gd name="connsiteX24" fmla="*/ 3150870 w 3310890"/>
              <a:gd name="connsiteY24" fmla="*/ 1512570 h 1718310"/>
              <a:gd name="connsiteX25" fmla="*/ 3268980 w 3310890"/>
              <a:gd name="connsiteY25" fmla="*/ 1611630 h 1718310"/>
              <a:gd name="connsiteX26" fmla="*/ 3310890 w 3310890"/>
              <a:gd name="connsiteY26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41220 w 3310890"/>
              <a:gd name="connsiteY15" fmla="*/ 1261110 h 1718310"/>
              <a:gd name="connsiteX16" fmla="*/ 2179320 w 3310890"/>
              <a:gd name="connsiteY16" fmla="*/ 1245870 h 1718310"/>
              <a:gd name="connsiteX17" fmla="*/ 2240280 w 3310890"/>
              <a:gd name="connsiteY17" fmla="*/ 1230630 h 1718310"/>
              <a:gd name="connsiteX18" fmla="*/ 2362200 w 3310890"/>
              <a:gd name="connsiteY18" fmla="*/ 1230630 h 1718310"/>
              <a:gd name="connsiteX19" fmla="*/ 2457450 w 3310890"/>
              <a:gd name="connsiteY19" fmla="*/ 1280160 h 1718310"/>
              <a:gd name="connsiteX20" fmla="*/ 2670810 w 3310890"/>
              <a:gd name="connsiteY20" fmla="*/ 1257300 h 1718310"/>
              <a:gd name="connsiteX21" fmla="*/ 2918460 w 3310890"/>
              <a:gd name="connsiteY21" fmla="*/ 1443990 h 1718310"/>
              <a:gd name="connsiteX22" fmla="*/ 2971800 w 3310890"/>
              <a:gd name="connsiteY22" fmla="*/ 1428750 h 1718310"/>
              <a:gd name="connsiteX23" fmla="*/ 3013710 w 3310890"/>
              <a:gd name="connsiteY23" fmla="*/ 1466850 h 1718310"/>
              <a:gd name="connsiteX24" fmla="*/ 3082290 w 3310890"/>
              <a:gd name="connsiteY24" fmla="*/ 1501140 h 1718310"/>
              <a:gd name="connsiteX25" fmla="*/ 3150870 w 3310890"/>
              <a:gd name="connsiteY25" fmla="*/ 1512570 h 1718310"/>
              <a:gd name="connsiteX26" fmla="*/ 3268980 w 3310890"/>
              <a:gd name="connsiteY26" fmla="*/ 1611630 h 1718310"/>
              <a:gd name="connsiteX27" fmla="*/ 3310890 w 3310890"/>
              <a:gd name="connsiteY27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57450 w 3310890"/>
              <a:gd name="connsiteY18" fmla="*/ 1280160 h 1718310"/>
              <a:gd name="connsiteX19" fmla="*/ 2670810 w 3310890"/>
              <a:gd name="connsiteY19" fmla="*/ 1257300 h 1718310"/>
              <a:gd name="connsiteX20" fmla="*/ 2918460 w 3310890"/>
              <a:gd name="connsiteY20" fmla="*/ 1443990 h 1718310"/>
              <a:gd name="connsiteX21" fmla="*/ 2971800 w 3310890"/>
              <a:gd name="connsiteY21" fmla="*/ 1428750 h 1718310"/>
              <a:gd name="connsiteX22" fmla="*/ 3013710 w 3310890"/>
              <a:gd name="connsiteY22" fmla="*/ 1466850 h 1718310"/>
              <a:gd name="connsiteX23" fmla="*/ 3082290 w 3310890"/>
              <a:gd name="connsiteY23" fmla="*/ 1501140 h 1718310"/>
              <a:gd name="connsiteX24" fmla="*/ 3150870 w 3310890"/>
              <a:gd name="connsiteY24" fmla="*/ 1512570 h 1718310"/>
              <a:gd name="connsiteX25" fmla="*/ 3268980 w 3310890"/>
              <a:gd name="connsiteY25" fmla="*/ 1611630 h 1718310"/>
              <a:gd name="connsiteX26" fmla="*/ 3310890 w 3310890"/>
              <a:gd name="connsiteY26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04110 w 3310890"/>
              <a:gd name="connsiteY18" fmla="*/ 1261110 h 1718310"/>
              <a:gd name="connsiteX19" fmla="*/ 2457450 w 3310890"/>
              <a:gd name="connsiteY19" fmla="*/ 1280160 h 1718310"/>
              <a:gd name="connsiteX20" fmla="*/ 2670810 w 3310890"/>
              <a:gd name="connsiteY20" fmla="*/ 1257300 h 1718310"/>
              <a:gd name="connsiteX21" fmla="*/ 2918460 w 3310890"/>
              <a:gd name="connsiteY21" fmla="*/ 1443990 h 1718310"/>
              <a:gd name="connsiteX22" fmla="*/ 2971800 w 3310890"/>
              <a:gd name="connsiteY22" fmla="*/ 1428750 h 1718310"/>
              <a:gd name="connsiteX23" fmla="*/ 3013710 w 3310890"/>
              <a:gd name="connsiteY23" fmla="*/ 1466850 h 1718310"/>
              <a:gd name="connsiteX24" fmla="*/ 3082290 w 3310890"/>
              <a:gd name="connsiteY24" fmla="*/ 1501140 h 1718310"/>
              <a:gd name="connsiteX25" fmla="*/ 3150870 w 3310890"/>
              <a:gd name="connsiteY25" fmla="*/ 1512570 h 1718310"/>
              <a:gd name="connsiteX26" fmla="*/ 3268980 w 3310890"/>
              <a:gd name="connsiteY26" fmla="*/ 1611630 h 1718310"/>
              <a:gd name="connsiteX27" fmla="*/ 3310890 w 3310890"/>
              <a:gd name="connsiteY27" fmla="*/ 1718310 h 171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10890" h="1718310">
                <a:moveTo>
                  <a:pt x="0" y="0"/>
                </a:moveTo>
                <a:lnTo>
                  <a:pt x="255270" y="76200"/>
                </a:lnTo>
                <a:lnTo>
                  <a:pt x="377190" y="205740"/>
                </a:lnTo>
                <a:lnTo>
                  <a:pt x="605790" y="396240"/>
                </a:lnTo>
                <a:lnTo>
                  <a:pt x="910590" y="655320"/>
                </a:lnTo>
                <a:lnTo>
                  <a:pt x="994410" y="758190"/>
                </a:lnTo>
                <a:lnTo>
                  <a:pt x="1139190" y="845820"/>
                </a:lnTo>
                <a:lnTo>
                  <a:pt x="1261110" y="1017270"/>
                </a:lnTo>
                <a:lnTo>
                  <a:pt x="1299210" y="1036320"/>
                </a:lnTo>
                <a:lnTo>
                  <a:pt x="1367790" y="1032510"/>
                </a:lnTo>
                <a:lnTo>
                  <a:pt x="1543050" y="1116330"/>
                </a:lnTo>
                <a:lnTo>
                  <a:pt x="1588770" y="1158240"/>
                </a:lnTo>
                <a:lnTo>
                  <a:pt x="1798320" y="1162050"/>
                </a:lnTo>
                <a:lnTo>
                  <a:pt x="1889760" y="1173480"/>
                </a:lnTo>
                <a:cubicBezTo>
                  <a:pt x="2037026" y="1254864"/>
                  <a:pt x="1985222" y="1228831"/>
                  <a:pt x="2042160" y="1257300"/>
                </a:cubicBezTo>
                <a:cubicBezTo>
                  <a:pt x="2090420" y="1269365"/>
                  <a:pt x="2146300" y="1250315"/>
                  <a:pt x="2179320" y="1245870"/>
                </a:cubicBezTo>
                <a:lnTo>
                  <a:pt x="2240280" y="1230630"/>
                </a:lnTo>
                <a:lnTo>
                  <a:pt x="2362200" y="1230630"/>
                </a:lnTo>
                <a:cubicBezTo>
                  <a:pt x="2389505" y="1235710"/>
                  <a:pt x="2388235" y="1252855"/>
                  <a:pt x="2404110" y="1261110"/>
                </a:cubicBezTo>
                <a:cubicBezTo>
                  <a:pt x="2419985" y="1269365"/>
                  <a:pt x="2413000" y="1280795"/>
                  <a:pt x="2457450" y="1280160"/>
                </a:cubicBezTo>
                <a:cubicBezTo>
                  <a:pt x="2665714" y="1257020"/>
                  <a:pt x="2594188" y="1257300"/>
                  <a:pt x="2670810" y="1257300"/>
                </a:cubicBezTo>
                <a:cubicBezTo>
                  <a:pt x="2912845" y="1445549"/>
                  <a:pt x="2809478" y="1443990"/>
                  <a:pt x="2918460" y="1443990"/>
                </a:cubicBezTo>
                <a:lnTo>
                  <a:pt x="2971800" y="1428750"/>
                </a:lnTo>
                <a:lnTo>
                  <a:pt x="3013710" y="1466850"/>
                </a:lnTo>
                <a:lnTo>
                  <a:pt x="3082290" y="1501140"/>
                </a:lnTo>
                <a:lnTo>
                  <a:pt x="3150870" y="1512570"/>
                </a:lnTo>
                <a:cubicBezTo>
                  <a:pt x="3266130" y="1612462"/>
                  <a:pt x="3214752" y="1611630"/>
                  <a:pt x="3268980" y="1611630"/>
                </a:cubicBezTo>
                <a:lnTo>
                  <a:pt x="3310890" y="1718310"/>
                </a:lnTo>
              </a:path>
            </a:pathLst>
          </a:custGeom>
          <a:noFill/>
          <a:ln w="571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8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C 0.00243 -0.00926 0.00503 -0.01805 0.0092 -0.02616 C 0.01215 -0.0412 0.01944 -0.04537 0.02639 -0.05602 C 0.03125 -0.06342 0.02656 -0.05995 0.03281 -0.06829 C 0.03611 -0.07268 0.03976 -0.07662 0.0434 -0.08055 C 0.04462 -0.08194 0.04618 -0.08264 0.04739 -0.08403 C 0.05382 -0.09097 0.04601 -0.08426 0.0526 -0.09282 C 0.05555 -0.09676 0.05989 -0.10162 0.06319 -0.10509 C 0.0691 -0.11157 0.07656 -0.11643 0.08281 -0.12268 C 0.09601 -0.13588 0.11042 -0.15046 0.12639 -0.15787 C 0.13298 -0.16435 0.13941 -0.16643 0.14739 -0.16829 C 0.15364 -0.17361 0.16493 -0.17731 0.17239 -0.17893 C 0.18142 -0.18495 0.19149 -0.18588 0.20139 -0.18773 C 0.2658 -0.18588 0.2434 -0.18588 0.2684 -0.18588 " pathEditMode="relative" ptsTypes="fffffffffffff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3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3500 – 3000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3528" y="1196752"/>
            <a:ext cx="489654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S prvimi pisanimi znaki so zapisani gospodarski računi: koliko vreč moke je v shrambi, koliko ovac je na pašniku.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467544" y="3284984"/>
            <a:ext cx="489654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Najprej so računovodje za zapisovanje uporabljali glinaste tablice, na katere so risali stvari ali bitja.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713832" y="4725144"/>
            <a:ext cx="489654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Sumerci so pisala šilili in z njimi odtiskovali v svežo glino znake, krožce in črte, ki so bili videti kot klini. Od tod poimenovanje pisave klinopis (iz latinske besede cuneus - klin).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2371725" cy="173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323528" y="4579982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667657" y="3717032"/>
            <a:ext cx="5272495" cy="1058168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4.95027E-7 L 0.64254 -0.21999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18" y="-110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3500 – 3000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3528" y="1469156"/>
            <a:ext cx="5184576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err="1"/>
              <a:t>Akadci</a:t>
            </a:r>
            <a:r>
              <a:rPr lang="sl-SI" dirty="0"/>
              <a:t>, Babilonci in Asirci so pisavo uporabljali tudi za drugo sporočanje, zapise verskih hvalnic, urokov, zakonov, nastali </a:t>
            </a:r>
            <a:r>
              <a:rPr lang="sl-SI" dirty="0" smtClean="0"/>
              <a:t>so </a:t>
            </a:r>
            <a:r>
              <a:rPr lang="sl-SI" dirty="0"/>
              <a:t>prvi zametki književnosti. </a:t>
            </a:r>
          </a:p>
          <a:p>
            <a:r>
              <a:rPr lang="sl-SI" dirty="0"/>
              <a:t>Stari Sumerci so zapisali ep o Gilgamešu. 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467544" y="3430741"/>
            <a:ext cx="489654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Pisati so znali le pomembni člani družbe. Znati pisati in brati je že takrat pomenilo oblast in moč.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713832" y="4725144"/>
            <a:ext cx="4314552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Razen </a:t>
            </a:r>
            <a:r>
              <a:rPr lang="sl-SI" dirty="0" err="1"/>
              <a:t>akadskemu</a:t>
            </a:r>
            <a:r>
              <a:rPr lang="sl-SI" dirty="0"/>
              <a:t> jeziku se je ta pisava </a:t>
            </a:r>
          </a:p>
          <a:p>
            <a:r>
              <a:rPr lang="sl-SI" dirty="0"/>
              <a:t>lahko prilagodila tudi drugim jezikom. 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Tako kot danes: zapis angleškega besedila </a:t>
            </a:r>
          </a:p>
          <a:p>
            <a:r>
              <a:rPr lang="sl-SI" dirty="0"/>
              <a:t>je v enakih črkah kot zapis v slovenščini.  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23528" y="4579982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667657" y="4077072"/>
            <a:ext cx="6352615" cy="698128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108" y="291561"/>
            <a:ext cx="1926468" cy="378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51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1.27168E-6 L 0.74497 -0.14659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0" y="-7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25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25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75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3500 – 3000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3528" y="1469156"/>
            <a:ext cx="489654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Na drugem koncu sveta, </a:t>
            </a:r>
            <a:r>
              <a:rPr lang="sl-SI" dirty="0" smtClean="0"/>
              <a:t>na </a:t>
            </a:r>
            <a:r>
              <a:rPr lang="sl-SI" dirty="0"/>
              <a:t>Kitajskem, so izumili pisavo, ki jo imajo še danes.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440125" y="4868014"/>
            <a:ext cx="431455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Pisava je zapletena kombinacija podobopisa in znamenj, vsega skupaj več kot petdeset tisoč znamenj. 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323528" y="4579982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667657" y="1961728"/>
            <a:ext cx="7504743" cy="2813472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794470"/>
            <a:ext cx="1351968" cy="378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424194" y="2798063"/>
            <a:ext cx="489654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Legenda o nastanku pisave pravi, da so jo iznašli trije cesarji, zlasti pa cesar Cang-Jie. Ta je iznašel pisavo potem, ko je preštudiral nebesna telesa in odtise ptic in živali.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1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1.27168E-6 L 0.87083 -0.4716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235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5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3000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3528" y="1469156"/>
            <a:ext cx="489654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Indijska pisava brahmi sloni na popolni abecedi, sestavljena je iz samoglasnikov in soglasnikov, bere pa se od leve proti desni.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440125" y="4868014"/>
            <a:ext cx="431455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Drugi indijski jeziki, ki se berejo od desne na levo, imajo za glavni samoglasnik A.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95433" y="4830199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667657" y="3733800"/>
            <a:ext cx="7504743" cy="1279376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838" y="-30336"/>
            <a:ext cx="3404259" cy="236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424194" y="2798063"/>
            <a:ext cx="489654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Zato raziskovalci menijo, da je brahmi preobrazba in nadgradnja iz feničanske pisave. Trgovci z indijskega polotoka so namreč imeli pogoste stike z Arabijo, Feničani in celo z Grčijo.  </a:t>
            </a:r>
          </a:p>
        </p:txBody>
      </p:sp>
      <p:pic>
        <p:nvPicPr>
          <p:cNvPr id="3" name="kitaj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3.06358E-6 L 0.86614 -0.2353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99" y="-11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75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3000 – 2500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3528" y="788210"/>
            <a:ext cx="3816424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Arabska pisava izhaja iz feničanskega črkopisa. Na začetku našega štetja so plemena na severu Arabije uporabljala pisavo, ki ni </a:t>
            </a:r>
            <a:r>
              <a:rPr lang="sl-SI" dirty="0" smtClean="0"/>
              <a:t>bila </a:t>
            </a:r>
            <a:r>
              <a:rPr lang="sl-SI" dirty="0"/>
              <a:t>več feničanska. V prvotni obliki ta pisava ne zapisuje samoglasnikov in se piše in bere od desne na levo.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47755" y="3331276"/>
            <a:ext cx="431455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Pisava je osnova za vso umetnost  tako imenovanih arabesk. Slika je izrisana z arabskim besedilom.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23528" y="5029845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496765" y="4895447"/>
            <a:ext cx="5371379" cy="278414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3668170" y="5299103"/>
            <a:ext cx="489654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Mohamed je v tej pisavi leta 650 napisal prve strani Korana, muslimanske svete knjige. </a:t>
            </a:r>
          </a:p>
        </p:txBody>
      </p:sp>
      <p:pic>
        <p:nvPicPr>
          <p:cNvPr id="3" name="kitaj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indij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9254" y="1052736"/>
            <a:ext cx="4396434" cy="292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323">
            <a:off x="535164" y="4584653"/>
            <a:ext cx="2286000" cy="159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6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3.98844E-6 L 0.60313 -0.08625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56" y="-4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25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64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53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331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53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331" decel="50000">
                                          <p:stCondLst>
                                            <p:cond delay="267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53">
                                          <p:stCondLst>
                                            <p:cond delay="328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331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53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331" decel="50000">
                                          <p:stCondLst>
                                            <p:cond delay="366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1000 - 700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66694" y="755230"/>
            <a:ext cx="489654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Tisoč let pred našim štetjem pa so Feničani odkrili črkopis. Bili so znameniti pomorščaki in trgovci. Feničani so v dežele, s katerimi so trgovali, širili tudi svoj </a:t>
            </a:r>
            <a:r>
              <a:rPr lang="sl-SI" dirty="0" smtClean="0"/>
              <a:t>črkopis.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70618" y="5252283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641909" y="3933056"/>
            <a:ext cx="4146115" cy="1581288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650" y="1355394"/>
            <a:ext cx="4553634" cy="168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3131840" y="4285070"/>
            <a:ext cx="4896544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Vendar – z dvaindvajsetimi </a:t>
            </a:r>
            <a:r>
              <a:rPr lang="sl-SI" dirty="0"/>
              <a:t>znaki napišeš lahko vse. Čeprav niso zapisani vsi glasovi, pa je </a:t>
            </a:r>
            <a:r>
              <a:rPr lang="sl-SI" dirty="0" smtClean="0"/>
              <a:t>to število neprimerno </a:t>
            </a:r>
            <a:r>
              <a:rPr lang="sl-SI" dirty="0"/>
              <a:t>manjše od </a:t>
            </a:r>
            <a:r>
              <a:rPr lang="sl-SI" dirty="0" err="1"/>
              <a:t>tisočev</a:t>
            </a:r>
            <a:r>
              <a:rPr lang="sl-SI" dirty="0"/>
              <a:t> kitajskih </a:t>
            </a:r>
            <a:r>
              <a:rPr lang="sl-SI" dirty="0" smtClean="0"/>
              <a:t>pismenk, ali  kot </a:t>
            </a:r>
            <a:r>
              <a:rPr lang="sl-SI" dirty="0"/>
              <a:t>nekaj sto </a:t>
            </a:r>
            <a:r>
              <a:rPr lang="sl-SI" dirty="0" smtClean="0"/>
              <a:t>hieroglifov in dosti manj </a:t>
            </a:r>
            <a:r>
              <a:rPr lang="sl-SI" dirty="0"/>
              <a:t>kot šeststo klinopisnih znakov.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465130" y="3244334"/>
            <a:ext cx="413160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Ta </a:t>
            </a:r>
            <a:r>
              <a:rPr lang="sl-SI" dirty="0"/>
              <a:t>črkopis </a:t>
            </a:r>
            <a:r>
              <a:rPr lang="sl-SI" dirty="0" smtClean="0"/>
              <a:t>še ne pozna  samoglasnikov</a:t>
            </a:r>
            <a:r>
              <a:rPr lang="sl-SI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4.04624E-6 L 0.46736 -0.2760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-138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5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1000 - 700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66694" y="755230"/>
            <a:ext cx="489654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V Egiptu je nastajala druga oblika pisave. Egipčani so verjeli, da je bog Tot iznašel pisavo in jo podaril ljudem.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270618" y="2348880"/>
            <a:ext cx="413160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Beseda hieroglif je namreč  pisava bogov (hieros – svet, glyphein – vrezovati). 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70618" y="5252283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 flipV="1">
            <a:off x="465131" y="5396298"/>
            <a:ext cx="3386789" cy="45719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3699" y="1355394"/>
            <a:ext cx="3826516" cy="225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4645180" y="4221088"/>
            <a:ext cx="4243553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Na začetku so poznali le okrog sedemsto znakov, ob rimski okupaciji pa že približno pet tisoč znakov. Tudi v Egiptu je znanje branja in pisanja pomenilo hkrati privilegij in oblast.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9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4.04624E-6 L 0.42795 -0.0138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25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FLASHSPRING_ENABLE_BG_AUDIO_TAG" val="1"/>
  <p:tag name="FLASHSPRING_BG_AUDIO_FULL_PATH_TAG" val="C:\Users\Nataša\Documents\Zgodovina6\SpoznavajmoZgodovino\PomozneVede\Paleografija\03 Fire Dance.mp3"/>
  <p:tag name="FLASHSPRING_BG_AUDIO_RELATIVE_PATH_TAG" val="03 Fire Dance.mp3"/>
  <p:tag name="FLASHSPRING_BG_AUDIO_DURATION_TAG" val="261.5420227"/>
  <p:tag name="FLASHSPRING_BG_AUDIO_LOOP_TAG" val="1"/>
  <p:tag name="ISPRING_RESOURCE_FOLDER" val="C:\Users\Nataša\Documents\Zgodovina6\SpoznavajmoZgodovino\PomozneVede\Paleografija\Predstavitev1\"/>
  <p:tag name="ISPRING_RESOURCE_PATHS_HASH" val="dc37da6d8cf793ca9671c82538b8359ac8b2ec"/>
  <p:tag name="ISPRING_SCORM_RATE_QUIZZES" val="0"/>
  <p:tag name="GENSWF_OUTPUT_FILE_NAME" val="PredstavitevPisaveG"/>
  <p:tag name="ISPRING_UUID" val="{FF5BC6BC-7F0B-405E-92FE-59996478314C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Srednji vek"/>
  <p:tag name="GENSWF_ADVANCE_TIME" val="15.58"/>
  <p:tag name="ISPRING_SLIDE_INDENT_LEVEL" val="0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Sredozemlje, zibelka pisav"/>
  <p:tag name="GENSWF_ADVANCE_TIME" val="0.00"/>
  <p:tag name="ISPRING_SLIDE_INDENT_LEVEL" val="0"/>
  <p:tag name="ISPRING_PRESENTER_ID" val="None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Razvoj pisave"/>
  <p:tag name="GENSWF_ADVANCE_TIME" val="0.00"/>
  <p:tag name="ISPRING_SLIDE_INDENT_LEVEL" val="0"/>
  <p:tag name="ISPRING_PRESENTER_ID" val="None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3500 – 3000 pr. Kr."/>
  <p:tag name="GENSWF_ADVANCE_TIME" val="0.00"/>
  <p:tag name="ISPRING_SLIDE_INDENT_LEVEL" val="0"/>
  <p:tag name="ISPRING_PRESENTER_ID" val="None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 meri 1">
      <a:majorFont>
        <a:latin typeface="BudHand"/>
        <a:ea typeface=""/>
        <a:cs typeface=""/>
      </a:majorFont>
      <a:minorFont>
        <a:latin typeface="Calibri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1013</Words>
  <Application>Microsoft Office PowerPoint</Application>
  <PresentationFormat>Diaprojekcija na zaslonu (4:3)</PresentationFormat>
  <Paragraphs>82</Paragraphs>
  <Slides>14</Slides>
  <Notes>14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Sredozemlje, zibelka pisav</vt:lpstr>
      <vt:lpstr>Razvoj pisave</vt:lpstr>
      <vt:lpstr>3500 – 3000 pr. Kr. </vt:lpstr>
      <vt:lpstr>3500 – 3000 pr. Kr. </vt:lpstr>
      <vt:lpstr>3500 – 3000 pr. Kr. </vt:lpstr>
      <vt:lpstr>3000 pr. Kr. </vt:lpstr>
      <vt:lpstr>3000 – 2500 pr. Kr. </vt:lpstr>
      <vt:lpstr>1000 - 700 pr. Kr. </vt:lpstr>
      <vt:lpstr>1000 - 700 pr. Kr. </vt:lpstr>
      <vt:lpstr>1000 - 700 pr. Kr. </vt:lpstr>
      <vt:lpstr>600 pr. Kr. </vt:lpstr>
      <vt:lpstr>Srednji vek </vt:lpstr>
      <vt:lpstr>Srednji vek </vt:lpstr>
      <vt:lpstr>Viri</vt:lpstr>
    </vt:vector>
  </TitlesOfParts>
  <Company>www.uciteljska.net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pisav</dc:title>
  <dc:creator>Nataša</dc:creator>
  <cp:lastModifiedBy>Nataša</cp:lastModifiedBy>
  <cp:revision>121</cp:revision>
  <dcterms:created xsi:type="dcterms:W3CDTF">2010-11-10T01:48:56Z</dcterms:created>
  <dcterms:modified xsi:type="dcterms:W3CDTF">2010-11-12T12:48:09Z</dcterms:modified>
</cp:coreProperties>
</file>