
<file path=[Content_Types].xml><?xml version="1.0" encoding="utf-8"?>
<Types xmlns="http://schemas.openxmlformats.org/package/2006/content-types">
  <Default Extension="png" ContentType="image/png"/>
  <Default Extension="mp3" ContentType="audio/mp3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custDataLst>
    <p:tags r:id="rId17"/>
  </p:custDataLst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B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120" autoAdjust="0"/>
  </p:normalViewPr>
  <p:slideViewPr>
    <p:cSldViewPr>
      <p:cViewPr>
        <p:scale>
          <a:sx n="50" d="100"/>
          <a:sy n="50" d="100"/>
        </p:scale>
        <p:origin x="-1656" y="-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564A4-BECA-475F-B299-A3C69D17D9D3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E9E4-BECD-463E-BC57-3BA803893FD4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4259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12899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39750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59295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E9E4-BECD-463E-BC57-3BA803893FD4}" type="slidenum">
              <a:rPr lang="sl-SI" smtClean="0"/>
              <a:t>9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10724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Pr>
        <a:blipFill dpi="0" rotWithShape="1">
          <a:blip r:embed="rId2">
            <a:lum/>
          </a:blip>
          <a:srcRect/>
          <a:stretch>
            <a:fillRect t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+mj-lt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dirty="0" smtClean="0"/>
              <a:t>Uredite slog podnaslova matrice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2776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2232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871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360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lang="sl-SI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526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defRPr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019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084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452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4119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123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1930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3429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B2F1F-CD46-4D72-8CFA-7455BEC92698}" type="datetimeFigureOut">
              <a:rPr lang="sl-SI" smtClean="0"/>
              <a:t>12.11.2010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BA09BF-F3FE-4E54-B28C-7594A63B44D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5680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glow rad="139700">
              <a:schemeClr val="accent2">
                <a:satMod val="175000"/>
                <a:alpha val="40000"/>
              </a:schemeClr>
            </a:glo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10.xml"/><Relationship Id="rId2" Type="http://schemas.microsoft.com/office/2007/relationships/media" Target="../media/media3.mp3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9.mp3"/><Relationship Id="rId10" Type="http://schemas.openxmlformats.org/officeDocument/2006/relationships/image" Target="../media/image2.png"/><Relationship Id="rId4" Type="http://schemas.microsoft.com/office/2007/relationships/media" Target="../media/media9.mp3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11.xml"/><Relationship Id="rId2" Type="http://schemas.microsoft.com/office/2007/relationships/media" Target="../media/media3.mp3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10.mp3"/><Relationship Id="rId10" Type="http://schemas.openxmlformats.org/officeDocument/2006/relationships/image" Target="../media/image8.png"/><Relationship Id="rId4" Type="http://schemas.microsoft.com/office/2007/relationships/media" Target="../media/media10.mp3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12.xml"/><Relationship Id="rId2" Type="http://schemas.microsoft.com/office/2007/relationships/media" Target="../media/media3.mp3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11.mp3"/><Relationship Id="rId10" Type="http://schemas.openxmlformats.org/officeDocument/2006/relationships/image" Target="../media/image8.png"/><Relationship Id="rId4" Type="http://schemas.microsoft.com/office/2007/relationships/media" Target="../media/media11.mp3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13.xml"/><Relationship Id="rId2" Type="http://schemas.microsoft.com/office/2007/relationships/media" Target="../media/media3.mp3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12.mp3"/><Relationship Id="rId10" Type="http://schemas.openxmlformats.org/officeDocument/2006/relationships/image" Target="../media/image8.png"/><Relationship Id="rId4" Type="http://schemas.microsoft.com/office/2007/relationships/media" Target="../media/media12.mp3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hyperlink" Target="http://sl.wikipedia.org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1.mp3"/><Relationship Id="rId7" Type="http://schemas.openxmlformats.org/officeDocument/2006/relationships/image" Target="../media/image4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2.mp3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tags" Target="../tags/tag4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../media/media3.mp3"/><Relationship Id="rId7" Type="http://schemas.openxmlformats.org/officeDocument/2006/relationships/image" Target="../media/image6.jpg"/><Relationship Id="rId2" Type="http://schemas.microsoft.com/office/2007/relationships/media" Target="../media/media3.mp3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5.xml"/><Relationship Id="rId2" Type="http://schemas.microsoft.com/office/2007/relationships/media" Target="../media/media3.mp3"/><Relationship Id="rId1" Type="http://schemas.openxmlformats.org/officeDocument/2006/relationships/tags" Target="../tags/tag6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4.mp3"/><Relationship Id="rId10" Type="http://schemas.openxmlformats.org/officeDocument/2006/relationships/image" Target="../media/image8.png"/><Relationship Id="rId4" Type="http://schemas.microsoft.com/office/2007/relationships/media" Target="../media/media4.mp3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2.png"/><Relationship Id="rId3" Type="http://schemas.openxmlformats.org/officeDocument/2006/relationships/audio" Target="../media/media3.mp3"/><Relationship Id="rId7" Type="http://schemas.openxmlformats.org/officeDocument/2006/relationships/audio" Target="../media/media5.mp3"/><Relationship Id="rId12" Type="http://schemas.openxmlformats.org/officeDocument/2006/relationships/image" Target="../media/image8.png"/><Relationship Id="rId2" Type="http://schemas.microsoft.com/office/2007/relationships/media" Target="../media/media3.mp3"/><Relationship Id="rId1" Type="http://schemas.openxmlformats.org/officeDocument/2006/relationships/tags" Target="../tags/tag7.xml"/><Relationship Id="rId6" Type="http://schemas.microsoft.com/office/2007/relationships/media" Target="../media/media5.mp3"/><Relationship Id="rId11" Type="http://schemas.openxmlformats.org/officeDocument/2006/relationships/image" Target="../media/image9.png"/><Relationship Id="rId5" Type="http://schemas.openxmlformats.org/officeDocument/2006/relationships/audio" Target="../media/media4.mp3"/><Relationship Id="rId10" Type="http://schemas.openxmlformats.org/officeDocument/2006/relationships/image" Target="../media/image4.png"/><Relationship Id="rId4" Type="http://schemas.microsoft.com/office/2007/relationships/media" Target="../media/media4.mp3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media" Target="../media/media6.mp3"/><Relationship Id="rId13" Type="http://schemas.openxmlformats.org/officeDocument/2006/relationships/image" Target="../media/image8.png"/><Relationship Id="rId3" Type="http://schemas.openxmlformats.org/officeDocument/2006/relationships/audio" Target="../media/media3.mp3"/><Relationship Id="rId7" Type="http://schemas.openxmlformats.org/officeDocument/2006/relationships/audio" Target="../media/media5.mp3"/><Relationship Id="rId12" Type="http://schemas.openxmlformats.org/officeDocument/2006/relationships/image" Target="../media/image4.png"/><Relationship Id="rId2" Type="http://schemas.microsoft.com/office/2007/relationships/media" Target="../media/media3.mp3"/><Relationship Id="rId16" Type="http://schemas.openxmlformats.org/officeDocument/2006/relationships/image" Target="../media/image2.png"/><Relationship Id="rId1" Type="http://schemas.openxmlformats.org/officeDocument/2006/relationships/tags" Target="../tags/tag8.xml"/><Relationship Id="rId6" Type="http://schemas.microsoft.com/office/2007/relationships/media" Target="../media/media5.mp3"/><Relationship Id="rId11" Type="http://schemas.openxmlformats.org/officeDocument/2006/relationships/notesSlide" Target="../notesSlides/notesSlide7.xml"/><Relationship Id="rId5" Type="http://schemas.openxmlformats.org/officeDocument/2006/relationships/audio" Target="../media/media4.mp3"/><Relationship Id="rId15" Type="http://schemas.openxmlformats.org/officeDocument/2006/relationships/image" Target="../media/image11.jpg"/><Relationship Id="rId10" Type="http://schemas.openxmlformats.org/officeDocument/2006/relationships/slideLayout" Target="../slideLayouts/slideLayout2.xml"/><Relationship Id="rId4" Type="http://schemas.microsoft.com/office/2007/relationships/media" Target="../media/media4.mp3"/><Relationship Id="rId9" Type="http://schemas.openxmlformats.org/officeDocument/2006/relationships/audio" Target="../media/media6.mp3"/><Relationship Id="rId1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8.xml"/><Relationship Id="rId2" Type="http://schemas.microsoft.com/office/2007/relationships/media" Target="../media/media3.mp3"/><Relationship Id="rId1" Type="http://schemas.openxmlformats.org/officeDocument/2006/relationships/tags" Target="../tags/tag9.xml"/><Relationship Id="rId6" Type="http://schemas.openxmlformats.org/officeDocument/2006/relationships/slideLayout" Target="../slideLayouts/slideLayout2.xml"/><Relationship Id="rId5" Type="http://schemas.openxmlformats.org/officeDocument/2006/relationships/audio" Target="../media/media7.mp3"/><Relationship Id="rId10" Type="http://schemas.openxmlformats.org/officeDocument/2006/relationships/image" Target="../media/image2.png"/><Relationship Id="rId4" Type="http://schemas.microsoft.com/office/2007/relationships/media" Target="../media/media7.mp3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3.mp3"/><Relationship Id="rId7" Type="http://schemas.openxmlformats.org/officeDocument/2006/relationships/notesSlide" Target="../notesSlides/notesSlide9.xml"/><Relationship Id="rId2" Type="http://schemas.microsoft.com/office/2007/relationships/media" Target="../media/media3.mp3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.png"/><Relationship Id="rId5" Type="http://schemas.openxmlformats.org/officeDocument/2006/relationships/audio" Target="../media/media8.mp3"/><Relationship Id="rId10" Type="http://schemas.openxmlformats.org/officeDocument/2006/relationships/image" Target="../media/image8.png"/><Relationship Id="rId4" Type="http://schemas.microsoft.com/office/2007/relationships/media" Target="../media/media8.mp3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95536" y="1340768"/>
            <a:ext cx="7772400" cy="1470025"/>
          </a:xfrm>
        </p:spPr>
        <p:txBody>
          <a:bodyPr/>
          <a:lstStyle/>
          <a:p>
            <a:r>
              <a:rPr lang="sl-SI" dirty="0" smtClean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Sredozemlje, zibelka pisav</a:t>
            </a:r>
            <a:endParaRPr lang="sl-SI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Slika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5508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1000 - 700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66694" y="755230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Grki so se pisanja naučili od Feničanov, svoje znanje pa so potem prenesli Etruščanom.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572000" y="1916832"/>
            <a:ext cx="4131601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Grkom ni bilo všeč, da v pisavi ni bilo samoglasnikov. </a:t>
            </a:r>
          </a:p>
          <a:p>
            <a:r>
              <a:rPr lang="sl-SI" dirty="0"/>
              <a:t>Zato so si iz aramejskega črkopisa sposodili nekaj znakov za soglasnike in jih uporabili za samoglasnike. Tako je </a:t>
            </a:r>
            <a:r>
              <a:rPr lang="sl-SI" dirty="0" smtClean="0"/>
              <a:t>nastala </a:t>
            </a:r>
            <a:r>
              <a:rPr lang="sl-SI" dirty="0"/>
              <a:t>črka A (alfa), E (epsilon), O (omikron), Y (ipsilon), dodali pa so še svojo črko I (jota).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70618" y="5252283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rot="19663119" flipV="1">
            <a:off x="290225" y="4548423"/>
            <a:ext cx="3407433" cy="45719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0180" y="1663685"/>
            <a:ext cx="2271111" cy="4348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4395457" y="5021556"/>
            <a:ext cx="424355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Razvila se je najbogatejša književnost: poezija, dramatika, povesti … Naša kultura dolguje grški civilizaciji celo abecedo. </a:t>
            </a:r>
          </a:p>
        </p:txBody>
      </p:sp>
      <p:sp>
        <p:nvSpPr>
          <p:cNvPr id="4" name="Elipsa 3"/>
          <p:cNvSpPr/>
          <p:nvPr/>
        </p:nvSpPr>
        <p:spPr>
          <a:xfrm>
            <a:off x="270618" y="2420888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1439077" y="5396299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1475362" y="3068960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413213" y="3657997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283712" y="4841536"/>
            <a:ext cx="917006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5" name="grki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43188" y="6248400"/>
            <a:ext cx="609600" cy="609600"/>
          </a:xfrm>
          <a:prstGeom prst="rect">
            <a:avLst/>
          </a:prstGeom>
        </p:spPr>
      </p:pic>
      <p:pic>
        <p:nvPicPr>
          <p:cNvPr id="21" name="Slika 2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78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04624E-6 L 0.31771 -0.30752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85" y="-1537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25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25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450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6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75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250"/>
                            </p:stCondLst>
                            <p:childTnLst>
                              <p:par>
                                <p:cTn id="1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250"/>
                            </p:stCondLst>
                            <p:childTnLst>
                              <p:par>
                                <p:cTn id="131" presetID="6" presetClass="entr" presetSubtype="32" fill="hold" grpId="0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3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1500"/>
                            </p:stCondLst>
                            <p:childTnLst>
                              <p:par>
                                <p:cTn id="13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600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66694" y="755230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Rimljani so prevzeli etruščanski črkopis in ga prilagodili latinščini. Za zapis na papirus so uporabljali peresa in črnilo iz saj, pomešanih z vodo.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689183" y="3861048"/>
            <a:ext cx="4131601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 kovinskimi črtali pa so pisali v mehki vosek na tablicah. Če zapisa niso več potrebovali, so ga izbrisali s sploščenim koncem pisala.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91893" y="5540315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rot="18351082">
            <a:off x="-5307" y="4654648"/>
            <a:ext cx="2474251" cy="130067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76256" y="241796"/>
            <a:ext cx="1601273" cy="59104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1231818" y="5298845"/>
            <a:ext cx="424355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Rimski črkopis, latinica,  je pravzaprav še danes isti kot pred dva tisoč leti in ga </a:t>
            </a:r>
            <a:r>
              <a:rPr lang="sl-SI" dirty="0" smtClean="0"/>
              <a:t>še </a:t>
            </a:r>
            <a:r>
              <a:rPr lang="sl-SI" dirty="0"/>
              <a:t>vedno uporabljamo.</a:t>
            </a:r>
          </a:p>
        </p:txBody>
      </p:sp>
      <p:pic>
        <p:nvPicPr>
          <p:cNvPr id="4" name="rim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160" y="6248400"/>
            <a:ext cx="609600" cy="609600"/>
          </a:xfrm>
          <a:prstGeom prst="rect">
            <a:avLst/>
          </a:prstGeom>
        </p:spPr>
      </p:pic>
      <p:pic>
        <p:nvPicPr>
          <p:cNvPr id="15" name="Slika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860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4.33526E-6 L 0.18142 -0.33873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169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5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225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Srednji vek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91893" y="5828347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rot="18351082">
            <a:off x="-721390" y="3651139"/>
            <a:ext cx="3311555" cy="1234990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1548" y="3319833"/>
            <a:ext cx="4870748" cy="1841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1187624" y="4975183"/>
            <a:ext cx="4243553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Pisali so z zašiljenim gosjim peresom na pergament. Menihi prepisovalci, kaligrafi, </a:t>
            </a:r>
            <a:r>
              <a:rPr lang="sl-SI" dirty="0" err="1"/>
              <a:t>iluminatorji</a:t>
            </a:r>
            <a:r>
              <a:rPr lang="sl-SI" dirty="0"/>
              <a:t> in knjigovezi, so postali umetniki, njihova dela pa umetnine, ki jih danes lahko vidimo v muzejih. </a:t>
            </a:r>
          </a:p>
        </p:txBody>
      </p:sp>
      <p:sp>
        <p:nvSpPr>
          <p:cNvPr id="5" name="Zaobljeni pravokotnik 4"/>
          <p:cNvSpPr/>
          <p:nvPr/>
        </p:nvSpPr>
        <p:spPr>
          <a:xfrm>
            <a:off x="6372200" y="5517232"/>
            <a:ext cx="1656184" cy="5991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Neznane besede - klikni</a:t>
            </a:r>
            <a:endParaRPr lang="sl-SI" dirty="0"/>
          </a:p>
        </p:txBody>
      </p:sp>
      <p:pic>
        <p:nvPicPr>
          <p:cNvPr id="3" name="srednji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22639" y="6274761"/>
            <a:ext cx="609600" cy="609600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0" y="1828551"/>
            <a:ext cx="4546370" cy="313932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	</a:t>
            </a:r>
            <a:r>
              <a:rPr lang="sl-SI" b="1" dirty="0"/>
              <a:t>kaligrafija</a:t>
            </a:r>
            <a:r>
              <a:rPr lang="sl-SI" dirty="0"/>
              <a:t> </a:t>
            </a:r>
            <a:r>
              <a:rPr lang="sl-SI" dirty="0" smtClean="0"/>
              <a:t> - pisanje </a:t>
            </a:r>
            <a:r>
              <a:rPr lang="sl-SI" dirty="0"/>
              <a:t>z lepimi, čitljivimi črkami, </a:t>
            </a:r>
            <a:r>
              <a:rPr lang="sl-SI" dirty="0" smtClean="0"/>
              <a:t>lepopisje</a:t>
            </a:r>
          </a:p>
          <a:p>
            <a:endParaRPr lang="sl-SI" dirty="0"/>
          </a:p>
          <a:p>
            <a:r>
              <a:rPr lang="sl-SI" dirty="0"/>
              <a:t>	</a:t>
            </a:r>
            <a:r>
              <a:rPr lang="sl-SI" b="1" dirty="0" smtClean="0"/>
              <a:t>iluminacija</a:t>
            </a:r>
            <a:r>
              <a:rPr lang="sl-SI" dirty="0" smtClean="0"/>
              <a:t> - </a:t>
            </a:r>
            <a:r>
              <a:rPr lang="pl-PL" dirty="0"/>
              <a:t>v srednjem veku slikarski okras rokopisa</a:t>
            </a:r>
          </a:p>
          <a:p>
            <a:endParaRPr lang="sl-SI" b="1" dirty="0"/>
          </a:p>
          <a:p>
            <a:r>
              <a:rPr lang="sl-SI" b="1" dirty="0" smtClean="0"/>
              <a:t>	iluminator</a:t>
            </a:r>
            <a:r>
              <a:rPr lang="sl-SI" dirty="0" smtClean="0"/>
              <a:t>  - </a:t>
            </a:r>
            <a:r>
              <a:rPr lang="sl-SI" dirty="0"/>
              <a:t>v srednjem veku kdor slikarsko krasi </a:t>
            </a:r>
            <a:r>
              <a:rPr lang="sl-SI" dirty="0" smtClean="0"/>
              <a:t>rokopis</a:t>
            </a:r>
          </a:p>
          <a:p>
            <a:endParaRPr lang="sl-SI" dirty="0" smtClean="0"/>
          </a:p>
          <a:p>
            <a:r>
              <a:rPr lang="sl-SI" dirty="0"/>
              <a:t>	</a:t>
            </a:r>
            <a:r>
              <a:rPr lang="sl-SI" b="1" dirty="0"/>
              <a:t>kaligraf</a:t>
            </a:r>
            <a:r>
              <a:rPr lang="sl-SI" dirty="0"/>
              <a:t> </a:t>
            </a:r>
            <a:r>
              <a:rPr lang="sl-SI" dirty="0" smtClean="0"/>
              <a:t>- kdor </a:t>
            </a:r>
            <a:r>
              <a:rPr lang="sl-SI" dirty="0"/>
              <a:t>piše z lepimi, čitljivimi črkami, </a:t>
            </a:r>
            <a:r>
              <a:rPr lang="sl-SI" dirty="0" smtClean="0"/>
              <a:t>lepopisec </a:t>
            </a:r>
            <a:endParaRPr lang="sl-SI" dirty="0"/>
          </a:p>
        </p:txBody>
      </p:sp>
      <p:pic>
        <p:nvPicPr>
          <p:cNvPr id="16" name="Slika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29443" y="637629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Rimska cesarska vojska je skupaj z  osvajanjem dežel prinašala tudi </a:t>
            </a:r>
            <a:r>
              <a:rPr lang="sl-SI" dirty="0" smtClean="0"/>
              <a:t>latinščino </a:t>
            </a:r>
            <a:r>
              <a:rPr lang="sl-SI" dirty="0"/>
              <a:t>in latinico. Ljudstva zahodne Evrope so jo prirejala svojim </a:t>
            </a:r>
            <a:r>
              <a:rPr lang="sl-SI" dirty="0" smtClean="0"/>
              <a:t>jezikom </a:t>
            </a:r>
            <a:r>
              <a:rPr lang="sl-SI" dirty="0"/>
              <a:t>in spreminjale oblike črk.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4666439" y="1417867"/>
            <a:ext cx="4131601" cy="1754326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Pisati so znali </a:t>
            </a:r>
            <a:r>
              <a:rPr lang="sl-SI" dirty="0" smtClean="0"/>
              <a:t>le duhovniki. </a:t>
            </a:r>
            <a:r>
              <a:rPr lang="sl-SI" dirty="0"/>
              <a:t>Menihi, pisarji v srednjem veku niso ustvarjalci, samo prepisujejo. Vendar so kljub temu umetniki: umetniško prepisovanje – kaligrafija, okrašena z iluminacijami, daje knjigam veliko vrednost.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746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7.40741E-7 L 0.10225 -0.5564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04" y="-278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0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375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60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10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875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999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5" grpId="0" animBg="1"/>
      <p:bldP spid="6" grpId="0" animBg="1"/>
      <p:bldP spid="9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Srednji vek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4434610" y="1921404"/>
            <a:ext cx="4131601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Črke glagolice so precej zapletene, zato so jo učenci Cirila in Metoda </a:t>
            </a:r>
            <a:r>
              <a:rPr lang="sl-SI" dirty="0" smtClean="0"/>
              <a:t>v </a:t>
            </a:r>
            <a:r>
              <a:rPr lang="sl-SI" dirty="0"/>
              <a:t>glavnem nehali uporabljati.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91893" y="5540315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rot="18351082" flipV="1">
            <a:off x="-362191" y="3144812"/>
            <a:ext cx="6039330" cy="811651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465130" y="2857739"/>
            <a:ext cx="4243553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Oblika večine črk cirilice izvira iz grške pisave, razen šumnikov,  ki jih grška pisava ne pozna. S svojim imenom cirilica zaznamuje prispevek sv. Cirila pri ustvarjanju pisave.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5376" y="4077073"/>
            <a:ext cx="6092194" cy="233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ciril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500410" y="6235880"/>
            <a:ext cx="609600" cy="6096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09202" y="692696"/>
            <a:ext cx="4057998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Cirilica je naslednica glagolice, pisave, ki sta </a:t>
            </a:r>
            <a:r>
              <a:rPr lang="sl-SI" dirty="0" smtClean="0"/>
              <a:t>jo </a:t>
            </a:r>
            <a:r>
              <a:rPr lang="sl-SI" dirty="0"/>
              <a:t>v 9. stoletju razvila makedonska meniha sv. Ciril in sv. Metod, da bi Sveto pismo približala slovanskim ljudstvom na Balkanskem polotoku. </a:t>
            </a:r>
          </a:p>
        </p:txBody>
      </p:sp>
      <p:pic>
        <p:nvPicPr>
          <p:cNvPr id="15" name="Slika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7226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94444E-6 -3.7037E-6 L 0.51215 -0.6645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08" y="-3324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25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750"/>
                            </p:stCondLst>
                            <p:childTnLst>
                              <p:par>
                                <p:cTn id="26" presetID="6" presetClass="entr" presetSubtype="3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25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9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Viri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hlinkClick r:id="rId4"/>
              </a:rPr>
              <a:t>http://</a:t>
            </a:r>
            <a:r>
              <a:rPr lang="sl-SI" dirty="0" smtClean="0">
                <a:hlinkClick r:id="rId4"/>
              </a:rPr>
              <a:t>sl.wikipedia.org</a:t>
            </a:r>
            <a:endParaRPr lang="sl-SI" dirty="0" smtClean="0"/>
          </a:p>
          <a:p>
            <a:r>
              <a:rPr lang="sl-SI" dirty="0" err="1" smtClean="0"/>
              <a:t>Georges</a:t>
            </a:r>
            <a:r>
              <a:rPr lang="sl-SI" dirty="0" smtClean="0"/>
              <a:t> Jean, Pisava, spomin človeštva, DZS, Ljubljana</a:t>
            </a:r>
          </a:p>
          <a:p>
            <a:r>
              <a:rPr lang="sl-SI" dirty="0" smtClean="0"/>
              <a:t>Karen </a:t>
            </a:r>
            <a:r>
              <a:rPr lang="sl-SI" dirty="0" err="1" smtClean="0"/>
              <a:t>Brookfield</a:t>
            </a:r>
            <a:r>
              <a:rPr lang="sl-SI" dirty="0" smtClean="0"/>
              <a:t>, Pisave (Svet okrog nas) Pomurska založba</a:t>
            </a:r>
          </a:p>
          <a:p>
            <a:r>
              <a:rPr lang="sl-SI" dirty="0" smtClean="0"/>
              <a:t>SSKJ</a:t>
            </a:r>
          </a:p>
          <a:p>
            <a:r>
              <a:rPr lang="sl-SI" dirty="0" smtClean="0"/>
              <a:t>De </a:t>
            </a:r>
            <a:r>
              <a:rPr lang="sl-SI" dirty="0" err="1" smtClean="0"/>
              <a:t>Falla</a:t>
            </a:r>
            <a:r>
              <a:rPr lang="sl-SI" dirty="0" smtClean="0"/>
              <a:t>, Ognjeni ples</a:t>
            </a:r>
            <a:endParaRPr lang="sl-SI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246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Razvoj pisave</a:t>
            </a:r>
            <a:endParaRPr lang="sl-SI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" y="4293096"/>
            <a:ext cx="2143424" cy="1924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aobljeni pravokotnik 7"/>
          <p:cNvSpPr/>
          <p:nvPr/>
        </p:nvSpPr>
        <p:spPr>
          <a:xfrm>
            <a:off x="1115616" y="920433"/>
            <a:ext cx="2160240" cy="40862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sl-SI" dirty="0" smtClean="0"/>
              <a:t>Datumi so le okvirni.</a:t>
            </a:r>
            <a:endParaRPr lang="sl-SI" dirty="0"/>
          </a:p>
        </p:txBody>
      </p:sp>
      <p:sp>
        <p:nvSpPr>
          <p:cNvPr id="9" name="Zaobljeni pravokotnik 8"/>
          <p:cNvSpPr/>
          <p:nvPr/>
        </p:nvSpPr>
        <p:spPr>
          <a:xfrm>
            <a:off x="2653117" y="1728448"/>
            <a:ext cx="4464496" cy="408623"/>
          </a:xfrm>
          <a:prstGeom prst="round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sl-SI" dirty="0" smtClean="0"/>
              <a:t>Pogosto se datumi nastanka pisav prekrivajo.</a:t>
            </a:r>
            <a:endParaRPr lang="sl-SI" dirty="0"/>
          </a:p>
        </p:txBody>
      </p:sp>
      <p:sp>
        <p:nvSpPr>
          <p:cNvPr id="15" name="Freeform 14"/>
          <p:cNvSpPr/>
          <p:nvPr/>
        </p:nvSpPr>
        <p:spPr>
          <a:xfrm>
            <a:off x="2901902" y="3102719"/>
            <a:ext cx="5001538" cy="201597"/>
          </a:xfrm>
          <a:custGeom>
            <a:avLst/>
            <a:gdLst>
              <a:gd name="connsiteX0" fmla="*/ 0 w 6350312"/>
              <a:gd name="connsiteY0" fmla="*/ 555371 h 555371"/>
              <a:gd name="connsiteX1" fmla="*/ 89757 w 6350312"/>
              <a:gd name="connsiteY1" fmla="*/ 482444 h 555371"/>
              <a:gd name="connsiteX2" fmla="*/ 201953 w 6350312"/>
              <a:gd name="connsiteY2" fmla="*/ 465614 h 555371"/>
              <a:gd name="connsiteX3" fmla="*/ 246832 w 6350312"/>
              <a:gd name="connsiteY3" fmla="*/ 493663 h 555371"/>
              <a:gd name="connsiteX4" fmla="*/ 392687 w 6350312"/>
              <a:gd name="connsiteY4" fmla="*/ 476834 h 555371"/>
              <a:gd name="connsiteX5" fmla="*/ 516103 w 6350312"/>
              <a:gd name="connsiteY5" fmla="*/ 431955 h 555371"/>
              <a:gd name="connsiteX6" fmla="*/ 835863 w 6350312"/>
              <a:gd name="connsiteY6" fmla="*/ 420736 h 555371"/>
              <a:gd name="connsiteX7" fmla="*/ 936839 w 6350312"/>
              <a:gd name="connsiteY7" fmla="*/ 398296 h 555371"/>
              <a:gd name="connsiteX8" fmla="*/ 1127573 w 6350312"/>
              <a:gd name="connsiteY8" fmla="*/ 398296 h 555371"/>
              <a:gd name="connsiteX9" fmla="*/ 1284648 w 6350312"/>
              <a:gd name="connsiteY9" fmla="*/ 342198 h 555371"/>
              <a:gd name="connsiteX10" fmla="*/ 2159779 w 6350312"/>
              <a:gd name="connsiteY10" fmla="*/ 353418 h 555371"/>
              <a:gd name="connsiteX11" fmla="*/ 2288805 w 6350312"/>
              <a:gd name="connsiteY11" fmla="*/ 325369 h 555371"/>
              <a:gd name="connsiteX12" fmla="*/ 2558076 w 6350312"/>
              <a:gd name="connsiteY12" fmla="*/ 291710 h 555371"/>
              <a:gd name="connsiteX13" fmla="*/ 2602955 w 6350312"/>
              <a:gd name="connsiteY13" fmla="*/ 302930 h 555371"/>
              <a:gd name="connsiteX14" fmla="*/ 2709541 w 6350312"/>
              <a:gd name="connsiteY14" fmla="*/ 403906 h 555371"/>
              <a:gd name="connsiteX15" fmla="*/ 2872226 w 6350312"/>
              <a:gd name="connsiteY15" fmla="*/ 398296 h 555371"/>
              <a:gd name="connsiteX16" fmla="*/ 2928324 w 6350312"/>
              <a:gd name="connsiteY16" fmla="*/ 370247 h 555371"/>
              <a:gd name="connsiteX17" fmla="*/ 3466866 w 6350312"/>
              <a:gd name="connsiteY17" fmla="*/ 381467 h 555371"/>
              <a:gd name="connsiteX18" fmla="*/ 3534184 w 6350312"/>
              <a:gd name="connsiteY18" fmla="*/ 330979 h 555371"/>
              <a:gd name="connsiteX19" fmla="*/ 3769796 w 6350312"/>
              <a:gd name="connsiteY19" fmla="*/ 342198 h 555371"/>
              <a:gd name="connsiteX20" fmla="*/ 3865163 w 6350312"/>
              <a:gd name="connsiteY20" fmla="*/ 314149 h 555371"/>
              <a:gd name="connsiteX21" fmla="*/ 4067117 w 6350312"/>
              <a:gd name="connsiteY21" fmla="*/ 297320 h 555371"/>
              <a:gd name="connsiteX22" fmla="*/ 4370047 w 6350312"/>
              <a:gd name="connsiteY22" fmla="*/ 319759 h 555371"/>
              <a:gd name="connsiteX23" fmla="*/ 4482243 w 6350312"/>
              <a:gd name="connsiteY23" fmla="*/ 246831 h 555371"/>
              <a:gd name="connsiteX24" fmla="*/ 4656147 w 6350312"/>
              <a:gd name="connsiteY24" fmla="*/ 230002 h 555371"/>
              <a:gd name="connsiteX25" fmla="*/ 4874930 w 6350312"/>
              <a:gd name="connsiteY25" fmla="*/ 246831 h 555371"/>
              <a:gd name="connsiteX26" fmla="*/ 5009566 w 6350312"/>
              <a:gd name="connsiteY26" fmla="*/ 134635 h 555371"/>
              <a:gd name="connsiteX27" fmla="*/ 5155421 w 6350312"/>
              <a:gd name="connsiteY27" fmla="*/ 145855 h 555371"/>
              <a:gd name="connsiteX28" fmla="*/ 5267617 w 6350312"/>
              <a:gd name="connsiteY28" fmla="*/ 112196 h 555371"/>
              <a:gd name="connsiteX29" fmla="*/ 5458351 w 6350312"/>
              <a:gd name="connsiteY29" fmla="*/ 112196 h 555371"/>
              <a:gd name="connsiteX30" fmla="*/ 5615426 w 6350312"/>
              <a:gd name="connsiteY30" fmla="*/ 72927 h 555371"/>
              <a:gd name="connsiteX31" fmla="*/ 5722012 w 6350312"/>
              <a:gd name="connsiteY31" fmla="*/ 56098 h 555371"/>
              <a:gd name="connsiteX32" fmla="*/ 5867867 w 6350312"/>
              <a:gd name="connsiteY32" fmla="*/ 0 h 555371"/>
              <a:gd name="connsiteX33" fmla="*/ 6052991 w 6350312"/>
              <a:gd name="connsiteY33" fmla="*/ 28049 h 555371"/>
              <a:gd name="connsiteX34" fmla="*/ 6114699 w 6350312"/>
              <a:gd name="connsiteY34" fmla="*/ 16829 h 555371"/>
              <a:gd name="connsiteX35" fmla="*/ 6254945 w 6350312"/>
              <a:gd name="connsiteY35" fmla="*/ 44878 h 555371"/>
              <a:gd name="connsiteX36" fmla="*/ 6350312 w 6350312"/>
              <a:gd name="connsiteY36" fmla="*/ 61708 h 555371"/>
              <a:gd name="connsiteX37" fmla="*/ 6350312 w 6350312"/>
              <a:gd name="connsiteY37" fmla="*/ 61708 h 555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50312" h="555371">
                <a:moveTo>
                  <a:pt x="0" y="555371"/>
                </a:moveTo>
                <a:lnTo>
                  <a:pt x="89757" y="482444"/>
                </a:lnTo>
                <a:lnTo>
                  <a:pt x="201953" y="465614"/>
                </a:lnTo>
                <a:cubicBezTo>
                  <a:pt x="242744" y="494750"/>
                  <a:pt x="225136" y="493663"/>
                  <a:pt x="246832" y="493663"/>
                </a:cubicBezTo>
                <a:lnTo>
                  <a:pt x="392687" y="476834"/>
                </a:lnTo>
                <a:lnTo>
                  <a:pt x="516103" y="431955"/>
                </a:lnTo>
                <a:lnTo>
                  <a:pt x="835863" y="420736"/>
                </a:lnTo>
                <a:lnTo>
                  <a:pt x="936839" y="398296"/>
                </a:lnTo>
                <a:lnTo>
                  <a:pt x="1127573" y="398296"/>
                </a:lnTo>
                <a:lnTo>
                  <a:pt x="1284648" y="342198"/>
                </a:lnTo>
                <a:lnTo>
                  <a:pt x="2159779" y="353418"/>
                </a:lnTo>
                <a:lnTo>
                  <a:pt x="2288805" y="325369"/>
                </a:lnTo>
                <a:cubicBezTo>
                  <a:pt x="2378532" y="313914"/>
                  <a:pt x="2467620" y="291710"/>
                  <a:pt x="2558076" y="291710"/>
                </a:cubicBezTo>
                <a:lnTo>
                  <a:pt x="2602955" y="302930"/>
                </a:lnTo>
                <a:lnTo>
                  <a:pt x="2709541" y="403906"/>
                </a:lnTo>
                <a:lnTo>
                  <a:pt x="2872226" y="398296"/>
                </a:lnTo>
                <a:lnTo>
                  <a:pt x="2928324" y="370247"/>
                </a:lnTo>
                <a:lnTo>
                  <a:pt x="3466866" y="381467"/>
                </a:lnTo>
                <a:lnTo>
                  <a:pt x="3534184" y="330979"/>
                </a:lnTo>
                <a:cubicBezTo>
                  <a:pt x="3762312" y="342385"/>
                  <a:pt x="3683686" y="342198"/>
                  <a:pt x="3769796" y="342198"/>
                </a:cubicBezTo>
                <a:lnTo>
                  <a:pt x="3865163" y="314149"/>
                </a:lnTo>
                <a:lnTo>
                  <a:pt x="4067117" y="297320"/>
                </a:lnTo>
                <a:lnTo>
                  <a:pt x="4370047" y="319759"/>
                </a:lnTo>
                <a:lnTo>
                  <a:pt x="4482243" y="246831"/>
                </a:lnTo>
                <a:lnTo>
                  <a:pt x="4656147" y="230002"/>
                </a:lnTo>
                <a:lnTo>
                  <a:pt x="4874930" y="246831"/>
                </a:lnTo>
                <a:lnTo>
                  <a:pt x="5009566" y="134635"/>
                </a:lnTo>
                <a:lnTo>
                  <a:pt x="5155421" y="145855"/>
                </a:lnTo>
                <a:lnTo>
                  <a:pt x="5267617" y="112196"/>
                </a:lnTo>
                <a:lnTo>
                  <a:pt x="5458351" y="112196"/>
                </a:lnTo>
                <a:lnTo>
                  <a:pt x="5615426" y="72927"/>
                </a:lnTo>
                <a:lnTo>
                  <a:pt x="5722012" y="56098"/>
                </a:lnTo>
                <a:lnTo>
                  <a:pt x="5867867" y="0"/>
                </a:lnTo>
                <a:cubicBezTo>
                  <a:pt x="6045464" y="28644"/>
                  <a:pt x="5983055" y="28049"/>
                  <a:pt x="6052991" y="28049"/>
                </a:cubicBezTo>
                <a:lnTo>
                  <a:pt x="6114699" y="16829"/>
                </a:lnTo>
                <a:cubicBezTo>
                  <a:pt x="6251944" y="39703"/>
                  <a:pt x="6217163" y="7096"/>
                  <a:pt x="6254945" y="44878"/>
                </a:cubicBezTo>
                <a:lnTo>
                  <a:pt x="6350312" y="61708"/>
                </a:lnTo>
                <a:lnTo>
                  <a:pt x="6350312" y="61708"/>
                </a:lnTo>
              </a:path>
            </a:pathLst>
          </a:custGeom>
          <a:solidFill>
            <a:srgbClr val="FFC000"/>
          </a:solidFill>
          <a:ln w="5715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Freeform 21"/>
          <p:cNvSpPr/>
          <p:nvPr/>
        </p:nvSpPr>
        <p:spPr>
          <a:xfrm>
            <a:off x="1115616" y="2795400"/>
            <a:ext cx="1152128" cy="2097000"/>
          </a:xfrm>
          <a:custGeom>
            <a:avLst/>
            <a:gdLst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41220 w 3310890"/>
              <a:gd name="connsiteY15" fmla="*/ 1261110 h 1718310"/>
              <a:gd name="connsiteX16" fmla="*/ 2179320 w 3310890"/>
              <a:gd name="connsiteY16" fmla="*/ 1245870 h 1718310"/>
              <a:gd name="connsiteX17" fmla="*/ 2240280 w 3310890"/>
              <a:gd name="connsiteY17" fmla="*/ 1230630 h 1718310"/>
              <a:gd name="connsiteX18" fmla="*/ 2362200 w 3310890"/>
              <a:gd name="connsiteY18" fmla="*/ 123063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04110 w 3310890"/>
              <a:gd name="connsiteY18" fmla="*/ 126111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0890" h="1718310">
                <a:moveTo>
                  <a:pt x="0" y="0"/>
                </a:moveTo>
                <a:lnTo>
                  <a:pt x="255270" y="76200"/>
                </a:lnTo>
                <a:lnTo>
                  <a:pt x="377190" y="205740"/>
                </a:lnTo>
                <a:lnTo>
                  <a:pt x="605790" y="396240"/>
                </a:lnTo>
                <a:lnTo>
                  <a:pt x="910590" y="655320"/>
                </a:lnTo>
                <a:lnTo>
                  <a:pt x="994410" y="758190"/>
                </a:lnTo>
                <a:lnTo>
                  <a:pt x="1139190" y="845820"/>
                </a:lnTo>
                <a:lnTo>
                  <a:pt x="1261110" y="1017270"/>
                </a:lnTo>
                <a:lnTo>
                  <a:pt x="1299210" y="1036320"/>
                </a:lnTo>
                <a:lnTo>
                  <a:pt x="1367790" y="1032510"/>
                </a:lnTo>
                <a:lnTo>
                  <a:pt x="1543050" y="1116330"/>
                </a:lnTo>
                <a:lnTo>
                  <a:pt x="1588770" y="1158240"/>
                </a:lnTo>
                <a:lnTo>
                  <a:pt x="1798320" y="1162050"/>
                </a:lnTo>
                <a:lnTo>
                  <a:pt x="1889760" y="1173480"/>
                </a:lnTo>
                <a:cubicBezTo>
                  <a:pt x="2037026" y="1254864"/>
                  <a:pt x="1985222" y="1228831"/>
                  <a:pt x="2042160" y="1257300"/>
                </a:cubicBezTo>
                <a:cubicBezTo>
                  <a:pt x="2090420" y="1269365"/>
                  <a:pt x="2146300" y="1250315"/>
                  <a:pt x="2179320" y="1245870"/>
                </a:cubicBezTo>
                <a:lnTo>
                  <a:pt x="2240280" y="1230630"/>
                </a:lnTo>
                <a:lnTo>
                  <a:pt x="2362200" y="1230630"/>
                </a:lnTo>
                <a:cubicBezTo>
                  <a:pt x="2389505" y="1235710"/>
                  <a:pt x="2388235" y="1252855"/>
                  <a:pt x="2404110" y="1261110"/>
                </a:cubicBezTo>
                <a:cubicBezTo>
                  <a:pt x="2419985" y="1269365"/>
                  <a:pt x="2413000" y="1280795"/>
                  <a:pt x="2457450" y="1280160"/>
                </a:cubicBezTo>
                <a:cubicBezTo>
                  <a:pt x="2665714" y="1257020"/>
                  <a:pt x="2594188" y="1257300"/>
                  <a:pt x="2670810" y="1257300"/>
                </a:cubicBezTo>
                <a:cubicBezTo>
                  <a:pt x="2912845" y="1445549"/>
                  <a:pt x="2809478" y="1443990"/>
                  <a:pt x="2918460" y="1443990"/>
                </a:cubicBezTo>
                <a:lnTo>
                  <a:pt x="2971800" y="1428750"/>
                </a:lnTo>
                <a:lnTo>
                  <a:pt x="3013710" y="1466850"/>
                </a:lnTo>
                <a:lnTo>
                  <a:pt x="3082290" y="1501140"/>
                </a:lnTo>
                <a:lnTo>
                  <a:pt x="3150870" y="1512570"/>
                </a:lnTo>
                <a:cubicBezTo>
                  <a:pt x="3266130" y="1612462"/>
                  <a:pt x="3214752" y="1611630"/>
                  <a:pt x="3268980" y="1611630"/>
                </a:cubicBezTo>
                <a:lnTo>
                  <a:pt x="3310890" y="1718310"/>
                </a:lnTo>
              </a:path>
            </a:pathLst>
          </a:custGeom>
          <a:noFill/>
          <a:ln w="5715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 21"/>
          <p:cNvSpPr/>
          <p:nvPr/>
        </p:nvSpPr>
        <p:spPr>
          <a:xfrm rot="9677503">
            <a:off x="3036003" y="3712796"/>
            <a:ext cx="2461217" cy="1371284"/>
          </a:xfrm>
          <a:custGeom>
            <a:avLst/>
            <a:gdLst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41220 w 3310890"/>
              <a:gd name="connsiteY15" fmla="*/ 1261110 h 1718310"/>
              <a:gd name="connsiteX16" fmla="*/ 2179320 w 3310890"/>
              <a:gd name="connsiteY16" fmla="*/ 1245870 h 1718310"/>
              <a:gd name="connsiteX17" fmla="*/ 2240280 w 3310890"/>
              <a:gd name="connsiteY17" fmla="*/ 1230630 h 1718310"/>
              <a:gd name="connsiteX18" fmla="*/ 2362200 w 3310890"/>
              <a:gd name="connsiteY18" fmla="*/ 123063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57450 w 3310890"/>
              <a:gd name="connsiteY18" fmla="*/ 1280160 h 1718310"/>
              <a:gd name="connsiteX19" fmla="*/ 2670810 w 3310890"/>
              <a:gd name="connsiteY19" fmla="*/ 1257300 h 1718310"/>
              <a:gd name="connsiteX20" fmla="*/ 2918460 w 3310890"/>
              <a:gd name="connsiteY20" fmla="*/ 1443990 h 1718310"/>
              <a:gd name="connsiteX21" fmla="*/ 2971800 w 3310890"/>
              <a:gd name="connsiteY21" fmla="*/ 1428750 h 1718310"/>
              <a:gd name="connsiteX22" fmla="*/ 3013710 w 3310890"/>
              <a:gd name="connsiteY22" fmla="*/ 1466850 h 1718310"/>
              <a:gd name="connsiteX23" fmla="*/ 3082290 w 3310890"/>
              <a:gd name="connsiteY23" fmla="*/ 1501140 h 1718310"/>
              <a:gd name="connsiteX24" fmla="*/ 3150870 w 3310890"/>
              <a:gd name="connsiteY24" fmla="*/ 1512570 h 1718310"/>
              <a:gd name="connsiteX25" fmla="*/ 3268980 w 3310890"/>
              <a:gd name="connsiteY25" fmla="*/ 1611630 h 1718310"/>
              <a:gd name="connsiteX26" fmla="*/ 3310890 w 3310890"/>
              <a:gd name="connsiteY26" fmla="*/ 1718310 h 1718310"/>
              <a:gd name="connsiteX0" fmla="*/ 0 w 3310890"/>
              <a:gd name="connsiteY0" fmla="*/ 0 h 1718310"/>
              <a:gd name="connsiteX1" fmla="*/ 255270 w 3310890"/>
              <a:gd name="connsiteY1" fmla="*/ 76200 h 1718310"/>
              <a:gd name="connsiteX2" fmla="*/ 377190 w 3310890"/>
              <a:gd name="connsiteY2" fmla="*/ 205740 h 1718310"/>
              <a:gd name="connsiteX3" fmla="*/ 605790 w 3310890"/>
              <a:gd name="connsiteY3" fmla="*/ 396240 h 1718310"/>
              <a:gd name="connsiteX4" fmla="*/ 910590 w 3310890"/>
              <a:gd name="connsiteY4" fmla="*/ 655320 h 1718310"/>
              <a:gd name="connsiteX5" fmla="*/ 994410 w 3310890"/>
              <a:gd name="connsiteY5" fmla="*/ 758190 h 1718310"/>
              <a:gd name="connsiteX6" fmla="*/ 1139190 w 3310890"/>
              <a:gd name="connsiteY6" fmla="*/ 845820 h 1718310"/>
              <a:gd name="connsiteX7" fmla="*/ 1261110 w 3310890"/>
              <a:gd name="connsiteY7" fmla="*/ 1017270 h 1718310"/>
              <a:gd name="connsiteX8" fmla="*/ 1299210 w 3310890"/>
              <a:gd name="connsiteY8" fmla="*/ 1036320 h 1718310"/>
              <a:gd name="connsiteX9" fmla="*/ 1367790 w 3310890"/>
              <a:gd name="connsiteY9" fmla="*/ 1032510 h 1718310"/>
              <a:gd name="connsiteX10" fmla="*/ 1543050 w 3310890"/>
              <a:gd name="connsiteY10" fmla="*/ 1116330 h 1718310"/>
              <a:gd name="connsiteX11" fmla="*/ 1588770 w 3310890"/>
              <a:gd name="connsiteY11" fmla="*/ 1158240 h 1718310"/>
              <a:gd name="connsiteX12" fmla="*/ 1798320 w 3310890"/>
              <a:gd name="connsiteY12" fmla="*/ 1162050 h 1718310"/>
              <a:gd name="connsiteX13" fmla="*/ 1889760 w 3310890"/>
              <a:gd name="connsiteY13" fmla="*/ 1173480 h 1718310"/>
              <a:gd name="connsiteX14" fmla="*/ 2042160 w 3310890"/>
              <a:gd name="connsiteY14" fmla="*/ 1257300 h 1718310"/>
              <a:gd name="connsiteX15" fmla="*/ 2179320 w 3310890"/>
              <a:gd name="connsiteY15" fmla="*/ 1245870 h 1718310"/>
              <a:gd name="connsiteX16" fmla="*/ 2240280 w 3310890"/>
              <a:gd name="connsiteY16" fmla="*/ 1230630 h 1718310"/>
              <a:gd name="connsiteX17" fmla="*/ 2362200 w 3310890"/>
              <a:gd name="connsiteY17" fmla="*/ 1230630 h 1718310"/>
              <a:gd name="connsiteX18" fmla="*/ 2404110 w 3310890"/>
              <a:gd name="connsiteY18" fmla="*/ 1261110 h 1718310"/>
              <a:gd name="connsiteX19" fmla="*/ 2457450 w 3310890"/>
              <a:gd name="connsiteY19" fmla="*/ 1280160 h 1718310"/>
              <a:gd name="connsiteX20" fmla="*/ 2670810 w 3310890"/>
              <a:gd name="connsiteY20" fmla="*/ 1257300 h 1718310"/>
              <a:gd name="connsiteX21" fmla="*/ 2918460 w 3310890"/>
              <a:gd name="connsiteY21" fmla="*/ 1443990 h 1718310"/>
              <a:gd name="connsiteX22" fmla="*/ 2971800 w 3310890"/>
              <a:gd name="connsiteY22" fmla="*/ 1428750 h 1718310"/>
              <a:gd name="connsiteX23" fmla="*/ 3013710 w 3310890"/>
              <a:gd name="connsiteY23" fmla="*/ 1466850 h 1718310"/>
              <a:gd name="connsiteX24" fmla="*/ 3082290 w 3310890"/>
              <a:gd name="connsiteY24" fmla="*/ 1501140 h 1718310"/>
              <a:gd name="connsiteX25" fmla="*/ 3150870 w 3310890"/>
              <a:gd name="connsiteY25" fmla="*/ 1512570 h 1718310"/>
              <a:gd name="connsiteX26" fmla="*/ 3268980 w 3310890"/>
              <a:gd name="connsiteY26" fmla="*/ 1611630 h 1718310"/>
              <a:gd name="connsiteX27" fmla="*/ 3310890 w 3310890"/>
              <a:gd name="connsiteY27" fmla="*/ 1718310 h 17183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0890" h="1718310">
                <a:moveTo>
                  <a:pt x="0" y="0"/>
                </a:moveTo>
                <a:lnTo>
                  <a:pt x="255270" y="76200"/>
                </a:lnTo>
                <a:lnTo>
                  <a:pt x="377190" y="205740"/>
                </a:lnTo>
                <a:lnTo>
                  <a:pt x="605790" y="396240"/>
                </a:lnTo>
                <a:lnTo>
                  <a:pt x="910590" y="655320"/>
                </a:lnTo>
                <a:lnTo>
                  <a:pt x="994410" y="758190"/>
                </a:lnTo>
                <a:lnTo>
                  <a:pt x="1139190" y="845820"/>
                </a:lnTo>
                <a:lnTo>
                  <a:pt x="1261110" y="1017270"/>
                </a:lnTo>
                <a:lnTo>
                  <a:pt x="1299210" y="1036320"/>
                </a:lnTo>
                <a:lnTo>
                  <a:pt x="1367790" y="1032510"/>
                </a:lnTo>
                <a:lnTo>
                  <a:pt x="1543050" y="1116330"/>
                </a:lnTo>
                <a:lnTo>
                  <a:pt x="1588770" y="1158240"/>
                </a:lnTo>
                <a:lnTo>
                  <a:pt x="1798320" y="1162050"/>
                </a:lnTo>
                <a:lnTo>
                  <a:pt x="1889760" y="1173480"/>
                </a:lnTo>
                <a:cubicBezTo>
                  <a:pt x="2037026" y="1254864"/>
                  <a:pt x="1985222" y="1228831"/>
                  <a:pt x="2042160" y="1257300"/>
                </a:cubicBezTo>
                <a:cubicBezTo>
                  <a:pt x="2090420" y="1269365"/>
                  <a:pt x="2146300" y="1250315"/>
                  <a:pt x="2179320" y="1245870"/>
                </a:cubicBezTo>
                <a:lnTo>
                  <a:pt x="2240280" y="1230630"/>
                </a:lnTo>
                <a:lnTo>
                  <a:pt x="2362200" y="1230630"/>
                </a:lnTo>
                <a:cubicBezTo>
                  <a:pt x="2389505" y="1235710"/>
                  <a:pt x="2388235" y="1252855"/>
                  <a:pt x="2404110" y="1261110"/>
                </a:cubicBezTo>
                <a:cubicBezTo>
                  <a:pt x="2419985" y="1269365"/>
                  <a:pt x="2413000" y="1280795"/>
                  <a:pt x="2457450" y="1280160"/>
                </a:cubicBezTo>
                <a:cubicBezTo>
                  <a:pt x="2665714" y="1257020"/>
                  <a:pt x="2594188" y="1257300"/>
                  <a:pt x="2670810" y="1257300"/>
                </a:cubicBezTo>
                <a:cubicBezTo>
                  <a:pt x="2912845" y="1445549"/>
                  <a:pt x="2809478" y="1443990"/>
                  <a:pt x="2918460" y="1443990"/>
                </a:cubicBezTo>
                <a:lnTo>
                  <a:pt x="2971800" y="1428750"/>
                </a:lnTo>
                <a:lnTo>
                  <a:pt x="3013710" y="1466850"/>
                </a:lnTo>
                <a:lnTo>
                  <a:pt x="3082290" y="1501140"/>
                </a:lnTo>
                <a:lnTo>
                  <a:pt x="3150870" y="1512570"/>
                </a:lnTo>
                <a:cubicBezTo>
                  <a:pt x="3266130" y="1612462"/>
                  <a:pt x="3214752" y="1611630"/>
                  <a:pt x="3268980" y="1611630"/>
                </a:cubicBezTo>
                <a:lnTo>
                  <a:pt x="3310890" y="1718310"/>
                </a:lnTo>
              </a:path>
            </a:pathLst>
          </a:custGeom>
          <a:noFill/>
          <a:ln w="5715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uvod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603263" y="6191250"/>
            <a:ext cx="609600" cy="609600"/>
          </a:xfrm>
          <a:prstGeom prst="rect">
            <a:avLst/>
          </a:prstGeom>
        </p:spPr>
      </p:pic>
      <p:pic>
        <p:nvPicPr>
          <p:cNvPr id="4" name="Slika 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6237312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7088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22222E-6 C 0.00243 -0.00926 0.00503 -0.01805 0.0092 -0.02616 C 0.01215 -0.0412 0.01944 -0.04537 0.02639 -0.05602 C 0.03125 -0.06342 0.02656 -0.05995 0.03281 -0.06829 C 0.03611 -0.07268 0.03976 -0.07662 0.0434 -0.08055 C 0.04462 -0.08194 0.04618 -0.08264 0.04739 -0.08403 C 0.05382 -0.09097 0.04601 -0.08426 0.0526 -0.09282 C 0.05555 -0.09676 0.05989 -0.10162 0.06319 -0.10509 C 0.0691 -0.11157 0.07656 -0.11643 0.08281 -0.12268 C 0.09601 -0.13588 0.11042 -0.15046 0.12639 -0.15787 C 0.13298 -0.16435 0.13941 -0.16643 0.14739 -0.16829 C 0.15364 -0.17361 0.16493 -0.17731 0.17239 -0.17893 C 0.18142 -0.18495 0.19149 -0.18588 0.20139 -0.18773 C 0.2658 -0.18588 0.2434 -0.18588 0.2684 -0.18588 " pathEditMode="relative" ptsTypes="fffffffffffff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9" dur="3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3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3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5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3500 – 3000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1196752"/>
            <a:ext cx="489654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 prvimi pisanimi znaki so zapisani gospodarski računi: koliko vreč moke je v shrambi, koliko ovac je na pašniku.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67544" y="3284984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Najprej so računovodje za zapisovanje uporabljali glinaste tablice, na katere so risali stvari ali bitja.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713832" y="4725144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Sumerci so pisala šilili in z njimi odtiskovali v svežo glino znake, krožce in črte, ki so bili videti kot klini. Od tod poimenovanje pisave klinopis (iz latinske besede cuneus - klin).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104" y="548680"/>
            <a:ext cx="2371725" cy="1731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avokotnik 9"/>
          <p:cNvSpPr/>
          <p:nvPr/>
        </p:nvSpPr>
        <p:spPr>
          <a:xfrm>
            <a:off x="323528" y="4579982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67657" y="3717032"/>
            <a:ext cx="5272495" cy="1058168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2" name="pisala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62104" y="6248400"/>
            <a:ext cx="609600" cy="609600"/>
          </a:xfrm>
          <a:prstGeom prst="rect">
            <a:avLst/>
          </a:prstGeom>
        </p:spPr>
      </p:pic>
      <p:pic>
        <p:nvPicPr>
          <p:cNvPr id="16" name="Slika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72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4.95027E-7 L 0.64254 -0.21999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118" y="-110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000"/>
                            </p:stCondLst>
                            <p:childTnLst>
                              <p:par>
                                <p:cTn id="2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3000"/>
                            </p:stCondLst>
                            <p:childTnLst>
                              <p:par>
                                <p:cTn id="29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6500"/>
                            </p:stCondLst>
                            <p:childTnLst>
                              <p:par>
                                <p:cTn id="33" presetID="26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4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3500 – 3000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1469156"/>
            <a:ext cx="5184576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err="1"/>
              <a:t>Akadci</a:t>
            </a:r>
            <a:r>
              <a:rPr lang="sl-SI" dirty="0"/>
              <a:t>, Babilonci in Asirci so pisavo uporabljali tudi za drugo sporočanje, zapise verskih hvalnic, urokov, zakonov, nastali </a:t>
            </a:r>
            <a:r>
              <a:rPr lang="sl-SI" dirty="0" smtClean="0"/>
              <a:t>so </a:t>
            </a:r>
            <a:r>
              <a:rPr lang="sl-SI" dirty="0"/>
              <a:t>prvi zametki književnosti. </a:t>
            </a:r>
          </a:p>
          <a:p>
            <a:r>
              <a:rPr lang="sl-SI" dirty="0"/>
              <a:t>Stari Sumerci so zapisali ep o Gilgamešu. </a:t>
            </a:r>
          </a:p>
        </p:txBody>
      </p:sp>
      <p:sp>
        <p:nvSpPr>
          <p:cNvPr id="13" name="PoljeZBesedilom 12"/>
          <p:cNvSpPr txBox="1"/>
          <p:nvPr/>
        </p:nvSpPr>
        <p:spPr>
          <a:xfrm>
            <a:off x="467544" y="3430741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Pisati so znali le pomembni člani družbe. Znati pisati in brati je že takrat pomenilo oblast in moč.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713832" y="4725144"/>
            <a:ext cx="4314552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Razen </a:t>
            </a:r>
            <a:r>
              <a:rPr lang="sl-SI" dirty="0" err="1"/>
              <a:t>akadskemu</a:t>
            </a:r>
            <a:r>
              <a:rPr lang="sl-SI" dirty="0"/>
              <a:t> jeziku se je ta pisava </a:t>
            </a:r>
          </a:p>
          <a:p>
            <a:r>
              <a:rPr lang="sl-SI" dirty="0"/>
              <a:t>lahko prilagodila tudi drugim jezikom. </a:t>
            </a:r>
            <a:endParaRPr lang="sl-SI" dirty="0" smtClean="0"/>
          </a:p>
          <a:p>
            <a:endParaRPr lang="sl-SI" dirty="0"/>
          </a:p>
          <a:p>
            <a:r>
              <a:rPr lang="sl-SI" dirty="0"/>
              <a:t>Tako kot danes: zapis angleškega besedila </a:t>
            </a:r>
          </a:p>
          <a:p>
            <a:r>
              <a:rPr lang="sl-SI" dirty="0"/>
              <a:t>je v enakih črkah kot zapis v slovenščini. 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23528" y="4579982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67657" y="4077072"/>
            <a:ext cx="6352615" cy="698128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224742" y="6196717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71108" y="291561"/>
            <a:ext cx="1926468" cy="378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lika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512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1.27168E-6 L 0.74497 -0.14659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40" y="-7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1250"/>
                            </p:stCondLst>
                            <p:childTnLst>
                              <p:par>
                                <p:cTn id="3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250"/>
                            </p:stCondLst>
                            <p:childTnLst>
                              <p:par>
                                <p:cTn id="37" presetID="6" presetClass="entr" presetSubtype="32" fill="hold" grpId="0" nodeType="afterEffect">
                                  <p:stCondLst>
                                    <p:cond delay="2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825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175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3" grpId="0" animBg="1"/>
      <p:bldP spid="14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3500 – 3000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1469156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Na drugem koncu sveta, </a:t>
            </a:r>
            <a:r>
              <a:rPr lang="sl-SI" dirty="0" smtClean="0"/>
              <a:t>na </a:t>
            </a:r>
            <a:r>
              <a:rPr lang="sl-SI" dirty="0"/>
              <a:t>Kitajskem, so izumili pisavo, ki jo imajo še danes.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440125" y="4868014"/>
            <a:ext cx="431455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Pisava je zapletena kombinacija podobopisa in znamenj, vsega skupaj več kot petdeset tisoč znamenj. 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323528" y="4579982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67657" y="1961728"/>
            <a:ext cx="7504743" cy="2813472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794470"/>
            <a:ext cx="1351968" cy="3785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424194" y="2798063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Legenda o nastanku pisave pravi, da so jo iznašli trije cesarji, zlasti pa cesar Cang-Jie. Ta je iznašel pisavo potem, ko je preštudiral nebesna telesa in odtise ptic in živali. </a:t>
            </a:r>
          </a:p>
        </p:txBody>
      </p:sp>
      <p:pic>
        <p:nvPicPr>
          <p:cNvPr id="3" name="kitaj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597401" y="6248400"/>
            <a:ext cx="609600" cy="609600"/>
          </a:xfrm>
          <a:prstGeom prst="rect">
            <a:avLst/>
          </a:prstGeom>
        </p:spPr>
      </p:pic>
      <p:pic>
        <p:nvPicPr>
          <p:cNvPr id="15" name="Slika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41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-1.27168E-6 L 0.87083 -0.4716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42" y="-2358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5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70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5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3000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1469156"/>
            <a:ext cx="489654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Indijska pisava brahmi sloni na popolni abecedi, sestavljena je iz samoglasnikov in soglasnikov, bere pa se od leve proti desni.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440125" y="4868014"/>
            <a:ext cx="4314552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Drugi indijski jeziki, ki se berejo od desne na levo, imajo za glavni samoglasnik A.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95433" y="4830199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67657" y="3733800"/>
            <a:ext cx="7504743" cy="1279376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5838" y="-30336"/>
            <a:ext cx="3404259" cy="23617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424194" y="2798063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Zato raziskovalci menijo, da je brahmi preobrazba in nadgradnja iz feničanske pisave. Trgovci z indijskega polotoka so namreč imeli pogoste stike z Arabijo, Feničani in celo z Grčijo.  </a:t>
            </a:r>
          </a:p>
        </p:txBody>
      </p:sp>
      <p:pic>
        <p:nvPicPr>
          <p:cNvPr id="3" name="kitaj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indij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796136" y="6166378"/>
            <a:ext cx="609600" cy="609600"/>
          </a:xfrm>
          <a:prstGeom prst="rect">
            <a:avLst/>
          </a:prstGeom>
        </p:spPr>
      </p:pic>
      <p:pic>
        <p:nvPicPr>
          <p:cNvPr id="15" name="Slika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4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4.72222E-6 -3.06358E-6 L 0.86614 -0.2353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299" y="-117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6" presetClass="entr" presetSubtype="32" fill="hold" grpId="0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75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250"/>
                            </p:stCondLst>
                            <p:childTnLst>
                              <p:par>
                                <p:cTn id="4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2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3000 – 2500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323528" y="788210"/>
            <a:ext cx="3816424" cy="203132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Arabska pisava izhaja iz feničanskega črkopisa. Na začetku našega štetja so plemena na severu Arabije uporabljala pisavo, ki ni </a:t>
            </a:r>
            <a:r>
              <a:rPr lang="sl-SI" dirty="0" smtClean="0"/>
              <a:t>bila </a:t>
            </a:r>
            <a:r>
              <a:rPr lang="sl-SI" dirty="0"/>
              <a:t>več feničanska. V prvotni obliki ta pisava ne zapisuje samoglasnikov in se piše in bere od desne na levo.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47755" y="3331276"/>
            <a:ext cx="4314552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Pisava je osnova za vso umetnost  tako imenovanih arabesk. Slika je izrisana z arabskim besedilom.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323528" y="5029845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496765" y="4895447"/>
            <a:ext cx="5371379" cy="278414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3668170" y="5299103"/>
            <a:ext cx="4896544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Mohamed je v tej pisavi leta 650 napisal prve strani Korana, muslimanske svete knjige. </a:t>
            </a:r>
          </a:p>
        </p:txBody>
      </p:sp>
      <p:pic>
        <p:nvPicPr>
          <p:cNvPr id="3" name="kitaj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4" name="indij.mp3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63685" y="332656"/>
            <a:ext cx="4900490" cy="3261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rab.mp3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13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868144" y="6166378"/>
            <a:ext cx="609600" cy="609600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323">
            <a:off x="535164" y="4584653"/>
            <a:ext cx="2286000" cy="1595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Slika 1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56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3.98844E-6 L 0.60313 -0.08625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56" y="-43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2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5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250"/>
                            </p:stCondLst>
                            <p:childTnLst>
                              <p:par>
                                <p:cTn id="22" presetID="6" presetClass="entr" presetSubtype="32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1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364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32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328" tmFilter="0, 0; 0.125,0.2665; 0.25,0.4; 0.375,0.465; 0.5,0.5;  0.625,0.535; 0.75,0.6; 0.875,0.7335; 1,1">
                                          <p:stCondLst>
                                            <p:cond delay="13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264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28" tmFilter="0, 0; 0.125,0.2665; 0.25,0.4; 0.375,0.465; 0.5,0.5;  0.625,0.535; 0.75,0.6; 0.875,0.7335; 1,1">
                                          <p:stCondLst>
                                            <p:cond delay="331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53">
                                          <p:stCondLst>
                                            <p:cond delay="12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331" decel="50000">
                                          <p:stCondLst>
                                            <p:cond delay="135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53">
                                          <p:stCondLst>
                                            <p:cond delay="262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331" decel="50000">
                                          <p:stCondLst>
                                            <p:cond delay="267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53">
                                          <p:stCondLst>
                                            <p:cond delay="328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331" decel="50000">
                                          <p:stCondLst>
                                            <p:cond delay="333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53">
                                          <p:stCondLst>
                                            <p:cond delay="361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331" decel="50000">
                                          <p:stCondLst>
                                            <p:cond delay="366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0"/>
                            </p:stCondLst>
                            <p:childTnLst>
                              <p:par>
                                <p:cTn id="43" presetID="6" presetClass="entr" presetSubtype="32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9750"/>
                            </p:stCondLst>
                            <p:childTnLst>
                              <p:par>
                                <p:cTn id="4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175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147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numSld="999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1000 - 700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66694" y="755230"/>
            <a:ext cx="489654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Tisoč let pred našim štetjem pa so Feničani odkrili črkopis. Bili so znameniti pomorščaki in trgovci. Feničani so v dežele, s katerimi so trgovali, širili tudi svoj </a:t>
            </a:r>
            <a:r>
              <a:rPr lang="sl-SI" dirty="0" smtClean="0"/>
              <a:t>črkopis.</a:t>
            </a:r>
            <a:endParaRPr lang="sl-SI" dirty="0"/>
          </a:p>
        </p:txBody>
      </p:sp>
      <p:sp>
        <p:nvSpPr>
          <p:cNvPr id="10" name="Pravokotnik 9"/>
          <p:cNvSpPr/>
          <p:nvPr/>
        </p:nvSpPr>
        <p:spPr>
          <a:xfrm>
            <a:off x="270618" y="5252283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>
            <a:off x="641909" y="3933056"/>
            <a:ext cx="4146115" cy="1581288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86650" y="1355394"/>
            <a:ext cx="4553634" cy="168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3131840" y="4285070"/>
            <a:ext cx="4896544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Vendar – z dvaindvajsetimi </a:t>
            </a:r>
            <a:r>
              <a:rPr lang="sl-SI" dirty="0"/>
              <a:t>znaki napišeš lahko vse. Čeprav niso zapisani vsi glasovi, pa je </a:t>
            </a:r>
            <a:r>
              <a:rPr lang="sl-SI" dirty="0" smtClean="0"/>
              <a:t>to število neprimerno </a:t>
            </a:r>
            <a:r>
              <a:rPr lang="sl-SI" dirty="0"/>
              <a:t>manjše od </a:t>
            </a:r>
            <a:r>
              <a:rPr lang="sl-SI" dirty="0" err="1"/>
              <a:t>tisočev</a:t>
            </a:r>
            <a:r>
              <a:rPr lang="sl-SI" dirty="0"/>
              <a:t> kitajskih </a:t>
            </a:r>
            <a:r>
              <a:rPr lang="sl-SI" dirty="0" smtClean="0"/>
              <a:t>pismenk, ali  kot </a:t>
            </a:r>
            <a:r>
              <a:rPr lang="sl-SI" dirty="0"/>
              <a:t>nekaj sto </a:t>
            </a:r>
            <a:r>
              <a:rPr lang="sl-SI" dirty="0" smtClean="0"/>
              <a:t>hieroglifov in dosti manj </a:t>
            </a:r>
            <a:r>
              <a:rPr lang="sl-SI" dirty="0"/>
              <a:t>kot šeststo klinopisnih znakov. </a:t>
            </a:r>
          </a:p>
        </p:txBody>
      </p:sp>
      <p:pic>
        <p:nvPicPr>
          <p:cNvPr id="3" name="fenic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84168" y="6248400"/>
            <a:ext cx="609600" cy="609600"/>
          </a:xfrm>
          <a:prstGeom prst="rect">
            <a:avLst/>
          </a:prstGeom>
        </p:spPr>
      </p:pic>
      <p:pic>
        <p:nvPicPr>
          <p:cNvPr id="15" name="Slika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465130" y="3244334"/>
            <a:ext cx="4131601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Ta </a:t>
            </a:r>
            <a:r>
              <a:rPr lang="sl-SI" dirty="0"/>
              <a:t>črkopis </a:t>
            </a:r>
            <a:r>
              <a:rPr lang="sl-SI" dirty="0" smtClean="0"/>
              <a:t>še ne pozna  samoglasnikov</a:t>
            </a:r>
            <a:r>
              <a:rPr lang="sl-SI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920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04624E-6 L 0.46736 -0.27607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68" y="-1380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6" presetClass="entr" presetSubtype="3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500"/>
                            </p:stCondLst>
                            <p:childTnLst>
                              <p:par>
                                <p:cTn id="2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5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500"/>
                            </p:stCondLst>
                            <p:childTnLst>
                              <p:par>
                                <p:cTn id="42" presetID="6" presetClass="entr" presetSubtype="32" fill="hold" grpId="0" nodeType="after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500"/>
                            </p:stCondLst>
                            <p:childTnLst>
                              <p:par>
                                <p:cTn id="46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9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6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323528" y="7985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l-SI" dirty="0" smtClean="0"/>
              <a:t>1000 - 700 pr. Kr.</a:t>
            </a:r>
            <a:br>
              <a:rPr lang="sl-SI" dirty="0" smtClean="0"/>
            </a:br>
            <a:endParaRPr lang="sl-SI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266694" y="755230"/>
            <a:ext cx="4896544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V Egiptu je nastajala druga oblika pisave. Egipčani so verjeli, da je bog Tot iznašel pisavo in jo podaril ljudem.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270618" y="2348880"/>
            <a:ext cx="4131601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Beseda hieroglif je namreč  pisava bogov (hieros – svet, glyphein – vrezovati). 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70618" y="5252283"/>
            <a:ext cx="346475" cy="288032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Prostoročno 10"/>
          <p:cNvSpPr/>
          <p:nvPr/>
        </p:nvSpPr>
        <p:spPr>
          <a:xfrm flipV="1">
            <a:off x="465131" y="5396298"/>
            <a:ext cx="3386789" cy="45719"/>
          </a:xfrm>
          <a:custGeom>
            <a:avLst/>
            <a:gdLst>
              <a:gd name="connsiteX0" fmla="*/ 0 w 5500914"/>
              <a:gd name="connsiteY0" fmla="*/ 1320800 h 1320800"/>
              <a:gd name="connsiteX1" fmla="*/ 116114 w 5500914"/>
              <a:gd name="connsiteY1" fmla="*/ 1306286 h 1320800"/>
              <a:gd name="connsiteX2" fmla="*/ 174172 w 5500914"/>
              <a:gd name="connsiteY2" fmla="*/ 1291771 h 1320800"/>
              <a:gd name="connsiteX3" fmla="*/ 246743 w 5500914"/>
              <a:gd name="connsiteY3" fmla="*/ 1277257 h 1320800"/>
              <a:gd name="connsiteX4" fmla="*/ 290286 w 5500914"/>
              <a:gd name="connsiteY4" fmla="*/ 1262743 h 1320800"/>
              <a:gd name="connsiteX5" fmla="*/ 522514 w 5500914"/>
              <a:gd name="connsiteY5" fmla="*/ 1233714 h 1320800"/>
              <a:gd name="connsiteX6" fmla="*/ 595086 w 5500914"/>
              <a:gd name="connsiteY6" fmla="*/ 1219200 h 1320800"/>
              <a:gd name="connsiteX7" fmla="*/ 1103086 w 5500914"/>
              <a:gd name="connsiteY7" fmla="*/ 1190171 h 1320800"/>
              <a:gd name="connsiteX8" fmla="*/ 1364343 w 5500914"/>
              <a:gd name="connsiteY8" fmla="*/ 1161143 h 1320800"/>
              <a:gd name="connsiteX9" fmla="*/ 1509486 w 5500914"/>
              <a:gd name="connsiteY9" fmla="*/ 1146629 h 1320800"/>
              <a:gd name="connsiteX10" fmla="*/ 1582057 w 5500914"/>
              <a:gd name="connsiteY10" fmla="*/ 1132114 h 1320800"/>
              <a:gd name="connsiteX11" fmla="*/ 1640114 w 5500914"/>
              <a:gd name="connsiteY11" fmla="*/ 1117600 h 1320800"/>
              <a:gd name="connsiteX12" fmla="*/ 1770743 w 5500914"/>
              <a:gd name="connsiteY12" fmla="*/ 1103086 h 1320800"/>
              <a:gd name="connsiteX13" fmla="*/ 1828800 w 5500914"/>
              <a:gd name="connsiteY13" fmla="*/ 1088571 h 1320800"/>
              <a:gd name="connsiteX14" fmla="*/ 1901372 w 5500914"/>
              <a:gd name="connsiteY14" fmla="*/ 1074057 h 1320800"/>
              <a:gd name="connsiteX15" fmla="*/ 1944914 w 5500914"/>
              <a:gd name="connsiteY15" fmla="*/ 1059543 h 1320800"/>
              <a:gd name="connsiteX16" fmla="*/ 2075543 w 5500914"/>
              <a:gd name="connsiteY16" fmla="*/ 1045029 h 1320800"/>
              <a:gd name="connsiteX17" fmla="*/ 2206172 w 5500914"/>
              <a:gd name="connsiteY17" fmla="*/ 1016000 h 1320800"/>
              <a:gd name="connsiteX18" fmla="*/ 2249714 w 5500914"/>
              <a:gd name="connsiteY18" fmla="*/ 1001486 h 1320800"/>
              <a:gd name="connsiteX19" fmla="*/ 2365829 w 5500914"/>
              <a:gd name="connsiteY19" fmla="*/ 972457 h 1320800"/>
              <a:gd name="connsiteX20" fmla="*/ 2612572 w 5500914"/>
              <a:gd name="connsiteY20" fmla="*/ 928914 h 1320800"/>
              <a:gd name="connsiteX21" fmla="*/ 2685143 w 5500914"/>
              <a:gd name="connsiteY21" fmla="*/ 914400 h 1320800"/>
              <a:gd name="connsiteX22" fmla="*/ 2786743 w 5500914"/>
              <a:gd name="connsiteY22" fmla="*/ 899886 h 1320800"/>
              <a:gd name="connsiteX23" fmla="*/ 3033486 w 5500914"/>
              <a:gd name="connsiteY23" fmla="*/ 870857 h 1320800"/>
              <a:gd name="connsiteX24" fmla="*/ 3193143 w 5500914"/>
              <a:gd name="connsiteY24" fmla="*/ 841829 h 1320800"/>
              <a:gd name="connsiteX25" fmla="*/ 3352800 w 5500914"/>
              <a:gd name="connsiteY25" fmla="*/ 812800 h 1320800"/>
              <a:gd name="connsiteX26" fmla="*/ 3512457 w 5500914"/>
              <a:gd name="connsiteY26" fmla="*/ 798286 h 1320800"/>
              <a:gd name="connsiteX27" fmla="*/ 3614057 w 5500914"/>
              <a:gd name="connsiteY27" fmla="*/ 783771 h 1320800"/>
              <a:gd name="connsiteX28" fmla="*/ 3788229 w 5500914"/>
              <a:gd name="connsiteY28" fmla="*/ 769257 h 1320800"/>
              <a:gd name="connsiteX29" fmla="*/ 3904343 w 5500914"/>
              <a:gd name="connsiteY29" fmla="*/ 754743 h 1320800"/>
              <a:gd name="connsiteX30" fmla="*/ 3991429 w 5500914"/>
              <a:gd name="connsiteY30" fmla="*/ 740229 h 1320800"/>
              <a:gd name="connsiteX31" fmla="*/ 4194629 w 5500914"/>
              <a:gd name="connsiteY31" fmla="*/ 725714 h 1320800"/>
              <a:gd name="connsiteX32" fmla="*/ 4339772 w 5500914"/>
              <a:gd name="connsiteY32" fmla="*/ 696686 h 1320800"/>
              <a:gd name="connsiteX33" fmla="*/ 4397829 w 5500914"/>
              <a:gd name="connsiteY33" fmla="*/ 682171 h 1320800"/>
              <a:gd name="connsiteX34" fmla="*/ 4499429 w 5500914"/>
              <a:gd name="connsiteY34" fmla="*/ 667657 h 1320800"/>
              <a:gd name="connsiteX35" fmla="*/ 4557486 w 5500914"/>
              <a:gd name="connsiteY35" fmla="*/ 653143 h 1320800"/>
              <a:gd name="connsiteX36" fmla="*/ 4630057 w 5500914"/>
              <a:gd name="connsiteY36" fmla="*/ 638629 h 1320800"/>
              <a:gd name="connsiteX37" fmla="*/ 4673600 w 5500914"/>
              <a:gd name="connsiteY37" fmla="*/ 624114 h 1320800"/>
              <a:gd name="connsiteX38" fmla="*/ 4731657 w 5500914"/>
              <a:gd name="connsiteY38" fmla="*/ 609600 h 1320800"/>
              <a:gd name="connsiteX39" fmla="*/ 4847772 w 5500914"/>
              <a:gd name="connsiteY39" fmla="*/ 580571 h 1320800"/>
              <a:gd name="connsiteX40" fmla="*/ 4934857 w 5500914"/>
              <a:gd name="connsiteY40" fmla="*/ 537029 h 1320800"/>
              <a:gd name="connsiteX41" fmla="*/ 5036457 w 5500914"/>
              <a:gd name="connsiteY41" fmla="*/ 464457 h 1320800"/>
              <a:gd name="connsiteX42" fmla="*/ 5080000 w 5500914"/>
              <a:gd name="connsiteY42" fmla="*/ 435429 h 1320800"/>
              <a:gd name="connsiteX43" fmla="*/ 5167086 w 5500914"/>
              <a:gd name="connsiteY43" fmla="*/ 406400 h 1320800"/>
              <a:gd name="connsiteX44" fmla="*/ 5254172 w 5500914"/>
              <a:gd name="connsiteY44" fmla="*/ 348343 h 1320800"/>
              <a:gd name="connsiteX45" fmla="*/ 5341257 w 5500914"/>
              <a:gd name="connsiteY45" fmla="*/ 290286 h 1320800"/>
              <a:gd name="connsiteX46" fmla="*/ 5399314 w 5500914"/>
              <a:gd name="connsiteY46" fmla="*/ 203200 h 1320800"/>
              <a:gd name="connsiteX47" fmla="*/ 5457372 w 5500914"/>
              <a:gd name="connsiteY47" fmla="*/ 130629 h 1320800"/>
              <a:gd name="connsiteX48" fmla="*/ 5486400 w 5500914"/>
              <a:gd name="connsiteY48" fmla="*/ 43543 h 1320800"/>
              <a:gd name="connsiteX49" fmla="*/ 5500914 w 5500914"/>
              <a:gd name="connsiteY49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5500914" h="1320800">
                <a:moveTo>
                  <a:pt x="0" y="1320800"/>
                </a:moveTo>
                <a:cubicBezTo>
                  <a:pt x="38705" y="1315962"/>
                  <a:pt x="77639" y="1312699"/>
                  <a:pt x="116114" y="1306286"/>
                </a:cubicBezTo>
                <a:cubicBezTo>
                  <a:pt x="135791" y="1303006"/>
                  <a:pt x="154699" y="1296098"/>
                  <a:pt x="174172" y="1291771"/>
                </a:cubicBezTo>
                <a:cubicBezTo>
                  <a:pt x="198254" y="1286419"/>
                  <a:pt x="222810" y="1283240"/>
                  <a:pt x="246743" y="1277257"/>
                </a:cubicBezTo>
                <a:cubicBezTo>
                  <a:pt x="261586" y="1273546"/>
                  <a:pt x="275174" y="1265129"/>
                  <a:pt x="290286" y="1262743"/>
                </a:cubicBezTo>
                <a:cubicBezTo>
                  <a:pt x="367343" y="1250576"/>
                  <a:pt x="446017" y="1249013"/>
                  <a:pt x="522514" y="1233714"/>
                </a:cubicBezTo>
                <a:cubicBezTo>
                  <a:pt x="546705" y="1228876"/>
                  <a:pt x="570585" y="1222082"/>
                  <a:pt x="595086" y="1219200"/>
                </a:cubicBezTo>
                <a:cubicBezTo>
                  <a:pt x="748318" y="1201173"/>
                  <a:pt x="963295" y="1196249"/>
                  <a:pt x="1103086" y="1190171"/>
                </a:cubicBezTo>
                <a:lnTo>
                  <a:pt x="1364343" y="1161143"/>
                </a:lnTo>
                <a:lnTo>
                  <a:pt x="1509486" y="1146629"/>
                </a:lnTo>
                <a:cubicBezTo>
                  <a:pt x="1533676" y="1141791"/>
                  <a:pt x="1557975" y="1137466"/>
                  <a:pt x="1582057" y="1132114"/>
                </a:cubicBezTo>
                <a:cubicBezTo>
                  <a:pt x="1601530" y="1127787"/>
                  <a:pt x="1620398" y="1120633"/>
                  <a:pt x="1640114" y="1117600"/>
                </a:cubicBezTo>
                <a:cubicBezTo>
                  <a:pt x="1683416" y="1110938"/>
                  <a:pt x="1727200" y="1107924"/>
                  <a:pt x="1770743" y="1103086"/>
                </a:cubicBezTo>
                <a:cubicBezTo>
                  <a:pt x="1790095" y="1098248"/>
                  <a:pt x="1809327" y="1092898"/>
                  <a:pt x="1828800" y="1088571"/>
                </a:cubicBezTo>
                <a:cubicBezTo>
                  <a:pt x="1852882" y="1083219"/>
                  <a:pt x="1877439" y="1080040"/>
                  <a:pt x="1901372" y="1074057"/>
                </a:cubicBezTo>
                <a:cubicBezTo>
                  <a:pt x="1916214" y="1070346"/>
                  <a:pt x="1929823" y="1062058"/>
                  <a:pt x="1944914" y="1059543"/>
                </a:cubicBezTo>
                <a:cubicBezTo>
                  <a:pt x="1988129" y="1052341"/>
                  <a:pt x="2032000" y="1049867"/>
                  <a:pt x="2075543" y="1045029"/>
                </a:cubicBezTo>
                <a:cubicBezTo>
                  <a:pt x="2173560" y="1012355"/>
                  <a:pt x="2052914" y="1050057"/>
                  <a:pt x="2206172" y="1016000"/>
                </a:cubicBezTo>
                <a:cubicBezTo>
                  <a:pt x="2221107" y="1012681"/>
                  <a:pt x="2234954" y="1005511"/>
                  <a:pt x="2249714" y="1001486"/>
                </a:cubicBezTo>
                <a:cubicBezTo>
                  <a:pt x="2288204" y="990989"/>
                  <a:pt x="2326708" y="980281"/>
                  <a:pt x="2365829" y="972457"/>
                </a:cubicBezTo>
                <a:cubicBezTo>
                  <a:pt x="2699504" y="905723"/>
                  <a:pt x="2354666" y="971899"/>
                  <a:pt x="2612572" y="928914"/>
                </a:cubicBezTo>
                <a:cubicBezTo>
                  <a:pt x="2636906" y="924858"/>
                  <a:pt x="2660809" y="918456"/>
                  <a:pt x="2685143" y="914400"/>
                </a:cubicBezTo>
                <a:cubicBezTo>
                  <a:pt x="2718888" y="908776"/>
                  <a:pt x="2752833" y="904407"/>
                  <a:pt x="2786743" y="899886"/>
                </a:cubicBezTo>
                <a:cubicBezTo>
                  <a:pt x="2886528" y="886581"/>
                  <a:pt x="2931258" y="882215"/>
                  <a:pt x="3033486" y="870857"/>
                </a:cubicBezTo>
                <a:cubicBezTo>
                  <a:pt x="3122312" y="841249"/>
                  <a:pt x="3040742" y="865276"/>
                  <a:pt x="3193143" y="841829"/>
                </a:cubicBezTo>
                <a:cubicBezTo>
                  <a:pt x="3297440" y="825783"/>
                  <a:pt x="3237958" y="826311"/>
                  <a:pt x="3352800" y="812800"/>
                </a:cubicBezTo>
                <a:cubicBezTo>
                  <a:pt x="3405872" y="806556"/>
                  <a:pt x="3459345" y="804187"/>
                  <a:pt x="3512457" y="798286"/>
                </a:cubicBezTo>
                <a:cubicBezTo>
                  <a:pt x="3546458" y="794508"/>
                  <a:pt x="3580034" y="787352"/>
                  <a:pt x="3614057" y="783771"/>
                </a:cubicBezTo>
                <a:cubicBezTo>
                  <a:pt x="3671995" y="777672"/>
                  <a:pt x="3730260" y="775054"/>
                  <a:pt x="3788229" y="769257"/>
                </a:cubicBezTo>
                <a:cubicBezTo>
                  <a:pt x="3827041" y="765376"/>
                  <a:pt x="3865729" y="760259"/>
                  <a:pt x="3904343" y="754743"/>
                </a:cubicBezTo>
                <a:cubicBezTo>
                  <a:pt x="3933476" y="750581"/>
                  <a:pt x="3962146" y="743157"/>
                  <a:pt x="3991429" y="740229"/>
                </a:cubicBezTo>
                <a:cubicBezTo>
                  <a:pt x="4058998" y="733472"/>
                  <a:pt x="4126896" y="730552"/>
                  <a:pt x="4194629" y="725714"/>
                </a:cubicBezTo>
                <a:cubicBezTo>
                  <a:pt x="4284055" y="695906"/>
                  <a:pt x="4193000" y="723372"/>
                  <a:pt x="4339772" y="696686"/>
                </a:cubicBezTo>
                <a:cubicBezTo>
                  <a:pt x="4359398" y="693118"/>
                  <a:pt x="4378203" y="685739"/>
                  <a:pt x="4397829" y="682171"/>
                </a:cubicBezTo>
                <a:cubicBezTo>
                  <a:pt x="4431488" y="676051"/>
                  <a:pt x="4465770" y="673777"/>
                  <a:pt x="4499429" y="667657"/>
                </a:cubicBezTo>
                <a:cubicBezTo>
                  <a:pt x="4519055" y="664089"/>
                  <a:pt x="4538013" y="657470"/>
                  <a:pt x="4557486" y="653143"/>
                </a:cubicBezTo>
                <a:cubicBezTo>
                  <a:pt x="4581568" y="647792"/>
                  <a:pt x="4606124" y="644612"/>
                  <a:pt x="4630057" y="638629"/>
                </a:cubicBezTo>
                <a:cubicBezTo>
                  <a:pt x="4644900" y="634918"/>
                  <a:pt x="4658889" y="628317"/>
                  <a:pt x="4673600" y="624114"/>
                </a:cubicBezTo>
                <a:cubicBezTo>
                  <a:pt x="4692780" y="618634"/>
                  <a:pt x="4712184" y="613927"/>
                  <a:pt x="4731657" y="609600"/>
                </a:cubicBezTo>
                <a:cubicBezTo>
                  <a:pt x="4761475" y="602974"/>
                  <a:pt x="4816645" y="596135"/>
                  <a:pt x="4847772" y="580571"/>
                </a:cubicBezTo>
                <a:cubicBezTo>
                  <a:pt x="4960309" y="524302"/>
                  <a:pt x="4825416" y="573508"/>
                  <a:pt x="4934857" y="537029"/>
                </a:cubicBezTo>
                <a:cubicBezTo>
                  <a:pt x="5037493" y="468604"/>
                  <a:pt x="4910409" y="554491"/>
                  <a:pt x="5036457" y="464457"/>
                </a:cubicBezTo>
                <a:cubicBezTo>
                  <a:pt x="5050652" y="454318"/>
                  <a:pt x="5064060" y="442514"/>
                  <a:pt x="5080000" y="435429"/>
                </a:cubicBezTo>
                <a:cubicBezTo>
                  <a:pt x="5107962" y="423002"/>
                  <a:pt x="5167086" y="406400"/>
                  <a:pt x="5167086" y="406400"/>
                </a:cubicBezTo>
                <a:cubicBezTo>
                  <a:pt x="5263721" y="309765"/>
                  <a:pt x="5159647" y="400857"/>
                  <a:pt x="5254172" y="348343"/>
                </a:cubicBezTo>
                <a:cubicBezTo>
                  <a:pt x="5284669" y="331400"/>
                  <a:pt x="5341257" y="290286"/>
                  <a:pt x="5341257" y="290286"/>
                </a:cubicBezTo>
                <a:cubicBezTo>
                  <a:pt x="5375770" y="186751"/>
                  <a:pt x="5326832" y="311923"/>
                  <a:pt x="5399314" y="203200"/>
                </a:cubicBezTo>
                <a:cubicBezTo>
                  <a:pt x="5455398" y="119074"/>
                  <a:pt x="5359994" y="195546"/>
                  <a:pt x="5457372" y="130629"/>
                </a:cubicBezTo>
                <a:lnTo>
                  <a:pt x="5486400" y="43543"/>
                </a:lnTo>
                <a:lnTo>
                  <a:pt x="5500914" y="0"/>
                </a:lnTo>
              </a:path>
            </a:pathLst>
          </a:cu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2" name="gilgameš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53699" y="1355394"/>
            <a:ext cx="3826516" cy="225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jeZBesedilom 12"/>
          <p:cNvSpPr txBox="1"/>
          <p:nvPr/>
        </p:nvSpPr>
        <p:spPr>
          <a:xfrm>
            <a:off x="4645180" y="4221088"/>
            <a:ext cx="4243553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/>
              <a:t>Na začetku so poznali le okrog sedemsto znakov, ob rimski okupaciji pa že približno pet tisoč znakov. Tudi v Egiptu je znanje branja in pisanja pomenilo hkrati privilegij in oblast.</a:t>
            </a:r>
          </a:p>
        </p:txBody>
      </p:sp>
      <p:pic>
        <p:nvPicPr>
          <p:cNvPr id="3" name="egipt.mp3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57356" y="6248400"/>
            <a:ext cx="609600" cy="609600"/>
          </a:xfrm>
          <a:prstGeom prst="rect">
            <a:avLst/>
          </a:prstGeom>
        </p:spPr>
      </p:pic>
      <p:pic>
        <p:nvPicPr>
          <p:cNvPr id="15" name="Slika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166378"/>
            <a:ext cx="1133633" cy="47631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990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4.04624E-6 L 0.42795 -0.01388 " pathEditMode="relative" rAng="0" ptsTypes="AA">
                                      <p:cBhvr>
                                        <p:cTn id="6" dur="3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9" y="-69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500" fill="hold"/>
                                        <p:tgtEl>
                                          <p:spTgt spid="10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250"/>
                            </p:stCondLst>
                            <p:childTnLst>
                              <p:par>
                                <p:cTn id="14" presetID="10" presetClass="exit" presetSubtype="0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000"/>
                            </p:stCondLst>
                            <p:childTnLst>
                              <p:par>
                                <p:cTn id="21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6" presetClass="entr" presetSubtype="32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65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5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4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47" tmFilter="0, 0; 0.125,0.2665; 0.25,0.4; 0.375,0.465; 0.5,0.5;  0.625,0.535; 0.75,0.6; 0.875,0.7335; 1,1">
                                          <p:stCondLst>
                                            <p:cond delay="7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73" tmFilter="0, 0; 0.125,0.2665; 0.25,0.4; 0.375,0.465; 0.5,0.5;  0.625,0.535; 0.75,0.6; 0.875,0.7335; 1,1">
                                          <p:stCondLst>
                                            <p:cond delay="149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85" tmFilter="0, 0; 0.125,0.2665; 0.25,0.4; 0.375,0.465; 0.5,0.5;  0.625,0.535; 0.75,0.6; 0.875,0.7335; 1,1">
                                          <p:stCondLst>
                                            <p:cond delay="18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9">
                                          <p:stCondLst>
                                            <p:cond delay="7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87" decel="50000">
                                          <p:stCondLst>
                                            <p:cond delay="76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9">
                                          <p:stCondLst>
                                            <p:cond delay="14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87" decel="50000">
                                          <p:stCondLst>
                                            <p:cond delay="150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9">
                                          <p:stCondLst>
                                            <p:cond delay="184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87" decel="50000">
                                          <p:stCondLst>
                                            <p:cond delay="187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9">
                                          <p:stCondLst>
                                            <p:cond delay="203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87" decel="50000">
                                          <p:stCondLst>
                                            <p:cond delay="2063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250"/>
                            </p:stCondLst>
                            <p:childTnLst>
                              <p:par>
                                <p:cTn id="45" presetID="6" presetClass="entr" presetSubtype="32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 numSld="999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9" grpId="0" animBg="1"/>
      <p:bldP spid="14" grpId="0" animBg="1"/>
      <p:bldP spid="10" grpId="0" animBg="1"/>
      <p:bldP spid="10" grpId="1" animBg="1"/>
      <p:bldP spid="11" grpId="0" animBg="1"/>
      <p:bldP spid="11" grpId="1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FLASHSPRING_ENABLE_BG_AUDIO_TAG" val="1"/>
  <p:tag name="FLASHSPRING_BG_AUDIO_FULL_PATH_TAG" val="C:\Users\Nataša\Documents\Zgodovina6\SpoznavajmoZgodovino\PomozneVede\Paleografija\03 Fire Dance.mp3"/>
  <p:tag name="FLASHSPRING_BG_AUDIO_RELATIVE_PATH_TAG" val="03 Fire Dance.mp3"/>
  <p:tag name="FLASHSPRING_BG_AUDIO_DURATION_TAG" val="261.5420227"/>
  <p:tag name="FLASHSPRING_BG_AUDIO_LOOP_TAG" val="1"/>
  <p:tag name="ISPRING_RESOURCE_FOLDER" val="C:\Users\Nataša\Documents\Zgodovina6\SpoznavajmoZgodovino\PomozneVede\Paleografija\Predstavitev1\"/>
  <p:tag name="ISPRING_RESOURCE_PATHS_HASH" val="dc37da6d8cf793ca9671c82538b8359ac8b2ec"/>
  <p:tag name="ISPRING_SCORM_RATE_QUIZZES" val="0"/>
  <p:tag name="GENSWF_OUTPUT_FILE_NAME" val="PredstavitevPisaveG"/>
  <p:tag name="ISPRING_UUID" val="{FF5BC6BC-7F0B-405E-92FE-59996478314C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Srednji vek"/>
  <p:tag name="GENSWF_ADVANCE_TIME" val="15.58"/>
  <p:tag name="ISPRING_SLIDE_INDENT_LEVEL" val="0"/>
  <p:tag name="ISPRING_CUSTOM_TIMING_USED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Sredozemlje, zibelka pisav"/>
  <p:tag name="GENSWF_ADVANCE_TIME" val="0.00"/>
  <p:tag name="ISPRING_SLIDE_INDENT_LEVEL" val="0"/>
  <p:tag name="ISPRING_PRESENTER_ID" val="None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Razvoj pisave"/>
  <p:tag name="GENSWF_ADVANCE_TIME" val="0.00"/>
  <p:tag name="ISPRING_SLIDE_INDENT_LEVEL" val="0"/>
  <p:tag name="ISPRING_PRESENTER_ID" val="None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  <p:tag name="GENSWF_SLIDE_TITLE" val="3500 – 3000 pr. Kr."/>
  <p:tag name="GENSWF_ADVANCE_TIME" val="0.00"/>
  <p:tag name="ISPRING_SLIDE_INDENT_LEVEL" val="0"/>
  <p:tag name="ISPRING_PRESENTER_ID" val="None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AUDIO_BITRATE" val="0"/>
</p:tagLst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o meri 1">
      <a:majorFont>
        <a:latin typeface="BudHand"/>
        <a:ea typeface=""/>
        <a:cs typeface=""/>
      </a:majorFont>
      <a:minorFont>
        <a:latin typeface="Calibri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1013</Words>
  <Application>Microsoft Office PowerPoint</Application>
  <PresentationFormat>Diaprojekcija na zaslonu (4:3)</PresentationFormat>
  <Paragraphs>82</Paragraphs>
  <Slides>14</Slides>
  <Notes>14</Notes>
  <HiddenSlides>0</HiddenSlides>
  <MMClips>24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14</vt:i4>
      </vt:variant>
    </vt:vector>
  </HeadingPairs>
  <TitlesOfParts>
    <vt:vector size="15" baseType="lpstr">
      <vt:lpstr>Officeova tema</vt:lpstr>
      <vt:lpstr>Sredozemlje, zibelka pisav</vt:lpstr>
      <vt:lpstr>Razvoj pisave</vt:lpstr>
      <vt:lpstr>3500 – 3000 pr. Kr. </vt:lpstr>
      <vt:lpstr>3500 – 3000 pr. Kr. </vt:lpstr>
      <vt:lpstr>3500 – 3000 pr. Kr. </vt:lpstr>
      <vt:lpstr>3000 pr. Kr. </vt:lpstr>
      <vt:lpstr>3000 – 2500 pr. Kr. </vt:lpstr>
      <vt:lpstr>1000 - 700 pr. Kr. </vt:lpstr>
      <vt:lpstr>1000 - 700 pr. Kr. </vt:lpstr>
      <vt:lpstr>1000 - 700 pr. Kr. </vt:lpstr>
      <vt:lpstr>600 pr. Kr. </vt:lpstr>
      <vt:lpstr>Srednji vek </vt:lpstr>
      <vt:lpstr>Srednji vek </vt:lpstr>
      <vt:lpstr>Viri</vt:lpstr>
    </vt:vector>
  </TitlesOfParts>
  <Company>www.uciteljska.net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Razvoj pisav</dc:title>
  <dc:creator>Nataša</dc:creator>
  <cp:lastModifiedBy>Nataša</cp:lastModifiedBy>
  <cp:revision>116</cp:revision>
  <dcterms:created xsi:type="dcterms:W3CDTF">2010-11-10T01:48:56Z</dcterms:created>
  <dcterms:modified xsi:type="dcterms:W3CDTF">2010-11-12T12:11:56Z</dcterms:modified>
</cp:coreProperties>
</file>