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0" r:id="rId4"/>
    <p:sldId id="261" r:id="rId5"/>
    <p:sldId id="259" r:id="rId6"/>
    <p:sldId id="281" r:id="rId7"/>
    <p:sldId id="262" r:id="rId8"/>
    <p:sldId id="278" r:id="rId9"/>
    <p:sldId id="279" r:id="rId10"/>
    <p:sldId id="264" r:id="rId11"/>
    <p:sldId id="266" r:id="rId12"/>
    <p:sldId id="268" r:id="rId13"/>
    <p:sldId id="274" r:id="rId14"/>
    <p:sldId id="275" r:id="rId15"/>
    <p:sldId id="276" r:id="rId16"/>
    <p:sldId id="273" r:id="rId17"/>
    <p:sldId id="263" r:id="rId18"/>
    <p:sldId id="280"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0" autoAdjust="0"/>
    <p:restoredTop sz="94620" autoAdjust="0"/>
  </p:normalViewPr>
  <p:slideViewPr>
    <p:cSldViewPr>
      <p:cViewPr>
        <p:scale>
          <a:sx n="67" d="100"/>
          <a:sy n="67" d="100"/>
        </p:scale>
        <p:origin x="-50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6CA9A-BCDC-4024-8F3F-2F768A010020}" type="datetimeFigureOut">
              <a:rPr lang="sl-SI" smtClean="0"/>
              <a:pPr/>
              <a:t>28.11.2010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76BC4-312E-4203-A702-EDC42A6BE062}" type="slidenum">
              <a:rPr lang="sl-SI" smtClean="0"/>
              <a:pPr/>
              <a:t>‹#›</a:t>
            </a:fld>
            <a:endParaRPr lang="sl-SI"/>
          </a:p>
        </p:txBody>
      </p:sp>
    </p:spTree>
    <p:extLst>
      <p:ext uri="{BB962C8B-B14F-4D97-AF65-F5344CB8AC3E}">
        <p14:creationId xmlns:p14="http://schemas.microsoft.com/office/powerpoint/2010/main" val="309322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a:t>
            </a:fld>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10</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11</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12</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13</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14</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15</a:t>
            </a:fld>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16</a:t>
            </a:fld>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17</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18</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2</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3</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4</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5</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6</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7</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8</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73976BC4-312E-4203-A702-EDC42A6BE062}" type="slidenum">
              <a:rPr lang="sl-SI" smtClean="0"/>
              <a:pPr/>
              <a:t>9</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latin typeface="Comic Sans MS" pitchFamily="66"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dirty="0" smtClean="0"/>
              <a:t>Kliknite, če želite urediti slog podnaslova matrice</a:t>
            </a:r>
            <a:endParaRPr kumimoji="0" lang="en-US" dirty="0"/>
          </a:p>
        </p:txBody>
      </p:sp>
      <p:sp>
        <p:nvSpPr>
          <p:cNvPr id="28" name="Naslov 27"/>
          <p:cNvSpPr>
            <a:spLocks noGrp="1"/>
          </p:cNvSpPr>
          <p:nvPr>
            <p:ph type="ctrTitle"/>
          </p:nvPr>
        </p:nvSpPr>
        <p:spPr>
          <a:xfrm>
            <a:off x="1214414" y="1433732"/>
            <a:ext cx="7548586" cy="1981200"/>
          </a:xfrm>
          <a:ln w="6350" cap="rnd">
            <a:noFill/>
          </a:ln>
        </p:spPr>
        <p:txBody>
          <a:bodyPr anchor="b" anchorCtr="0">
            <a:noAutofit/>
          </a:bodyPr>
          <a:lstStyle>
            <a:lvl1pPr algn="l" rtl="0" eaLnBrk="1" latinLnBrk="0" hangingPunct="1">
              <a:spcBef>
                <a:spcPct val="0"/>
              </a:spcBef>
              <a:buNone/>
              <a:defRPr kumimoji="0" lang="en-US" sz="4200" b="1" kern="1200" cap="none" spc="0" baseline="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defRPr>
            </a:lvl1pPr>
          </a:lstStyle>
          <a:p>
            <a:r>
              <a:rPr kumimoji="0" lang="sl-SI" dirty="0" smtClean="0"/>
              <a:t>Kliknite, če želite urediti slog naslova matrice</a:t>
            </a:r>
            <a:endParaRPr kumimoji="0" lang="en-US" dirty="0"/>
          </a:p>
        </p:txBody>
      </p:sp>
      <p:cxnSp>
        <p:nvCxnSpPr>
          <p:cNvPr id="8" name="Raven konek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konek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16" name="Ograda številke diapozitiva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Ograda noge 16"/>
          <p:cNvSpPr>
            <a:spLocks noGrp="1"/>
          </p:cNvSpPr>
          <p:nvPr>
            <p:ph type="ftr" sz="quarter" idx="12"/>
          </p:nvPr>
        </p:nvSpPr>
        <p:spPr/>
        <p:txBody>
          <a:bodyPr/>
          <a:lstStyle/>
          <a:p>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4" name="Ograda datuma 13"/>
          <p:cNvSpPr>
            <a:spLocks noGrp="1"/>
          </p:cNvSpPr>
          <p:nvPr>
            <p:ph type="dt" sz="half" idx="14"/>
          </p:nvPr>
        </p:nvSpPr>
        <p:spPr/>
        <p:txBody>
          <a:bodyPr/>
          <a:lstStyle/>
          <a:p>
            <a:fld id="{B41ABA4E-CD72-497B-97AA-7213B3980F60}" type="datetimeFigureOut">
              <a:rPr lang="en-US" smtClean="0"/>
              <a:pPr/>
              <a:t>11/28/2010</a:t>
            </a:fld>
            <a:endParaRPr lang="en-US"/>
          </a:p>
        </p:txBody>
      </p:sp>
      <p:sp>
        <p:nvSpPr>
          <p:cNvPr id="15" name="Ograda številke diapozitiva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Ograda noge 15"/>
          <p:cNvSpPr>
            <a:spLocks noGrp="1"/>
          </p:cNvSpPr>
          <p:nvPr>
            <p:ph type="ftr" sz="quarter" idx="16"/>
          </p:nvPr>
        </p:nvSpPr>
        <p:spPr/>
        <p:txBody>
          <a:bodyPr/>
          <a:lstStyle/>
          <a:p>
            <a:endParaRPr kumimoji="0" lang="en-US"/>
          </a:p>
        </p:txBody>
      </p:sp>
      <p:sp>
        <p:nvSpPr>
          <p:cNvPr id="17" name="Naslov 16"/>
          <p:cNvSpPr>
            <a:spLocks noGrp="1"/>
          </p:cNvSpPr>
          <p:nvPr>
            <p:ph type="title"/>
          </p:nvPr>
        </p:nvSpPr>
        <p:spPr>
          <a:xfrm>
            <a:off x="357158" y="0"/>
            <a:ext cx="8229600" cy="1219200"/>
          </a:xfrm>
        </p:spPr>
        <p:txBody>
          <a:bodyPr rtlCol="0" anchor="b" anchorCtr="0"/>
          <a:lstStyle/>
          <a:p>
            <a:r>
              <a:rPr kumimoji="0" lang="sl-SI" dirty="0" smtClean="0"/>
              <a:t>Kliknite, če želite urediti slog naslova matrice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cxnSp>
        <p:nvCxnSpPr>
          <p:cNvPr id="7" name="Raven konek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6" name="Ograda noge 5"/>
          <p:cNvSpPr>
            <a:spLocks noGrp="1"/>
          </p:cNvSpPr>
          <p:nvPr>
            <p:ph type="ftr" sz="quarter" idx="11"/>
          </p:nvPr>
        </p:nvSpPr>
        <p:spPr/>
        <p:txBody>
          <a:bodyPr/>
          <a:lstStyle/>
          <a:p>
            <a:endParaRPr kumimoji="0" lang="en-US"/>
          </a:p>
        </p:txBody>
      </p:sp>
      <p:sp>
        <p:nvSpPr>
          <p:cNvPr id="7" name="Ograda številke diapozitiva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Ograda noge 7"/>
          <p:cNvSpPr>
            <a:spLocks noGrp="1"/>
          </p:cNvSpPr>
          <p:nvPr>
            <p:ph type="ftr" sz="quarter" idx="11"/>
          </p:nvPr>
        </p:nvSpPr>
        <p:spPr/>
        <p:txBody>
          <a:bodyPr/>
          <a:lstStyle/>
          <a:p>
            <a:endParaRPr kumimoji="0" lang="en-US"/>
          </a:p>
        </p:txBody>
      </p:sp>
      <p:sp>
        <p:nvSpPr>
          <p:cNvPr id="7" name="Ograda datuma 6"/>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smtClean="0"/>
              <a:t>Kliknite, če želite urediti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cxnSp>
        <p:nvCxnSpPr>
          <p:cNvPr id="10" name="Raven konek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konek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4" name="Ograda noge 3"/>
          <p:cNvSpPr>
            <a:spLocks noGrp="1"/>
          </p:cNvSpPr>
          <p:nvPr>
            <p:ph type="ftr" sz="quarter" idx="11"/>
          </p:nvPr>
        </p:nvSpPr>
        <p:spPr/>
        <p:txBody>
          <a:bodyPr/>
          <a:lstStyle/>
          <a:p>
            <a:endParaRPr kumimoji="0" lang="en-US"/>
          </a:p>
        </p:txBody>
      </p:sp>
      <p:sp>
        <p:nvSpPr>
          <p:cNvPr id="5" name="Ograda številke diapozitiva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3" name="Ograda noge 2"/>
          <p:cNvSpPr>
            <a:spLocks noGrp="1"/>
          </p:cNvSpPr>
          <p:nvPr>
            <p:ph type="ftr" sz="quarter" idx="11"/>
          </p:nvPr>
        </p:nvSpPr>
        <p:spPr/>
        <p:txBody>
          <a:bodyPr/>
          <a:lstStyle/>
          <a:p>
            <a:endParaRPr kumimoji="0" lang="en-US"/>
          </a:p>
        </p:txBody>
      </p:sp>
      <p:sp>
        <p:nvSpPr>
          <p:cNvPr id="4" name="Ograda številke diapozitiva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Kliknite, če želite urediti slog naslova matrice</a:t>
            </a:r>
            <a:endParaRPr kumimoji="0" lang="en-US"/>
          </a:p>
        </p:txBody>
      </p:sp>
      <p:sp>
        <p:nvSpPr>
          <p:cNvPr id="8" name="Ograda datuma 7"/>
          <p:cNvSpPr>
            <a:spLocks noGrp="1"/>
          </p:cNvSpPr>
          <p:nvPr>
            <p:ph type="dt" sz="half" idx="14"/>
          </p:nvPr>
        </p:nvSpPr>
        <p:spPr/>
        <p:txBody>
          <a:bodyPr/>
          <a:lstStyle/>
          <a:p>
            <a:fld id="{B41ABA4E-CD72-497B-97AA-7213B3980F60}" type="datetimeFigureOut">
              <a:rPr lang="en-US" smtClean="0"/>
              <a:pPr/>
              <a:t>11/28/2010</a:t>
            </a:fld>
            <a:endParaRPr lang="en-US"/>
          </a:p>
        </p:txBody>
      </p:sp>
      <p:sp>
        <p:nvSpPr>
          <p:cNvPr id="9" name="Ograda številke diapozitiva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Ograda noge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smtClean="0"/>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8" name="Ograda datuma 7"/>
          <p:cNvSpPr>
            <a:spLocks noGrp="1"/>
          </p:cNvSpPr>
          <p:nvPr>
            <p:ph type="dt" sz="half" idx="10"/>
          </p:nvPr>
        </p:nvSpPr>
        <p:spPr/>
        <p:txBody>
          <a:bodyPr/>
          <a:lstStyle/>
          <a:p>
            <a:fld id="{B41ABA4E-CD72-497B-97AA-7213B3980F60}" type="datetimeFigureOut">
              <a:rPr lang="en-US" smtClean="0"/>
              <a:pPr/>
              <a:t>11/28/2010</a:t>
            </a:fld>
            <a:endParaRPr lang="en-US"/>
          </a:p>
        </p:txBody>
      </p:sp>
      <p:sp>
        <p:nvSpPr>
          <p:cNvPr id="9" name="Ograda številke diapozitiva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Ograda noge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2071678"/>
            <a:ext cx="8229600" cy="4054485"/>
          </a:xfrm>
          <a:prstGeom prst="rect">
            <a:avLst/>
          </a:prstGeom>
        </p:spPr>
        <p:txBody>
          <a:bodyPr vert="horz">
            <a:normAutofit/>
          </a:bodyPr>
          <a:lstStyle/>
          <a:p>
            <a:pPr lvl="0" eaLnBrk="1" latinLnBrk="0" hangingPunct="1"/>
            <a:r>
              <a:rPr kumimoji="0" lang="sl-SI" dirty="0" smtClean="0"/>
              <a:t>Kliknite, če želite urediti sloge besedila matrice</a:t>
            </a:r>
          </a:p>
          <a:p>
            <a:pPr lvl="1" eaLnBrk="1" latinLnBrk="0" hangingPunct="1"/>
            <a:r>
              <a:rPr kumimoji="0" lang="sl-SI" dirty="0" smtClean="0"/>
              <a:t>Druga raven</a:t>
            </a:r>
          </a:p>
          <a:p>
            <a:pPr lvl="2" eaLnBrk="1" latinLnBrk="0" hangingPunct="1"/>
            <a:r>
              <a:rPr kumimoji="0" lang="sl-SI" dirty="0" smtClean="0"/>
              <a:t>Tretja raven</a:t>
            </a:r>
          </a:p>
          <a:p>
            <a:pPr lvl="3" eaLnBrk="1" latinLnBrk="0" hangingPunct="1"/>
            <a:r>
              <a:rPr kumimoji="0" lang="sl-SI" dirty="0" smtClean="0"/>
              <a:t>Četrta raven</a:t>
            </a:r>
          </a:p>
          <a:p>
            <a:pPr lvl="4" eaLnBrk="1" latinLnBrk="0" hangingPunct="1"/>
            <a:r>
              <a:rPr kumimoji="0" lang="sl-SI" dirty="0" smtClean="0"/>
              <a:t>Peta raven</a:t>
            </a:r>
            <a:endParaRPr kumimoji="0" lang="en-US" dirty="0"/>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11/28/2010</a:t>
            </a:fld>
            <a:endParaRPr lang="en-US"/>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Ograda naslova 4"/>
          <p:cNvSpPr>
            <a:spLocks noGrp="1"/>
          </p:cNvSpPr>
          <p:nvPr>
            <p:ph type="title"/>
          </p:nvPr>
        </p:nvSpPr>
        <p:spPr>
          <a:xfrm>
            <a:off x="428596" y="714356"/>
            <a:ext cx="8229600" cy="1219200"/>
          </a:xfrm>
          <a:prstGeom prst="rect">
            <a:avLst/>
          </a:prstGeom>
          <a:ln w="6350" cap="rnd">
            <a:noFill/>
          </a:ln>
        </p:spPr>
        <p:txBody>
          <a:bodyPr vert="horz" anchor="ctr" anchorCtr="0">
            <a:noAutofit/>
          </a:bodyPr>
          <a:lstStyle/>
          <a:p>
            <a:r>
              <a:rPr kumimoji="0" lang="sl-SI" dirty="0" smtClean="0"/>
              <a:t>Kliknite, če želite urediti slog naslova matrice</a:t>
            </a:r>
            <a:endParaRPr kumimoji="0"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lang="en-US" sz="4200" b="1" kern="1200" cap="none" spc="0" baseline="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si/search?q=arheolo%C5%A1ki+video&amp;hl=sl&amp;sa=X&amp;rlz=1B3GGLL_slSI387SI387&amp;prmd=v&amp;source=univ&amp;tbs=vid:1&amp;tbo=u&amp;ei=stRnTOK_Is7_Oci_ibkF&amp;oi=video_result_group&amp;ct=title&amp;resnum=4&amp;ved=0CCsQqwQwAw" TargetMode="External"/><Relationship Id="rId3" Type="http://schemas.openxmlformats.org/officeDocument/2006/relationships/notesSlide" Target="../notesSlides/notesSlide18.xml"/><Relationship Id="rId7" Type="http://schemas.openxmlformats.org/officeDocument/2006/relationships/hyperlink" Target="http://www.texasbeyondhistory.net/beene/digging/doorways_layerstime.html"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library.thinkquest.org/J001645/" TargetMode="External"/><Relationship Id="rId5" Type="http://schemas.openxmlformats.org/officeDocument/2006/relationships/hyperlink" Target="http://www.kidsdigreed.com/artifacts.htm" TargetMode="External"/><Relationship Id="rId4" Type="http://schemas.openxmlformats.org/officeDocument/2006/relationships/hyperlink" Target="http://www.nps.gov/archeology/public/kids/index.ht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slov 1"/>
          <p:cNvSpPr>
            <a:spLocks noGrp="1"/>
          </p:cNvSpPr>
          <p:nvPr>
            <p:ph type="subTitle" idx="1"/>
          </p:nvPr>
        </p:nvSpPr>
        <p:spPr>
          <a:xfrm>
            <a:off x="457200" y="3699804"/>
            <a:ext cx="7211144" cy="1143000"/>
          </a:xfrm>
        </p:spPr>
        <p:txBody>
          <a:bodyPr/>
          <a:lstStyle/>
          <a:p>
            <a:pPr algn="r"/>
            <a:r>
              <a:rPr lang="sl-SI" dirty="0" smtClean="0"/>
              <a:t>Pomožna veda zgodovine</a:t>
            </a:r>
            <a:endParaRPr lang="sl-SI" dirty="0"/>
          </a:p>
        </p:txBody>
      </p:sp>
      <p:sp>
        <p:nvSpPr>
          <p:cNvPr id="3" name="Naslov 2"/>
          <p:cNvSpPr>
            <a:spLocks noGrp="1"/>
          </p:cNvSpPr>
          <p:nvPr>
            <p:ph type="ctrTitle"/>
          </p:nvPr>
        </p:nvSpPr>
        <p:spPr>
          <a:xfrm>
            <a:off x="1452570" y="1433732"/>
            <a:ext cx="7548586" cy="1981200"/>
          </a:xfrm>
        </p:spPr>
        <p:txBody>
          <a:bodyPr/>
          <a:lstStyle/>
          <a:p>
            <a:r>
              <a:rPr lang="sl-SI" dirty="0" smtClean="0"/>
              <a:t>Arheologija	</a:t>
            </a:r>
            <a:endParaRPr lang="sl-SI" dirty="0"/>
          </a:p>
        </p:txBody>
      </p:sp>
      <p:pic>
        <p:nvPicPr>
          <p:cNvPr id="6" name="Slika 5">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500"/>
                            </p:stCondLst>
                            <p:childTnLst>
                              <p:par>
                                <p:cTn id="9" presetID="1" presetClass="entr" presetSubtype="0" fill="hold" nodeType="afterEffect">
                                  <p:stCondLst>
                                    <p:cond delay="125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so artefakti?</a:t>
            </a:r>
            <a:endParaRPr lang="sl-SI" dirty="0"/>
          </a:p>
        </p:txBody>
      </p:sp>
      <p:sp>
        <p:nvSpPr>
          <p:cNvPr id="3" name="PoljeZBesedilom 2"/>
          <p:cNvSpPr txBox="1"/>
          <p:nvPr/>
        </p:nvSpPr>
        <p:spPr>
          <a:xfrm>
            <a:off x="4714876" y="2071678"/>
            <a:ext cx="3929090" cy="1200329"/>
          </a:xfrm>
          <a:prstGeom prst="rect">
            <a:avLst/>
          </a:prstGeom>
          <a:noFill/>
        </p:spPr>
        <p:txBody>
          <a:bodyPr wrap="square" rtlCol="0">
            <a:spAutoFit/>
          </a:bodyPr>
          <a:lstStyle/>
          <a:p>
            <a:r>
              <a:rPr lang="sl-SI" sz="2400" dirty="0" smtClean="0"/>
              <a:t>Artefakt  ali zgodovinski vir je karkoli, kar je izdelal in uporabljal človek. </a:t>
            </a:r>
          </a:p>
        </p:txBody>
      </p:sp>
      <p:pic>
        <p:nvPicPr>
          <p:cNvPr id="7" name="Slika 6" descr="group_pic.jpg"/>
          <p:cNvPicPr>
            <a:picLocks noChangeAspect="1"/>
          </p:cNvPicPr>
          <p:nvPr/>
        </p:nvPicPr>
        <p:blipFill>
          <a:blip r:embed="rId4" cstate="print"/>
          <a:stretch>
            <a:fillRect/>
          </a:stretch>
        </p:blipFill>
        <p:spPr>
          <a:xfrm>
            <a:off x="683568" y="1412776"/>
            <a:ext cx="3859932" cy="3310404"/>
          </a:xfrm>
          <a:prstGeom prst="rect">
            <a:avLst/>
          </a:prstGeom>
          <a:ln>
            <a:noFill/>
          </a:ln>
          <a:effectLst>
            <a:outerShdw blurRad="190500" algn="tl" rotWithShape="0">
              <a:srgbClr val="000000">
                <a:alpha val="70000"/>
              </a:srgbClr>
            </a:outerShdw>
          </a:effectLst>
        </p:spPr>
      </p:pic>
      <p:sp>
        <p:nvSpPr>
          <p:cNvPr id="8" name="PoljeZBesedilom 7"/>
          <p:cNvSpPr txBox="1"/>
          <p:nvPr/>
        </p:nvSpPr>
        <p:spPr>
          <a:xfrm>
            <a:off x="467544" y="5013176"/>
            <a:ext cx="8072494" cy="830997"/>
          </a:xfrm>
          <a:prstGeom prst="rect">
            <a:avLst/>
          </a:prstGeom>
          <a:noFill/>
        </p:spPr>
        <p:txBody>
          <a:bodyPr wrap="square" rtlCol="0">
            <a:spAutoFit/>
          </a:bodyPr>
          <a:lstStyle/>
          <a:p>
            <a:r>
              <a:rPr lang="sl-SI" sz="2400" dirty="0" smtClean="0"/>
              <a:t>Arheologe zanima, kako star je predmet, ki ga preučujejo, kaj so ljudje z njim počeli, kako so ga uporabljali.</a:t>
            </a:r>
          </a:p>
        </p:txBody>
      </p:sp>
      <p:pic>
        <p:nvPicPr>
          <p:cNvPr id="6" name="Slika 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3000"/>
                            </p:stCondLst>
                            <p:childTnLst>
                              <p:par>
                                <p:cTn id="12" presetID="2" presetClass="entr" presetSubtype="1" fill="hold" grpId="0" nodeType="afterEffect">
                                  <p:stCondLst>
                                    <p:cond delay="100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10600"/>
                            </p:stCondLst>
                            <p:childTnLst>
                              <p:par>
                                <p:cTn id="17" presetID="1" presetClass="entr" presetSubtype="0" fill="hold" nodeType="afterEffect">
                                  <p:stCondLst>
                                    <p:cond delay="1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so artefakti</a:t>
            </a:r>
            <a:endParaRPr lang="sl-SI" dirty="0"/>
          </a:p>
        </p:txBody>
      </p:sp>
      <p:sp>
        <p:nvSpPr>
          <p:cNvPr id="4" name="PoljeZBesedilom 3"/>
          <p:cNvSpPr txBox="1"/>
          <p:nvPr/>
        </p:nvSpPr>
        <p:spPr>
          <a:xfrm>
            <a:off x="611560" y="1268760"/>
            <a:ext cx="6286544" cy="830997"/>
          </a:xfrm>
          <a:prstGeom prst="rect">
            <a:avLst/>
          </a:prstGeom>
          <a:noFill/>
        </p:spPr>
        <p:txBody>
          <a:bodyPr wrap="square" rtlCol="0">
            <a:spAutoFit/>
          </a:bodyPr>
          <a:lstStyle/>
          <a:p>
            <a:r>
              <a:rPr lang="sl-SI" sz="2400" dirty="0" smtClean="0"/>
              <a:t>Artefakti so lahko kamnita ali koščena orodja, posoda, orožje ali okraski. </a:t>
            </a:r>
          </a:p>
        </p:txBody>
      </p:sp>
      <p:pic>
        <p:nvPicPr>
          <p:cNvPr id="7" name="Slika 6" descr="Turkey0010.jpg"/>
          <p:cNvPicPr>
            <a:picLocks noChangeAspect="1"/>
          </p:cNvPicPr>
          <p:nvPr/>
        </p:nvPicPr>
        <p:blipFill>
          <a:blip r:embed="rId4" cstate="print"/>
          <a:stretch>
            <a:fillRect/>
          </a:stretch>
        </p:blipFill>
        <p:spPr>
          <a:xfrm>
            <a:off x="642910" y="2357430"/>
            <a:ext cx="5893234" cy="3930051"/>
          </a:xfrm>
          <a:prstGeom prst="rect">
            <a:avLst/>
          </a:prstGeom>
          <a:ln>
            <a:noFill/>
          </a:ln>
          <a:effectLst>
            <a:outerShdw blurRad="190500" algn="tl" rotWithShape="0">
              <a:srgbClr val="000000">
                <a:alpha val="70000"/>
              </a:srgbClr>
            </a:outerShdw>
          </a:effectLst>
        </p:spPr>
      </p:pic>
      <p:sp>
        <p:nvSpPr>
          <p:cNvPr id="5" name="PoljeZBesedilom 4"/>
          <p:cNvSpPr txBox="1"/>
          <p:nvPr/>
        </p:nvSpPr>
        <p:spPr>
          <a:xfrm>
            <a:off x="6929454" y="2500306"/>
            <a:ext cx="2000264" cy="2677656"/>
          </a:xfrm>
          <a:prstGeom prst="rect">
            <a:avLst/>
          </a:prstGeom>
          <a:noFill/>
        </p:spPr>
        <p:txBody>
          <a:bodyPr wrap="square" rtlCol="0">
            <a:spAutoFit/>
          </a:bodyPr>
          <a:lstStyle/>
          <a:p>
            <a:r>
              <a:rPr lang="sl-SI" sz="2400" dirty="0" smtClean="0"/>
              <a:t>Lahko so stavbe, deli stavb ali grobišča, ostanki hrane ali semena.</a:t>
            </a:r>
          </a:p>
        </p:txBody>
      </p:sp>
      <p:pic>
        <p:nvPicPr>
          <p:cNvPr id="6" name="Slika 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3500"/>
                            </p:stCondLst>
                            <p:childTnLst>
                              <p:par>
                                <p:cTn id="9" presetID="1" presetClass="entr" presetSubtype="0" fill="hold" nodeType="afterEffect">
                                  <p:stCondLst>
                                    <p:cond delay="125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Kdo lahko najde artefakte?</a:t>
            </a:r>
            <a:endParaRPr lang="sl-SI" dirty="0"/>
          </a:p>
        </p:txBody>
      </p:sp>
      <p:sp>
        <p:nvSpPr>
          <p:cNvPr id="3" name="PoljeZBesedilom 2"/>
          <p:cNvSpPr txBox="1"/>
          <p:nvPr/>
        </p:nvSpPr>
        <p:spPr>
          <a:xfrm>
            <a:off x="395536" y="1268760"/>
            <a:ext cx="3357586" cy="461665"/>
          </a:xfrm>
          <a:prstGeom prst="rect">
            <a:avLst/>
          </a:prstGeom>
          <a:noFill/>
        </p:spPr>
        <p:txBody>
          <a:bodyPr wrap="square" rtlCol="0">
            <a:spAutoFit/>
          </a:bodyPr>
          <a:lstStyle/>
          <a:p>
            <a:r>
              <a:rPr lang="sl-SI" sz="2400" dirty="0" smtClean="0"/>
              <a:t>Kmet pri obdelavi polja</a:t>
            </a:r>
            <a:endParaRPr lang="sl-SI" dirty="0"/>
          </a:p>
        </p:txBody>
      </p:sp>
      <p:pic>
        <p:nvPicPr>
          <p:cNvPr id="7" name="Slika 6" descr="ploughing.jpg"/>
          <p:cNvPicPr>
            <a:picLocks noChangeAspect="1"/>
          </p:cNvPicPr>
          <p:nvPr/>
        </p:nvPicPr>
        <p:blipFill>
          <a:blip r:embed="rId4" cstate="print"/>
          <a:stretch>
            <a:fillRect/>
          </a:stretch>
        </p:blipFill>
        <p:spPr>
          <a:xfrm>
            <a:off x="1907704" y="1844824"/>
            <a:ext cx="5784402" cy="4176464"/>
          </a:xfrm>
          <a:prstGeom prst="rect">
            <a:avLst/>
          </a:prstGeom>
          <a:ln>
            <a:noFill/>
          </a:ln>
          <a:effectLst>
            <a:outerShdw blurRad="292100" dist="139700" dir="2700000" algn="tl" rotWithShape="0">
              <a:srgbClr val="333333">
                <a:alpha val="65000"/>
              </a:srgbClr>
            </a:outerShdw>
          </a:effectLst>
        </p:spPr>
      </p:pic>
      <p:pic>
        <p:nvPicPr>
          <p:cNvPr id="5" name="Slika 4">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 presetClass="entr" presetSubtype="0" fill="hold" nodeType="afterEffect">
                                  <p:stCondLst>
                                    <p:cond delay="1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Kdo lahko najde artefakte?</a:t>
            </a:r>
            <a:endParaRPr lang="sl-SI" dirty="0"/>
          </a:p>
        </p:txBody>
      </p:sp>
      <p:pic>
        <p:nvPicPr>
          <p:cNvPr id="6" name="Slika 5" descr="excavation.jpg"/>
          <p:cNvPicPr>
            <a:picLocks noChangeAspect="1"/>
          </p:cNvPicPr>
          <p:nvPr/>
        </p:nvPicPr>
        <p:blipFill>
          <a:blip r:embed="rId4" cstate="print"/>
          <a:stretch>
            <a:fillRect/>
          </a:stretch>
        </p:blipFill>
        <p:spPr>
          <a:xfrm>
            <a:off x="899592" y="1916832"/>
            <a:ext cx="5472608" cy="4104457"/>
          </a:xfrm>
          <a:prstGeom prst="rect">
            <a:avLst/>
          </a:prstGeom>
          <a:ln>
            <a:noFill/>
          </a:ln>
          <a:effectLst>
            <a:outerShdw blurRad="292100" dist="139700" dir="2700000" algn="tl" rotWithShape="0">
              <a:srgbClr val="333333">
                <a:alpha val="65000"/>
              </a:srgbClr>
            </a:outerShdw>
          </a:effectLst>
        </p:spPr>
      </p:pic>
      <p:sp>
        <p:nvSpPr>
          <p:cNvPr id="8" name="PoljeZBesedilom 7"/>
          <p:cNvSpPr txBox="1"/>
          <p:nvPr/>
        </p:nvSpPr>
        <p:spPr>
          <a:xfrm>
            <a:off x="3707904" y="1196752"/>
            <a:ext cx="4786346" cy="461665"/>
          </a:xfrm>
          <a:prstGeom prst="rect">
            <a:avLst/>
          </a:prstGeom>
          <a:noFill/>
        </p:spPr>
        <p:txBody>
          <a:bodyPr wrap="square" rtlCol="0">
            <a:spAutoFit/>
          </a:bodyPr>
          <a:lstStyle/>
          <a:p>
            <a:r>
              <a:rPr lang="sl-SI" sz="2400" dirty="0" smtClean="0"/>
              <a:t>Gradbinci pri izkopu za novo hišo</a:t>
            </a:r>
            <a:endParaRPr lang="sl-SI" dirty="0"/>
          </a:p>
        </p:txBody>
      </p:sp>
      <p:pic>
        <p:nvPicPr>
          <p:cNvPr id="5" name="Slika 4">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1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Kdo lahko najde artefakte?</a:t>
            </a:r>
            <a:endParaRPr lang="sl-SI" dirty="0"/>
          </a:p>
        </p:txBody>
      </p:sp>
      <p:pic>
        <p:nvPicPr>
          <p:cNvPr id="9" name="Slika 8" descr="PodVodo1.jpg"/>
          <p:cNvPicPr>
            <a:picLocks noChangeAspect="1"/>
          </p:cNvPicPr>
          <p:nvPr/>
        </p:nvPicPr>
        <p:blipFill>
          <a:blip r:embed="rId4" cstate="print"/>
          <a:stretch>
            <a:fillRect/>
          </a:stretch>
        </p:blipFill>
        <p:spPr>
          <a:xfrm>
            <a:off x="3347864" y="2132856"/>
            <a:ext cx="4786346" cy="4162040"/>
          </a:xfrm>
          <a:prstGeom prst="rect">
            <a:avLst/>
          </a:prstGeom>
          <a:ln>
            <a:noFill/>
          </a:ln>
          <a:effectLst>
            <a:outerShdw blurRad="292100" dist="139700" dir="2700000" algn="tl" rotWithShape="0">
              <a:srgbClr val="333333">
                <a:alpha val="65000"/>
              </a:srgbClr>
            </a:outerShdw>
          </a:effectLst>
        </p:spPr>
      </p:pic>
      <p:sp>
        <p:nvSpPr>
          <p:cNvPr id="10" name="PoljeZBesedilom 9"/>
          <p:cNvSpPr txBox="1"/>
          <p:nvPr/>
        </p:nvSpPr>
        <p:spPr>
          <a:xfrm>
            <a:off x="539552" y="1340768"/>
            <a:ext cx="4143404" cy="461665"/>
          </a:xfrm>
          <a:prstGeom prst="rect">
            <a:avLst/>
          </a:prstGeom>
          <a:noFill/>
        </p:spPr>
        <p:txBody>
          <a:bodyPr wrap="square" rtlCol="0">
            <a:spAutoFit/>
          </a:bodyPr>
          <a:lstStyle/>
          <a:p>
            <a:r>
              <a:rPr lang="sl-SI" sz="2400" dirty="0" smtClean="0"/>
              <a:t>Potapljač pri opazovanju rib</a:t>
            </a:r>
            <a:endParaRPr lang="sl-SI" dirty="0"/>
          </a:p>
        </p:txBody>
      </p:sp>
      <p:pic>
        <p:nvPicPr>
          <p:cNvPr id="5" name="Slika 4">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 presetClass="entr" presetSubtype="0" fill="hold" nodeType="afterEffect">
                                  <p:stCondLst>
                                    <p:cond delay="1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Kdo lahko najde artefakte?</a:t>
            </a:r>
            <a:endParaRPr lang="sl-SI" dirty="0"/>
          </a:p>
        </p:txBody>
      </p:sp>
      <p:pic>
        <p:nvPicPr>
          <p:cNvPr id="11" name="Slika 10" descr="image016.jpg"/>
          <p:cNvPicPr>
            <a:picLocks noChangeAspect="1"/>
          </p:cNvPicPr>
          <p:nvPr/>
        </p:nvPicPr>
        <p:blipFill>
          <a:blip r:embed="rId4" cstate="print"/>
          <a:stretch>
            <a:fillRect/>
          </a:stretch>
        </p:blipFill>
        <p:spPr>
          <a:xfrm>
            <a:off x="827584" y="2924944"/>
            <a:ext cx="5667830" cy="3312368"/>
          </a:xfrm>
          <a:prstGeom prst="rect">
            <a:avLst/>
          </a:prstGeom>
          <a:ln>
            <a:noFill/>
          </a:ln>
          <a:effectLst>
            <a:outerShdw blurRad="292100" dist="139700" dir="2700000" algn="tl" rotWithShape="0">
              <a:srgbClr val="333333">
                <a:alpha val="65000"/>
              </a:srgbClr>
            </a:outerShdw>
          </a:effectLst>
        </p:spPr>
      </p:pic>
      <p:sp>
        <p:nvSpPr>
          <p:cNvPr id="12" name="PoljeZBesedilom 11"/>
          <p:cNvSpPr txBox="1"/>
          <p:nvPr/>
        </p:nvSpPr>
        <p:spPr>
          <a:xfrm>
            <a:off x="3923928" y="1412776"/>
            <a:ext cx="3786246" cy="461665"/>
          </a:xfrm>
          <a:prstGeom prst="rect">
            <a:avLst/>
          </a:prstGeom>
          <a:noFill/>
        </p:spPr>
        <p:txBody>
          <a:bodyPr wrap="square" rtlCol="0">
            <a:spAutoFit/>
          </a:bodyPr>
          <a:lstStyle/>
          <a:p>
            <a:r>
              <a:rPr lang="sl-SI" sz="2400" dirty="0" smtClean="0"/>
              <a:t>Otroci pri igri na travniku</a:t>
            </a:r>
            <a:endParaRPr lang="sl-SI" dirty="0"/>
          </a:p>
        </p:txBody>
      </p:sp>
      <p:pic>
        <p:nvPicPr>
          <p:cNvPr id="5" name="Slika 4">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500"/>
                            </p:stCondLst>
                            <p:childTnLst>
                              <p:par>
                                <p:cTn id="9" presetID="1" presetClass="entr" presetSubtype="0" fill="hold" nodeType="afterEffect">
                                  <p:stCondLst>
                                    <p:cond delay="1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Včasih …</a:t>
            </a:r>
            <a:endParaRPr lang="sl-SI" dirty="0"/>
          </a:p>
        </p:txBody>
      </p:sp>
      <p:sp>
        <p:nvSpPr>
          <p:cNvPr id="3" name="PoljeZBesedilom 2"/>
          <p:cNvSpPr txBox="1"/>
          <p:nvPr/>
        </p:nvSpPr>
        <p:spPr>
          <a:xfrm>
            <a:off x="1857356" y="1285860"/>
            <a:ext cx="6429420" cy="1200329"/>
          </a:xfrm>
          <a:prstGeom prst="rect">
            <a:avLst/>
          </a:prstGeom>
          <a:noFill/>
        </p:spPr>
        <p:txBody>
          <a:bodyPr wrap="square" rtlCol="0">
            <a:spAutoFit/>
          </a:bodyPr>
          <a:lstStyle/>
          <a:p>
            <a:r>
              <a:rPr lang="sl-SI" sz="2400" dirty="0" smtClean="0"/>
              <a:t>z artefakti niso ravnali pravilno.  Marsikaj od tega, kar so po naključju našli, so znova uporabili, zavrgli ali celo uničili.</a:t>
            </a:r>
          </a:p>
        </p:txBody>
      </p:sp>
      <p:sp>
        <p:nvSpPr>
          <p:cNvPr id="4" name="PoljeZBesedilom 3"/>
          <p:cNvSpPr txBox="1"/>
          <p:nvPr/>
        </p:nvSpPr>
        <p:spPr>
          <a:xfrm>
            <a:off x="500034" y="3571876"/>
            <a:ext cx="4429156" cy="1569660"/>
          </a:xfrm>
          <a:prstGeom prst="rect">
            <a:avLst/>
          </a:prstGeom>
          <a:noFill/>
        </p:spPr>
        <p:txBody>
          <a:bodyPr wrap="square" rtlCol="0">
            <a:spAutoFit/>
          </a:bodyPr>
          <a:lstStyle/>
          <a:p>
            <a:r>
              <a:rPr lang="sl-SI" sz="2400" dirty="0" smtClean="0"/>
              <a:t> je drugače. Za vsako izkopavanje potrebuješ dovoljenje in seveda veliko znanja. </a:t>
            </a:r>
          </a:p>
        </p:txBody>
      </p:sp>
      <p:pic>
        <p:nvPicPr>
          <p:cNvPr id="5" name="Slika 4" descr="Artifacts-.jpg"/>
          <p:cNvPicPr>
            <a:picLocks noChangeAspect="1"/>
          </p:cNvPicPr>
          <p:nvPr/>
        </p:nvPicPr>
        <p:blipFill>
          <a:blip r:embed="rId4" cstate="print"/>
          <a:stretch>
            <a:fillRect/>
          </a:stretch>
        </p:blipFill>
        <p:spPr>
          <a:xfrm>
            <a:off x="5143504" y="2714620"/>
            <a:ext cx="3352800" cy="3333750"/>
          </a:xfrm>
          <a:prstGeom prst="rect">
            <a:avLst/>
          </a:prstGeom>
          <a:ln>
            <a:noFill/>
          </a:ln>
          <a:effectLst>
            <a:outerShdw blurRad="292100" dist="139700" dir="2700000" algn="tl" rotWithShape="0">
              <a:srgbClr val="333333">
                <a:alpha val="65000"/>
              </a:srgbClr>
            </a:outerShdw>
          </a:effectLst>
        </p:spPr>
      </p:pic>
      <p:sp>
        <p:nvSpPr>
          <p:cNvPr id="6" name="Naslov 1"/>
          <p:cNvSpPr txBox="1">
            <a:spLocks/>
          </p:cNvSpPr>
          <p:nvPr/>
        </p:nvSpPr>
        <p:spPr>
          <a:xfrm>
            <a:off x="539552" y="2348880"/>
            <a:ext cx="3744416" cy="12192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2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Zdaj …</a:t>
            </a:r>
            <a:endParaRPr kumimoji="0" lang="sl-SI" sz="4200" b="1" i="0" u="none" strike="noStrike" kern="1200" cap="none" spc="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pic>
        <p:nvPicPr>
          <p:cNvPr id="7" name="Slika 6">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p:stCondLst>
                              <p:cond delay="7000"/>
                            </p:stCondLst>
                            <p:childTnLst>
                              <p:par>
                                <p:cTn id="14" presetID="7" presetClass="entr" presetSubtype="4"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0" fill="hold"/>
                                        <p:tgtEl>
                                          <p:spTgt spid="4"/>
                                        </p:tgtEl>
                                        <p:attrNameLst>
                                          <p:attrName>ppt_x</p:attrName>
                                        </p:attrNameLst>
                                      </p:cBhvr>
                                      <p:tavLst>
                                        <p:tav tm="0">
                                          <p:val>
                                            <p:strVal val="#ppt_x"/>
                                          </p:val>
                                        </p:tav>
                                        <p:tav tm="100000">
                                          <p:val>
                                            <p:strVal val="#ppt_x"/>
                                          </p:val>
                                        </p:tav>
                                      </p:tavLst>
                                    </p:anim>
                                    <p:anim calcmode="lin" valueType="num">
                                      <p:cBhvr additive="base">
                                        <p:cTn id="17" dur="5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1" presetClass="entr" presetSubtype="0" fill="hold" nodeType="afterEffect">
                                  <p:stCondLst>
                                    <p:cond delay="125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Kdo je lahko arheolog?</a:t>
            </a:r>
            <a:endParaRPr lang="sl-SI" dirty="0"/>
          </a:p>
        </p:txBody>
      </p:sp>
      <p:sp>
        <p:nvSpPr>
          <p:cNvPr id="3" name="PoljeZBesedilom 2"/>
          <p:cNvSpPr txBox="1"/>
          <p:nvPr/>
        </p:nvSpPr>
        <p:spPr>
          <a:xfrm>
            <a:off x="4429124" y="3286124"/>
            <a:ext cx="4214842" cy="1938992"/>
          </a:xfrm>
          <a:prstGeom prst="rect">
            <a:avLst/>
          </a:prstGeom>
          <a:noFill/>
        </p:spPr>
        <p:txBody>
          <a:bodyPr wrap="square" rtlCol="0">
            <a:spAutoFit/>
          </a:bodyPr>
          <a:lstStyle/>
          <a:p>
            <a:r>
              <a:rPr lang="sl-SI" sz="2400" dirty="0" smtClean="0"/>
              <a:t>Pri njihovem delu jim pomagajo študenti in včasih tudi prostovoljci, ki jih to opravilo zanima. </a:t>
            </a:r>
          </a:p>
          <a:p>
            <a:endParaRPr lang="sl-SI" sz="2400" dirty="0"/>
          </a:p>
        </p:txBody>
      </p:sp>
      <p:pic>
        <p:nvPicPr>
          <p:cNvPr id="4" name="Slika 3" descr="kidsGrL2P1.jpg"/>
          <p:cNvPicPr>
            <a:picLocks noChangeAspect="1"/>
          </p:cNvPicPr>
          <p:nvPr/>
        </p:nvPicPr>
        <p:blipFill>
          <a:blip r:embed="rId4" cstate="print"/>
          <a:stretch>
            <a:fillRect/>
          </a:stretch>
        </p:blipFill>
        <p:spPr>
          <a:xfrm>
            <a:off x="714348" y="2786058"/>
            <a:ext cx="3331769" cy="2897190"/>
          </a:xfrm>
          <a:prstGeom prst="rect">
            <a:avLst/>
          </a:prstGeom>
          <a:ln>
            <a:noFill/>
          </a:ln>
          <a:effectLst>
            <a:outerShdw blurRad="190500" algn="tl" rotWithShape="0">
              <a:srgbClr val="000000">
                <a:alpha val="70000"/>
              </a:srgbClr>
            </a:outerShdw>
          </a:effectLst>
        </p:spPr>
      </p:pic>
      <p:sp>
        <p:nvSpPr>
          <p:cNvPr id="5" name="PoljeZBesedilom 4"/>
          <p:cNvSpPr txBox="1"/>
          <p:nvPr/>
        </p:nvSpPr>
        <p:spPr>
          <a:xfrm>
            <a:off x="2786050" y="1285860"/>
            <a:ext cx="5786478" cy="1200329"/>
          </a:xfrm>
          <a:prstGeom prst="rect">
            <a:avLst/>
          </a:prstGeom>
          <a:noFill/>
        </p:spPr>
        <p:txBody>
          <a:bodyPr wrap="square" rtlCol="0">
            <a:spAutoFit/>
          </a:bodyPr>
          <a:lstStyle/>
          <a:p>
            <a:pPr algn="r"/>
            <a:r>
              <a:rPr lang="sl-SI" sz="2400" dirty="0" smtClean="0"/>
              <a:t>Arheolog lahko postane vsak, tudi ti, moraš pa se ustrezno izobraziti. </a:t>
            </a:r>
          </a:p>
          <a:p>
            <a:pPr algn="r"/>
            <a:endParaRPr lang="sl-SI" sz="2400" dirty="0"/>
          </a:p>
        </p:txBody>
      </p:sp>
      <p:pic>
        <p:nvPicPr>
          <p:cNvPr id="6" name="Slika 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8000"/>
                            </p:stCondLst>
                            <p:childTnLst>
                              <p:par>
                                <p:cTn id="17" presetID="1" presetClass="entr" presetSubtype="0" fill="hold" nodeType="afterEffect">
                                  <p:stCondLst>
                                    <p:cond delay="1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Viri in zanimive povezave</a:t>
            </a:r>
            <a:endParaRPr lang="sl-SI" dirty="0"/>
          </a:p>
        </p:txBody>
      </p:sp>
      <p:sp>
        <p:nvSpPr>
          <p:cNvPr id="3" name="Pravokotnik 2"/>
          <p:cNvSpPr/>
          <p:nvPr/>
        </p:nvSpPr>
        <p:spPr>
          <a:xfrm>
            <a:off x="755576" y="1628800"/>
            <a:ext cx="7272808" cy="677108"/>
          </a:xfrm>
          <a:prstGeom prst="rect">
            <a:avLst/>
          </a:prstGeom>
        </p:spPr>
        <p:txBody>
          <a:bodyPr wrap="square">
            <a:spAutoFit/>
          </a:bodyPr>
          <a:lstStyle/>
          <a:p>
            <a:r>
              <a:rPr lang="sl-SI" sz="2000" b="1" dirty="0" smtClean="0">
                <a:solidFill>
                  <a:schemeClr val="tx1">
                    <a:lumMod val="85000"/>
                  </a:schemeClr>
                </a:solidFill>
                <a:hlinkClick r:id="rId4"/>
              </a:rPr>
              <a:t>http://www.nps.gov/archeology/public/kids/index.htm#</a:t>
            </a:r>
            <a:endParaRPr lang="sl-SI" sz="2000" b="1" dirty="0" smtClean="0">
              <a:solidFill>
                <a:schemeClr val="tx1">
                  <a:lumMod val="85000"/>
                </a:schemeClr>
              </a:solidFill>
            </a:endParaRPr>
          </a:p>
          <a:p>
            <a:endParaRPr lang="sl-SI" dirty="0">
              <a:solidFill>
                <a:schemeClr val="tx1">
                  <a:lumMod val="85000"/>
                </a:schemeClr>
              </a:solidFill>
            </a:endParaRPr>
          </a:p>
        </p:txBody>
      </p:sp>
      <p:sp>
        <p:nvSpPr>
          <p:cNvPr id="4" name="Pravokotnik 3"/>
          <p:cNvSpPr/>
          <p:nvPr/>
        </p:nvSpPr>
        <p:spPr>
          <a:xfrm>
            <a:off x="1475656" y="2276872"/>
            <a:ext cx="5195781" cy="677108"/>
          </a:xfrm>
          <a:prstGeom prst="rect">
            <a:avLst/>
          </a:prstGeom>
        </p:spPr>
        <p:txBody>
          <a:bodyPr wrap="none">
            <a:spAutoFit/>
          </a:bodyPr>
          <a:lstStyle/>
          <a:p>
            <a:r>
              <a:rPr lang="sl-SI" sz="2000" b="1" dirty="0" smtClean="0">
                <a:solidFill>
                  <a:schemeClr val="tx1">
                    <a:lumMod val="85000"/>
                  </a:schemeClr>
                </a:solidFill>
                <a:hlinkClick r:id="rId5"/>
              </a:rPr>
              <a:t>http://www.kidsdigreed.com/artifacts.htm</a:t>
            </a:r>
            <a:endParaRPr lang="sl-SI" sz="2000" b="1" dirty="0" smtClean="0">
              <a:solidFill>
                <a:schemeClr val="tx1">
                  <a:lumMod val="85000"/>
                </a:schemeClr>
              </a:solidFill>
            </a:endParaRPr>
          </a:p>
          <a:p>
            <a:endParaRPr lang="sl-SI" dirty="0">
              <a:solidFill>
                <a:schemeClr val="tx1">
                  <a:lumMod val="85000"/>
                </a:schemeClr>
              </a:solidFill>
            </a:endParaRPr>
          </a:p>
        </p:txBody>
      </p:sp>
      <p:sp>
        <p:nvSpPr>
          <p:cNvPr id="5" name="Pravokotnik 4"/>
          <p:cNvSpPr/>
          <p:nvPr/>
        </p:nvSpPr>
        <p:spPr>
          <a:xfrm>
            <a:off x="971600" y="2996952"/>
            <a:ext cx="4642809" cy="677108"/>
          </a:xfrm>
          <a:prstGeom prst="rect">
            <a:avLst/>
          </a:prstGeom>
        </p:spPr>
        <p:txBody>
          <a:bodyPr wrap="none">
            <a:spAutoFit/>
          </a:bodyPr>
          <a:lstStyle/>
          <a:p>
            <a:r>
              <a:rPr lang="sl-SI" sz="2000" b="1" dirty="0" smtClean="0">
                <a:solidFill>
                  <a:schemeClr val="tx1">
                    <a:lumMod val="85000"/>
                  </a:schemeClr>
                </a:solidFill>
                <a:hlinkClick r:id="rId6"/>
              </a:rPr>
              <a:t>http://library.thinkquest.org/J001645</a:t>
            </a:r>
            <a:r>
              <a:rPr lang="sl-SI" dirty="0" smtClean="0">
                <a:solidFill>
                  <a:schemeClr val="tx1">
                    <a:lumMod val="85000"/>
                  </a:schemeClr>
                </a:solidFill>
                <a:hlinkClick r:id="rId6"/>
              </a:rPr>
              <a:t>/</a:t>
            </a:r>
            <a:endParaRPr lang="sl-SI" dirty="0" smtClean="0">
              <a:solidFill>
                <a:schemeClr val="tx1">
                  <a:lumMod val="85000"/>
                </a:schemeClr>
              </a:solidFill>
            </a:endParaRPr>
          </a:p>
          <a:p>
            <a:endParaRPr lang="sl-SI" dirty="0">
              <a:solidFill>
                <a:schemeClr val="tx1">
                  <a:lumMod val="85000"/>
                </a:schemeClr>
              </a:solidFill>
            </a:endParaRPr>
          </a:p>
        </p:txBody>
      </p:sp>
      <p:sp>
        <p:nvSpPr>
          <p:cNvPr id="6" name="Pravokotnik 5"/>
          <p:cNvSpPr/>
          <p:nvPr/>
        </p:nvSpPr>
        <p:spPr>
          <a:xfrm>
            <a:off x="467544" y="3573016"/>
            <a:ext cx="8100392" cy="1015663"/>
          </a:xfrm>
          <a:prstGeom prst="rect">
            <a:avLst/>
          </a:prstGeom>
        </p:spPr>
        <p:txBody>
          <a:bodyPr wrap="square">
            <a:spAutoFit/>
          </a:bodyPr>
          <a:lstStyle/>
          <a:p>
            <a:r>
              <a:rPr lang="sl-SI" sz="2000" b="1" dirty="0" smtClean="0">
                <a:solidFill>
                  <a:schemeClr val="tx1">
                    <a:lumMod val="85000"/>
                  </a:schemeClr>
                </a:solidFill>
                <a:hlinkClick r:id="rId7"/>
              </a:rPr>
              <a:t>http://www.texasbeyondhistory.net/beene/digging/doorways_layerstime.html</a:t>
            </a:r>
            <a:endParaRPr lang="sl-SI" sz="2000" b="1" dirty="0" smtClean="0">
              <a:solidFill>
                <a:schemeClr val="tx1">
                  <a:lumMod val="85000"/>
                </a:schemeClr>
              </a:solidFill>
            </a:endParaRPr>
          </a:p>
          <a:p>
            <a:endParaRPr lang="sl-SI" sz="2000" b="1" dirty="0">
              <a:solidFill>
                <a:schemeClr val="tx1">
                  <a:lumMod val="85000"/>
                </a:schemeClr>
              </a:solidFill>
            </a:endParaRPr>
          </a:p>
        </p:txBody>
      </p:sp>
      <p:sp>
        <p:nvSpPr>
          <p:cNvPr id="8" name="PoljeZBesedilom 7"/>
          <p:cNvSpPr txBox="1"/>
          <p:nvPr/>
        </p:nvSpPr>
        <p:spPr>
          <a:xfrm>
            <a:off x="5076056" y="4797152"/>
            <a:ext cx="2736304" cy="400110"/>
          </a:xfrm>
          <a:prstGeom prst="rect">
            <a:avLst/>
          </a:prstGeom>
          <a:noFill/>
        </p:spPr>
        <p:txBody>
          <a:bodyPr wrap="square" rtlCol="0">
            <a:spAutoFit/>
          </a:bodyPr>
          <a:lstStyle/>
          <a:p>
            <a:r>
              <a:rPr lang="sl-SI" sz="2000" b="1" dirty="0" smtClean="0">
                <a:solidFill>
                  <a:schemeClr val="tx1">
                    <a:lumMod val="85000"/>
                  </a:schemeClr>
                </a:solidFill>
                <a:hlinkClick r:id="rId8"/>
              </a:rPr>
              <a:t>Različni filmčki</a:t>
            </a:r>
            <a:endParaRPr lang="sl-SI" sz="2000" b="1" dirty="0">
              <a:solidFill>
                <a:schemeClr val="tx1">
                  <a:lumMod val="85000"/>
                </a:schemeClr>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4294967295"/>
          </p:nvPr>
        </p:nvSpPr>
        <p:spPr>
          <a:xfrm>
            <a:off x="3214678" y="928670"/>
            <a:ext cx="5472122" cy="928694"/>
          </a:xfrm>
        </p:spPr>
        <p:txBody>
          <a:bodyPr/>
          <a:lstStyle/>
          <a:p>
            <a:pPr>
              <a:buNone/>
            </a:pPr>
            <a:r>
              <a:rPr lang="sl-SI" dirty="0" smtClean="0"/>
              <a:t>Rad brskaš po zemlji, po blatu?</a:t>
            </a:r>
          </a:p>
          <a:p>
            <a:endParaRPr lang="sl-SI" dirty="0"/>
          </a:p>
        </p:txBody>
      </p:sp>
      <p:sp>
        <p:nvSpPr>
          <p:cNvPr id="3" name="Naslov 2"/>
          <p:cNvSpPr>
            <a:spLocks noGrp="1"/>
          </p:cNvSpPr>
          <p:nvPr>
            <p:ph type="title"/>
          </p:nvPr>
        </p:nvSpPr>
        <p:spPr>
          <a:xfrm>
            <a:off x="285720" y="214290"/>
            <a:ext cx="2714644" cy="1219200"/>
          </a:xfrm>
        </p:spPr>
        <p:txBody>
          <a:bodyPr/>
          <a:lstStyle/>
          <a:p>
            <a:r>
              <a:rPr lang="sl-SI" dirty="0" smtClean="0"/>
              <a:t>Uvod</a:t>
            </a:r>
            <a:endParaRPr lang="sl-SI" dirty="0"/>
          </a:p>
        </p:txBody>
      </p:sp>
      <p:sp>
        <p:nvSpPr>
          <p:cNvPr id="4" name="Ograda vsebine 1"/>
          <p:cNvSpPr>
            <a:spLocks noGrp="1"/>
          </p:cNvSpPr>
          <p:nvPr>
            <p:ph idx="4294967295"/>
          </p:nvPr>
        </p:nvSpPr>
        <p:spPr>
          <a:xfrm>
            <a:off x="714348" y="1571612"/>
            <a:ext cx="7872442" cy="1143008"/>
          </a:xfrm>
        </p:spPr>
        <p:txBody>
          <a:bodyPr>
            <a:normAutofit/>
          </a:bodyPr>
          <a:lstStyle/>
          <a:p>
            <a:pPr>
              <a:buNone/>
            </a:pPr>
            <a:r>
              <a:rPr lang="sl-SI" dirty="0" smtClean="0"/>
              <a:t>Iščeš stvari, ki jih je kdo izgubil? </a:t>
            </a:r>
          </a:p>
          <a:p>
            <a:pPr>
              <a:buNone/>
            </a:pPr>
            <a:r>
              <a:rPr lang="sl-SI" dirty="0" smtClean="0"/>
              <a:t>Rešuješ uganke? Se sprašuješ, kako je bilo včasih?</a:t>
            </a:r>
          </a:p>
          <a:p>
            <a:pPr>
              <a:buNone/>
            </a:pPr>
            <a:endParaRPr lang="sl-SI" dirty="0" smtClean="0"/>
          </a:p>
          <a:p>
            <a:endParaRPr lang="sl-SI" dirty="0"/>
          </a:p>
        </p:txBody>
      </p:sp>
      <p:sp>
        <p:nvSpPr>
          <p:cNvPr id="5" name="Pravokotnik 4"/>
          <p:cNvSpPr/>
          <p:nvPr/>
        </p:nvSpPr>
        <p:spPr>
          <a:xfrm>
            <a:off x="4429124" y="3357562"/>
            <a:ext cx="4286280" cy="1200329"/>
          </a:xfrm>
          <a:prstGeom prst="rect">
            <a:avLst/>
          </a:prstGeom>
        </p:spPr>
        <p:txBody>
          <a:bodyPr wrap="square">
            <a:spAutoFit/>
          </a:bodyPr>
          <a:lstStyle/>
          <a:p>
            <a:pPr>
              <a:buNone/>
            </a:pPr>
            <a:r>
              <a:rPr lang="sl-SI" sz="2400" dirty="0" smtClean="0"/>
              <a:t>Vse to počnejo arheologi. Morda boš tudi ti kdaj eden, ena od njih.</a:t>
            </a:r>
          </a:p>
        </p:txBody>
      </p:sp>
      <p:pic>
        <p:nvPicPr>
          <p:cNvPr id="7" name="Slika 6" descr="jama.jpg"/>
          <p:cNvPicPr>
            <a:picLocks noChangeAspect="1"/>
          </p:cNvPicPr>
          <p:nvPr/>
        </p:nvPicPr>
        <p:blipFill>
          <a:blip r:embed="rId4" cstate="print"/>
          <a:stretch>
            <a:fillRect/>
          </a:stretch>
        </p:blipFill>
        <p:spPr>
          <a:xfrm>
            <a:off x="571472" y="2800880"/>
            <a:ext cx="3643338" cy="3168120"/>
          </a:xfrm>
          <a:prstGeom prst="rect">
            <a:avLst/>
          </a:prstGeom>
          <a:ln>
            <a:noFill/>
          </a:ln>
          <a:effectLst>
            <a:outerShdw blurRad="292100" dist="139700" dir="2700000" algn="tl" rotWithShape="0">
              <a:srgbClr val="333333">
                <a:alpha val="65000"/>
              </a:srgbClr>
            </a:outerShdw>
          </a:effectLst>
        </p:spPr>
      </p:pic>
      <p:pic>
        <p:nvPicPr>
          <p:cNvPr id="9" name="Slika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7500"/>
                            </p:stCondLst>
                            <p:childTnLst>
                              <p:par>
                                <p:cTn id="21" presetID="1" presetClass="entr" presetSubtype="0" fill="hold" nodeType="afterEffect">
                                  <p:stCondLst>
                                    <p:cond delay="125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476672"/>
            <a:ext cx="8229600" cy="1219200"/>
          </a:xfrm>
        </p:spPr>
        <p:txBody>
          <a:bodyPr/>
          <a:lstStyle/>
          <a:p>
            <a:r>
              <a:rPr lang="sl-SI" dirty="0" smtClean="0"/>
              <a:t>Arheologi so visoko izobraženi znanstveniki</a:t>
            </a:r>
            <a:endParaRPr lang="sl-SI" dirty="0"/>
          </a:p>
        </p:txBody>
      </p:sp>
      <p:sp>
        <p:nvSpPr>
          <p:cNvPr id="6" name="PoljeZBesedilom 5"/>
          <p:cNvSpPr txBox="1"/>
          <p:nvPr/>
        </p:nvSpPr>
        <p:spPr>
          <a:xfrm>
            <a:off x="4643438" y="5214950"/>
            <a:ext cx="4143404" cy="830997"/>
          </a:xfrm>
          <a:prstGeom prst="rect">
            <a:avLst/>
          </a:prstGeom>
          <a:noFill/>
        </p:spPr>
        <p:txBody>
          <a:bodyPr wrap="square" rtlCol="0">
            <a:spAutoFit/>
          </a:bodyPr>
          <a:lstStyle/>
          <a:p>
            <a:r>
              <a:rPr lang="sl-SI" sz="2400" dirty="0" smtClean="0"/>
              <a:t>Niso geologi, ti </a:t>
            </a:r>
            <a:r>
              <a:rPr lang="sl-SI" sz="2400" dirty="0"/>
              <a:t>preučujejo kamnine in </a:t>
            </a:r>
            <a:r>
              <a:rPr lang="sl-SI" sz="2400" dirty="0" smtClean="0"/>
              <a:t>minerale .</a:t>
            </a:r>
          </a:p>
        </p:txBody>
      </p:sp>
      <p:sp>
        <p:nvSpPr>
          <p:cNvPr id="7" name="PoljeZBesedilom 6"/>
          <p:cNvSpPr txBox="1"/>
          <p:nvPr/>
        </p:nvSpPr>
        <p:spPr>
          <a:xfrm>
            <a:off x="500034" y="2000240"/>
            <a:ext cx="4071966" cy="1200329"/>
          </a:xfrm>
          <a:prstGeom prst="rect">
            <a:avLst/>
          </a:prstGeom>
          <a:noFill/>
        </p:spPr>
        <p:txBody>
          <a:bodyPr wrap="square" rtlCol="0">
            <a:spAutoFit/>
          </a:bodyPr>
          <a:lstStyle/>
          <a:p>
            <a:r>
              <a:rPr lang="sl-SI" sz="2400" dirty="0" smtClean="0"/>
              <a:t>Niso </a:t>
            </a:r>
            <a:r>
              <a:rPr lang="sl-SI" sz="2400" dirty="0"/>
              <a:t>paleontologi, ti proučujejo dinozavre in </a:t>
            </a:r>
            <a:r>
              <a:rPr lang="sl-SI" sz="2400" dirty="0" smtClean="0"/>
              <a:t>druge </a:t>
            </a:r>
            <a:r>
              <a:rPr lang="sl-SI" sz="2400" dirty="0"/>
              <a:t>izumrle </a:t>
            </a:r>
            <a:r>
              <a:rPr lang="sl-SI" sz="2400" dirty="0" smtClean="0"/>
              <a:t>organizme. </a:t>
            </a:r>
            <a:endParaRPr lang="sl-SI" sz="2400" dirty="0"/>
          </a:p>
        </p:txBody>
      </p:sp>
      <p:pic>
        <p:nvPicPr>
          <p:cNvPr id="10" name="Slika 9" descr="stone_mountain_falls24.jpg"/>
          <p:cNvPicPr>
            <a:picLocks noChangeAspect="1"/>
          </p:cNvPicPr>
          <p:nvPr/>
        </p:nvPicPr>
        <p:blipFill>
          <a:blip r:embed="rId4" cstate="print"/>
          <a:stretch>
            <a:fillRect/>
          </a:stretch>
        </p:blipFill>
        <p:spPr>
          <a:xfrm>
            <a:off x="4714876" y="2214554"/>
            <a:ext cx="3810025" cy="2857520"/>
          </a:xfrm>
          <a:prstGeom prst="rect">
            <a:avLst/>
          </a:prstGeom>
          <a:ln>
            <a:noFill/>
          </a:ln>
          <a:effectLst>
            <a:outerShdw blurRad="190500" algn="tl" rotWithShape="0">
              <a:srgbClr val="000000">
                <a:alpha val="70000"/>
              </a:srgbClr>
            </a:outerShdw>
          </a:effectLst>
        </p:spPr>
      </p:pic>
      <p:pic>
        <p:nvPicPr>
          <p:cNvPr id="11" name="Slika 10" descr="mamooth.jpg"/>
          <p:cNvPicPr>
            <a:picLocks noChangeAspect="1"/>
          </p:cNvPicPr>
          <p:nvPr/>
        </p:nvPicPr>
        <p:blipFill>
          <a:blip r:embed="rId5" cstate="print"/>
          <a:stretch>
            <a:fillRect/>
          </a:stretch>
        </p:blipFill>
        <p:spPr>
          <a:xfrm>
            <a:off x="714348" y="3500438"/>
            <a:ext cx="3071834" cy="2644626"/>
          </a:xfrm>
          <a:prstGeom prst="rect">
            <a:avLst/>
          </a:prstGeom>
          <a:ln>
            <a:noFill/>
          </a:ln>
          <a:effectLst>
            <a:outerShdw blurRad="190500" algn="tl" rotWithShape="0">
              <a:srgbClr val="000000">
                <a:alpha val="70000"/>
              </a:srgbClr>
            </a:outerShdw>
          </a:effectLst>
        </p:spPr>
      </p:pic>
      <p:pic>
        <p:nvPicPr>
          <p:cNvPr id="8" name="Slika 7">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1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35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par>
                          <p:cTn id="18" fill="hold">
                            <p:stCondLst>
                              <p:cond delay="7000"/>
                            </p:stCondLst>
                            <p:childTnLst>
                              <p:par>
                                <p:cTn id="19" presetID="1" presetClass="entr" presetSubtype="0" fill="hold" nodeType="afterEffect">
                                  <p:stCondLst>
                                    <p:cond delay="125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Kdo so torej?</a:t>
            </a:r>
            <a:endParaRPr lang="sl-SI" dirty="0"/>
          </a:p>
        </p:txBody>
      </p:sp>
      <p:sp>
        <p:nvSpPr>
          <p:cNvPr id="4" name="PoljeZBesedilom 3"/>
          <p:cNvSpPr txBox="1"/>
          <p:nvPr/>
        </p:nvSpPr>
        <p:spPr>
          <a:xfrm>
            <a:off x="857224" y="1428736"/>
            <a:ext cx="7572428" cy="461665"/>
          </a:xfrm>
          <a:prstGeom prst="rect">
            <a:avLst/>
          </a:prstGeom>
          <a:noFill/>
        </p:spPr>
        <p:txBody>
          <a:bodyPr wrap="square" rtlCol="0">
            <a:spAutoFit/>
          </a:bodyPr>
          <a:lstStyle/>
          <a:p>
            <a:pPr algn="r"/>
            <a:r>
              <a:rPr lang="sl-SI" sz="2400" dirty="0" smtClean="0"/>
              <a:t>So antropologi - </a:t>
            </a:r>
            <a:r>
              <a:rPr lang="sl-SI" sz="2400" dirty="0"/>
              <a:t>to pomeni, da preučujejo ljudi</a:t>
            </a:r>
            <a:r>
              <a:rPr lang="sl-SI" sz="2400" dirty="0" smtClean="0"/>
              <a:t>.</a:t>
            </a:r>
            <a:endParaRPr lang="sl-SI" sz="2400" dirty="0"/>
          </a:p>
        </p:txBody>
      </p:sp>
      <p:pic>
        <p:nvPicPr>
          <p:cNvPr id="9" name="Slika 8" descr="pic350.gif"/>
          <p:cNvPicPr>
            <a:picLocks noChangeAspect="1"/>
          </p:cNvPicPr>
          <p:nvPr/>
        </p:nvPicPr>
        <p:blipFill>
          <a:blip r:embed="rId4" cstate="print"/>
          <a:stretch>
            <a:fillRect/>
          </a:stretch>
        </p:blipFill>
        <p:spPr>
          <a:xfrm>
            <a:off x="928662" y="2143116"/>
            <a:ext cx="7072362" cy="4065124"/>
          </a:xfrm>
          <a:prstGeom prst="rect">
            <a:avLst/>
          </a:prstGeom>
          <a:ln>
            <a:noFill/>
          </a:ln>
          <a:effectLst>
            <a:outerShdw blurRad="190500" algn="tl" rotWithShape="0">
              <a:srgbClr val="000000">
                <a:alpha val="70000"/>
              </a:srgbClr>
            </a:outerShdw>
          </a:effectLst>
        </p:spPr>
      </p:pic>
      <p:pic>
        <p:nvPicPr>
          <p:cNvPr id="5" name="Slika 4">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 presetClass="entr" presetSubtype="0" fill="hold" nodeType="afterEffect">
                                  <p:stCondLst>
                                    <p:cond delay="125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Kdo je bil prvi arheolog?</a:t>
            </a:r>
            <a:endParaRPr lang="sl-SI" dirty="0"/>
          </a:p>
        </p:txBody>
      </p:sp>
      <p:sp>
        <p:nvSpPr>
          <p:cNvPr id="3" name="PoljeZBesedilom 2"/>
          <p:cNvSpPr txBox="1"/>
          <p:nvPr/>
        </p:nvSpPr>
        <p:spPr>
          <a:xfrm>
            <a:off x="500034" y="1357298"/>
            <a:ext cx="4929222" cy="1200329"/>
          </a:xfrm>
          <a:prstGeom prst="rect">
            <a:avLst/>
          </a:prstGeom>
          <a:noFill/>
        </p:spPr>
        <p:txBody>
          <a:bodyPr wrap="square" rtlCol="0">
            <a:spAutoFit/>
          </a:bodyPr>
          <a:lstStyle/>
          <a:p>
            <a:r>
              <a:rPr lang="sl-SI" sz="2400" dirty="0" smtClean="0"/>
              <a:t>Po legendi naj bi bila prva arheologinja sv. Helena, mati Konstantina Velikega. </a:t>
            </a:r>
          </a:p>
        </p:txBody>
      </p:sp>
      <p:sp>
        <p:nvSpPr>
          <p:cNvPr id="4" name="PoljeZBesedilom 3"/>
          <p:cNvSpPr txBox="1"/>
          <p:nvPr/>
        </p:nvSpPr>
        <p:spPr>
          <a:xfrm>
            <a:off x="5500694" y="4786322"/>
            <a:ext cx="3000396" cy="1569660"/>
          </a:xfrm>
          <a:prstGeom prst="rect">
            <a:avLst/>
          </a:prstGeom>
          <a:noFill/>
        </p:spPr>
        <p:txBody>
          <a:bodyPr wrap="square" rtlCol="0">
            <a:spAutoFit/>
          </a:bodyPr>
          <a:lstStyle/>
          <a:p>
            <a:endParaRPr lang="sl-SI" sz="2400" dirty="0" smtClean="0"/>
          </a:p>
          <a:p>
            <a:r>
              <a:rPr lang="sl-SI" sz="2400" dirty="0" smtClean="0"/>
              <a:t>Sv. Helena je  še dandanes zavetnica arheologov. </a:t>
            </a:r>
            <a:endParaRPr lang="sl-SI" sz="2400" dirty="0"/>
          </a:p>
        </p:txBody>
      </p:sp>
      <p:pic>
        <p:nvPicPr>
          <p:cNvPr id="5" name="Slika 4" descr="helena.jpg"/>
          <p:cNvPicPr>
            <a:picLocks noChangeAspect="1"/>
          </p:cNvPicPr>
          <p:nvPr/>
        </p:nvPicPr>
        <p:blipFill>
          <a:blip r:embed="rId4" cstate="print"/>
          <a:stretch>
            <a:fillRect/>
          </a:stretch>
        </p:blipFill>
        <p:spPr>
          <a:xfrm>
            <a:off x="5500694" y="1285860"/>
            <a:ext cx="2905125" cy="3810000"/>
          </a:xfrm>
          <a:prstGeom prst="rect">
            <a:avLst/>
          </a:prstGeom>
          <a:ln>
            <a:noFill/>
          </a:ln>
          <a:effectLst>
            <a:outerShdw blurRad="190500" algn="tl" rotWithShape="0">
              <a:srgbClr val="000000">
                <a:alpha val="70000"/>
              </a:srgbClr>
            </a:outerShdw>
          </a:effectLst>
        </p:spPr>
      </p:pic>
      <p:sp>
        <p:nvSpPr>
          <p:cNvPr id="6" name="PoljeZBesedilom 5"/>
          <p:cNvSpPr txBox="1"/>
          <p:nvPr/>
        </p:nvSpPr>
        <p:spPr>
          <a:xfrm>
            <a:off x="500034" y="2714620"/>
            <a:ext cx="4929222" cy="2308324"/>
          </a:xfrm>
          <a:prstGeom prst="rect">
            <a:avLst/>
          </a:prstGeom>
          <a:noFill/>
        </p:spPr>
        <p:txBody>
          <a:bodyPr wrap="square" rtlCol="0">
            <a:spAutoFit/>
          </a:bodyPr>
          <a:lstStyle/>
          <a:p>
            <a:r>
              <a:rPr lang="sl-SI" sz="2400" dirty="0" smtClean="0"/>
              <a:t>Iskala je križ, na katerem so križali Jezusa. Ko je izkopavala na Oljski gori pri Jeruzalemu, je našla mnogo križev. Ker ni vedela, na katerem je visel Kristus, je dala pripeljati na goro slepega moža. </a:t>
            </a:r>
          </a:p>
        </p:txBody>
      </p:sp>
      <p:sp>
        <p:nvSpPr>
          <p:cNvPr id="7" name="PoljeZBesedilom 6"/>
          <p:cNvSpPr txBox="1"/>
          <p:nvPr/>
        </p:nvSpPr>
        <p:spPr>
          <a:xfrm>
            <a:off x="500034" y="5072074"/>
            <a:ext cx="4929222" cy="1200329"/>
          </a:xfrm>
          <a:prstGeom prst="rect">
            <a:avLst/>
          </a:prstGeom>
          <a:noFill/>
        </p:spPr>
        <p:txBody>
          <a:bodyPr wrap="square" rtlCol="0">
            <a:spAutoFit/>
          </a:bodyPr>
          <a:lstStyle/>
          <a:p>
            <a:r>
              <a:rPr lang="sl-SI" sz="2400" dirty="0" smtClean="0"/>
              <a:t>Začel se je dotikati križev in ko se je dotaknil Kristusovega, je spregledal. </a:t>
            </a:r>
          </a:p>
        </p:txBody>
      </p:sp>
      <p:pic>
        <p:nvPicPr>
          <p:cNvPr id="8" name="Slika 7">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000"/>
                            </p:stCondLst>
                            <p:childTnLst>
                              <p:par>
                                <p:cTn id="13" presetID="10" presetClass="entr" presetSubtype="0"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8500"/>
                            </p:stCondLst>
                            <p:childTnLst>
                              <p:par>
                                <p:cTn id="17" presetID="10" presetClass="entr" presetSubtype="0" fill="hold" grpId="0" nodeType="afterEffect">
                                  <p:stCondLst>
                                    <p:cond delay="1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12000"/>
                            </p:stCondLst>
                            <p:childTnLst>
                              <p:par>
                                <p:cTn id="21" presetID="1" presetClass="entr" presetSubtype="0" fill="hold" nodeType="afterEffect">
                                  <p:stCondLst>
                                    <p:cond delay="125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Moderna arheologija</a:t>
            </a:r>
            <a:endParaRPr lang="sl-SI" dirty="0"/>
          </a:p>
        </p:txBody>
      </p:sp>
      <p:sp>
        <p:nvSpPr>
          <p:cNvPr id="3" name="Ograda vsebine 2"/>
          <p:cNvSpPr>
            <a:spLocks noGrp="1"/>
          </p:cNvSpPr>
          <p:nvPr>
            <p:ph sz="half" idx="1"/>
          </p:nvPr>
        </p:nvSpPr>
        <p:spPr>
          <a:xfrm>
            <a:off x="5652120" y="1196752"/>
            <a:ext cx="3491880" cy="576064"/>
          </a:xfrm>
        </p:spPr>
        <p:txBody>
          <a:bodyPr/>
          <a:lstStyle/>
          <a:p>
            <a:pPr>
              <a:buNone/>
            </a:pPr>
            <a:r>
              <a:rPr lang="sl-SI" dirty="0" smtClean="0"/>
              <a:t>  se je pričela konec</a:t>
            </a:r>
            <a:endParaRPr lang="sl-SI" dirty="0"/>
          </a:p>
        </p:txBody>
      </p:sp>
      <p:pic>
        <p:nvPicPr>
          <p:cNvPr id="6" name="Ograda vsebine 5" descr="220px-Stonehenge_Closeup.jpg"/>
          <p:cNvPicPr>
            <a:picLocks noGrp="1" noChangeAspect="1"/>
          </p:cNvPicPr>
          <p:nvPr>
            <p:ph sz="half" idx="2"/>
          </p:nvPr>
        </p:nvPicPr>
        <p:blipFill>
          <a:blip r:embed="rId4" cstate="print"/>
          <a:stretch>
            <a:fillRect/>
          </a:stretch>
        </p:blipFill>
        <p:spPr>
          <a:xfrm>
            <a:off x="611560" y="1988840"/>
            <a:ext cx="5040560" cy="3960440"/>
          </a:xfrm>
          <a:prstGeom prst="rect">
            <a:avLst/>
          </a:prstGeom>
          <a:ln>
            <a:noFill/>
          </a:ln>
          <a:effectLst>
            <a:outerShdw blurRad="292100" dist="139700" dir="2700000" algn="tl" rotWithShape="0">
              <a:srgbClr val="333333">
                <a:alpha val="65000"/>
              </a:srgbClr>
            </a:outerShdw>
          </a:effectLst>
        </p:spPr>
      </p:pic>
      <p:sp>
        <p:nvSpPr>
          <p:cNvPr id="5" name="Ograda vsebine 2"/>
          <p:cNvSpPr txBox="1">
            <a:spLocks/>
          </p:cNvSpPr>
          <p:nvPr/>
        </p:nvSpPr>
        <p:spPr>
          <a:xfrm>
            <a:off x="4860032" y="1628800"/>
            <a:ext cx="4059936"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sl-SI" sz="2600" b="0" i="0" u="none" strike="noStrike" kern="1200" cap="none" spc="0" normalizeH="0" baseline="0" noProof="0" dirty="0" smtClean="0">
                <a:ln>
                  <a:noFill/>
                </a:ln>
                <a:solidFill>
                  <a:schemeClr val="tx1"/>
                </a:solidFill>
                <a:effectLst/>
                <a:uLnTx/>
                <a:uFillTx/>
                <a:latin typeface="+mn-lt"/>
                <a:ea typeface="+mn-ea"/>
                <a:cs typeface="+mn-cs"/>
              </a:rPr>
              <a:t/>
            </a:r>
            <a:br>
              <a:rPr kumimoji="0" lang="sl-SI" sz="2600" b="0" i="0" u="none" strike="noStrike" kern="1200" cap="none" spc="0" normalizeH="0" baseline="0" noProof="0" dirty="0" smtClean="0">
                <a:ln>
                  <a:noFill/>
                </a:ln>
                <a:solidFill>
                  <a:schemeClr val="tx1"/>
                </a:solidFill>
                <a:effectLst/>
                <a:uLnTx/>
                <a:uFillTx/>
                <a:latin typeface="+mn-lt"/>
                <a:ea typeface="+mn-ea"/>
                <a:cs typeface="+mn-cs"/>
              </a:rPr>
            </a:br>
            <a:endParaRPr kumimoji="0" lang="sl-SI"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lang="sl-SI" sz="2600" dirty="0" smtClean="0"/>
              <a:t>		</a:t>
            </a:r>
            <a:r>
              <a:rPr kumimoji="0" lang="sl-SI" sz="2600" b="0" i="0" u="none" strike="noStrike" kern="1200" cap="none" spc="0" normalizeH="0" baseline="0" noProof="0" dirty="0" smtClean="0">
                <a:ln>
                  <a:noFill/>
                </a:ln>
                <a:solidFill>
                  <a:schemeClr val="tx1"/>
                </a:solidFill>
                <a:effectLst/>
                <a:uLnTx/>
                <a:uFillTx/>
                <a:latin typeface="+mn-lt"/>
                <a:ea typeface="+mn-ea"/>
                <a:cs typeface="+mn-cs"/>
              </a:rPr>
              <a:t>Takrat je za 	podeželsko 	plemstvo postalo 	silno moderno 	preučevanje 	starodavnih 	spomenikov, kot je 	npr. Stonehenge.</a:t>
            </a:r>
            <a:endParaRPr kumimoji="0" lang="sl-SI"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grada vsebine 2"/>
          <p:cNvSpPr txBox="1">
            <a:spLocks/>
          </p:cNvSpPr>
          <p:nvPr/>
        </p:nvSpPr>
        <p:spPr>
          <a:xfrm>
            <a:off x="5724128" y="1628800"/>
            <a:ext cx="4059936"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sl-SI" sz="2600" b="0" i="0" u="none" strike="noStrike" kern="1200" cap="none" spc="0" normalizeH="0" baseline="0" noProof="0" dirty="0" smtClean="0">
                <a:ln>
                  <a:noFill/>
                </a:ln>
                <a:solidFill>
                  <a:schemeClr val="tx1"/>
                </a:solidFill>
                <a:effectLst/>
                <a:uLnTx/>
                <a:uFillTx/>
                <a:latin typeface="+mn-lt"/>
                <a:ea typeface="+mn-ea"/>
                <a:cs typeface="+mn-cs"/>
              </a:rPr>
              <a:t>17. stoletja v Britaniji. </a:t>
            </a:r>
            <a:br>
              <a:rPr kumimoji="0" lang="sl-SI" sz="2600" b="0" i="0" u="none" strike="noStrike" kern="1200" cap="none" spc="0" normalizeH="0" baseline="0" noProof="0" dirty="0" smtClean="0">
                <a:ln>
                  <a:noFill/>
                </a:ln>
                <a:solidFill>
                  <a:schemeClr val="tx1"/>
                </a:solidFill>
                <a:effectLst/>
                <a:uLnTx/>
                <a:uFillTx/>
                <a:latin typeface="+mn-lt"/>
                <a:ea typeface="+mn-ea"/>
                <a:cs typeface="+mn-cs"/>
              </a:rPr>
            </a:br>
            <a:endParaRPr kumimoji="0" lang="sl-SI"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lang="sl-SI" sz="2600" dirty="0" smtClean="0"/>
              <a:t>		</a:t>
            </a:r>
            <a:endParaRPr kumimoji="0" lang="sl-SI"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Slika 7">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9000"/>
                            </p:stCondLst>
                            <p:childTnLst>
                              <p:par>
                                <p:cTn id="17" presetID="1" presetClass="entr" presetSubtype="0" fill="hold" nodeType="afterEffect">
                                  <p:stCondLst>
                                    <p:cond delay="125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počnejo?</a:t>
            </a:r>
            <a:endParaRPr lang="sl-SI" dirty="0"/>
          </a:p>
        </p:txBody>
      </p:sp>
      <p:sp>
        <p:nvSpPr>
          <p:cNvPr id="3" name="PoljeZBesedilom 2"/>
          <p:cNvSpPr txBox="1"/>
          <p:nvPr/>
        </p:nvSpPr>
        <p:spPr>
          <a:xfrm>
            <a:off x="500034" y="1428736"/>
            <a:ext cx="4286280" cy="1938992"/>
          </a:xfrm>
          <a:prstGeom prst="rect">
            <a:avLst/>
          </a:prstGeom>
          <a:noFill/>
        </p:spPr>
        <p:txBody>
          <a:bodyPr wrap="square" rtlCol="0">
            <a:spAutoFit/>
          </a:bodyPr>
          <a:lstStyle/>
          <a:p>
            <a:r>
              <a:rPr lang="sl-SI" sz="2400" dirty="0" smtClean="0"/>
              <a:t>Arheologi so hecni. Kopljejo vsepovsod, tudi na opuščenih smetiščih, v starih kanalizacijah in straniščih. </a:t>
            </a:r>
          </a:p>
          <a:p>
            <a:endParaRPr lang="sl-SI" sz="2400" dirty="0"/>
          </a:p>
        </p:txBody>
      </p:sp>
      <p:sp>
        <p:nvSpPr>
          <p:cNvPr id="5" name="PoljeZBesedilom 4"/>
          <p:cNvSpPr txBox="1"/>
          <p:nvPr/>
        </p:nvSpPr>
        <p:spPr>
          <a:xfrm>
            <a:off x="4000496" y="4000504"/>
            <a:ext cx="4214842" cy="1938992"/>
          </a:xfrm>
          <a:prstGeom prst="rect">
            <a:avLst/>
          </a:prstGeom>
          <a:noFill/>
        </p:spPr>
        <p:txBody>
          <a:bodyPr wrap="square" rtlCol="0">
            <a:spAutoFit/>
          </a:bodyPr>
          <a:lstStyle/>
          <a:p>
            <a:r>
              <a:rPr lang="sl-SI" sz="2400" dirty="0" smtClean="0"/>
              <a:t>Izvedeti hočejo, kaj so počeli ljudje v preteklosti: kako so izdelovali orodja, zakaj so se selili, kaj so jedli…</a:t>
            </a:r>
          </a:p>
          <a:p>
            <a:endParaRPr lang="sl-SI" sz="2400" dirty="0"/>
          </a:p>
        </p:txBody>
      </p:sp>
      <p:pic>
        <p:nvPicPr>
          <p:cNvPr id="6" name="Slika 5" descr="Roman_1503948c.jpg"/>
          <p:cNvPicPr>
            <a:picLocks noChangeAspect="1"/>
          </p:cNvPicPr>
          <p:nvPr/>
        </p:nvPicPr>
        <p:blipFill>
          <a:blip r:embed="rId4" cstate="print"/>
          <a:stretch>
            <a:fillRect/>
          </a:stretch>
        </p:blipFill>
        <p:spPr>
          <a:xfrm>
            <a:off x="5072066" y="1000108"/>
            <a:ext cx="3428846" cy="2258566"/>
          </a:xfrm>
          <a:prstGeom prst="rect">
            <a:avLst/>
          </a:prstGeom>
          <a:ln>
            <a:noFill/>
          </a:ln>
          <a:effectLst>
            <a:outerShdw blurRad="190500" algn="tl" rotWithShape="0">
              <a:srgbClr val="000000">
                <a:alpha val="70000"/>
              </a:srgbClr>
            </a:outerShdw>
          </a:effectLst>
        </p:spPr>
      </p:pic>
      <p:pic>
        <p:nvPicPr>
          <p:cNvPr id="7" name="Slika 6" descr="flintknappinghisthabilissmall.jpg"/>
          <p:cNvPicPr>
            <a:picLocks noChangeAspect="1"/>
          </p:cNvPicPr>
          <p:nvPr/>
        </p:nvPicPr>
        <p:blipFill>
          <a:blip r:embed="rId5" cstate="print"/>
          <a:stretch>
            <a:fillRect/>
          </a:stretch>
        </p:blipFill>
        <p:spPr>
          <a:xfrm>
            <a:off x="928662" y="3214686"/>
            <a:ext cx="2428892" cy="3010568"/>
          </a:xfrm>
          <a:prstGeom prst="rect">
            <a:avLst/>
          </a:prstGeom>
          <a:ln>
            <a:noFill/>
          </a:ln>
          <a:effectLst>
            <a:outerShdw blurRad="190500" algn="tl" rotWithShape="0">
              <a:srgbClr val="000000">
                <a:alpha val="70000"/>
              </a:srgbClr>
            </a:outerShdw>
          </a:effectLst>
        </p:spPr>
      </p:pic>
      <p:pic>
        <p:nvPicPr>
          <p:cNvPr id="8" name="Slika 7">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5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850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11500"/>
                            </p:stCondLst>
                            <p:childTnLst>
                              <p:par>
                                <p:cTn id="21" presetID="1" presetClass="entr" presetSubtype="0" fill="hold" nodeType="afterEffect">
                                  <p:stCondLst>
                                    <p:cond delay="125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počnejo?</a:t>
            </a:r>
            <a:endParaRPr lang="sl-SI" dirty="0"/>
          </a:p>
        </p:txBody>
      </p:sp>
      <p:sp>
        <p:nvSpPr>
          <p:cNvPr id="3" name="PoljeZBesedilom 2"/>
          <p:cNvSpPr txBox="1"/>
          <p:nvPr/>
        </p:nvSpPr>
        <p:spPr>
          <a:xfrm>
            <a:off x="467544" y="1772816"/>
            <a:ext cx="3744416" cy="1938992"/>
          </a:xfrm>
          <a:prstGeom prst="rect">
            <a:avLst/>
          </a:prstGeom>
          <a:noFill/>
        </p:spPr>
        <p:txBody>
          <a:bodyPr wrap="square" rtlCol="0">
            <a:spAutoFit/>
          </a:bodyPr>
          <a:lstStyle/>
          <a:p>
            <a:r>
              <a:rPr lang="sl-SI" sz="2400" dirty="0" smtClean="0"/>
              <a:t>Najdbe – artefakte - previdno očistijo,  fotografirajo, izmerijo, zapišejo in arhivirajo.</a:t>
            </a:r>
          </a:p>
          <a:p>
            <a:endParaRPr lang="sl-SI" sz="2400" dirty="0"/>
          </a:p>
        </p:txBody>
      </p:sp>
      <p:sp>
        <p:nvSpPr>
          <p:cNvPr id="5" name="PoljeZBesedilom 4"/>
          <p:cNvSpPr txBox="1"/>
          <p:nvPr/>
        </p:nvSpPr>
        <p:spPr>
          <a:xfrm>
            <a:off x="755576" y="4077072"/>
            <a:ext cx="3168352" cy="1569660"/>
          </a:xfrm>
          <a:prstGeom prst="rect">
            <a:avLst/>
          </a:prstGeom>
          <a:noFill/>
        </p:spPr>
        <p:txBody>
          <a:bodyPr wrap="square" rtlCol="0">
            <a:spAutoFit/>
          </a:bodyPr>
          <a:lstStyle/>
          <a:p>
            <a:r>
              <a:rPr lang="sl-SI" sz="2400" dirty="0" smtClean="0"/>
              <a:t>Zastavljajo si vprašanja in iščejo odgovore.</a:t>
            </a:r>
          </a:p>
          <a:p>
            <a:endParaRPr lang="sl-SI" sz="2400" dirty="0"/>
          </a:p>
        </p:txBody>
      </p:sp>
      <p:pic>
        <p:nvPicPr>
          <p:cNvPr id="8" name="Picture 2"/>
          <p:cNvPicPr>
            <a:picLocks noChangeAspect="1" noChangeArrowheads="1"/>
          </p:cNvPicPr>
          <p:nvPr/>
        </p:nvPicPr>
        <p:blipFill>
          <a:blip r:embed="rId4" cstate="print"/>
          <a:srcRect/>
          <a:stretch>
            <a:fillRect/>
          </a:stretch>
        </p:blipFill>
        <p:spPr bwMode="auto">
          <a:xfrm>
            <a:off x="4139952" y="908720"/>
            <a:ext cx="4248472" cy="4822590"/>
          </a:xfrm>
          <a:prstGeom prst="rect">
            <a:avLst/>
          </a:prstGeom>
          <a:ln>
            <a:noFill/>
          </a:ln>
          <a:effectLst>
            <a:outerShdw blurRad="292100" dist="139700" dir="2700000" algn="tl" rotWithShape="0">
              <a:srgbClr val="333333">
                <a:alpha val="65000"/>
              </a:srgbClr>
            </a:outerShdw>
          </a:effectLst>
        </p:spPr>
      </p:pic>
      <p:pic>
        <p:nvPicPr>
          <p:cNvPr id="6" name="Slika 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5500"/>
                            </p:stCondLst>
                            <p:childTnLst>
                              <p:par>
                                <p:cTn id="13" presetID="1" presetClass="entr" presetSubtype="0" fill="hold" nodeType="afterEffect">
                                  <p:stCondLst>
                                    <p:cond delay="125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descr="fdfdfdf.png"/>
          <p:cNvPicPr>
            <a:picLocks noChangeAspect="1"/>
          </p:cNvPicPr>
          <p:nvPr/>
        </p:nvPicPr>
        <p:blipFill>
          <a:blip r:embed="rId4" cstate="print"/>
          <a:stretch>
            <a:fillRect/>
          </a:stretch>
        </p:blipFill>
        <p:spPr>
          <a:xfrm>
            <a:off x="1259632" y="2132856"/>
            <a:ext cx="6322048" cy="2841370"/>
          </a:xfrm>
          <a:prstGeom prst="rect">
            <a:avLst/>
          </a:prstGeom>
          <a:ln>
            <a:noFill/>
          </a:ln>
          <a:effectLst>
            <a:innerShdw blurRad="63500" dist="50800" dir="5400000">
              <a:prstClr val="black">
                <a:alpha val="50000"/>
              </a:prstClr>
            </a:innerShdw>
          </a:effectLst>
        </p:spPr>
      </p:pic>
      <p:sp>
        <p:nvSpPr>
          <p:cNvPr id="2" name="Naslov 1"/>
          <p:cNvSpPr>
            <a:spLocks noGrp="1"/>
          </p:cNvSpPr>
          <p:nvPr>
            <p:ph type="title"/>
          </p:nvPr>
        </p:nvSpPr>
        <p:spPr/>
        <p:txBody>
          <a:bodyPr/>
          <a:lstStyle/>
          <a:p>
            <a:r>
              <a:rPr lang="sl-SI" dirty="0" smtClean="0"/>
              <a:t>Zakaj, kako, koliko?</a:t>
            </a:r>
            <a:endParaRPr lang="sl-SI" dirty="0"/>
          </a:p>
        </p:txBody>
      </p:sp>
      <p:sp>
        <p:nvSpPr>
          <p:cNvPr id="3" name="PoljeZBesedilom 2"/>
          <p:cNvSpPr txBox="1"/>
          <p:nvPr/>
        </p:nvSpPr>
        <p:spPr>
          <a:xfrm>
            <a:off x="5868144" y="3212976"/>
            <a:ext cx="2880320" cy="1200329"/>
          </a:xfrm>
          <a:prstGeom prst="rect">
            <a:avLst/>
          </a:prstGeom>
          <a:noFill/>
        </p:spPr>
        <p:txBody>
          <a:bodyPr wrap="square" rtlCol="0">
            <a:spAutoFit/>
          </a:bodyPr>
          <a:lstStyle/>
          <a:p>
            <a:r>
              <a:rPr lang="sl-SI" sz="2400" dirty="0" smtClean="0"/>
              <a:t>Je ta artefakt le delček ali celo orodje?</a:t>
            </a:r>
            <a:endParaRPr lang="sl-SI" sz="2400" dirty="0"/>
          </a:p>
        </p:txBody>
      </p:sp>
      <p:sp>
        <p:nvSpPr>
          <p:cNvPr id="4" name="PoljeZBesedilom 3"/>
          <p:cNvSpPr txBox="1"/>
          <p:nvPr/>
        </p:nvSpPr>
        <p:spPr>
          <a:xfrm>
            <a:off x="4716016" y="4509120"/>
            <a:ext cx="2592288" cy="1938992"/>
          </a:xfrm>
          <a:prstGeom prst="rect">
            <a:avLst/>
          </a:prstGeom>
          <a:noFill/>
        </p:spPr>
        <p:txBody>
          <a:bodyPr wrap="square" rtlCol="0">
            <a:spAutoFit/>
          </a:bodyPr>
          <a:lstStyle/>
          <a:p>
            <a:r>
              <a:rPr lang="sl-SI" sz="2400" dirty="0" smtClean="0"/>
              <a:t>So že kdaj našli kaj podobnega?</a:t>
            </a:r>
          </a:p>
          <a:p>
            <a:endParaRPr lang="sl-SI" sz="2400" dirty="0" smtClean="0"/>
          </a:p>
          <a:p>
            <a:r>
              <a:rPr lang="sl-SI" sz="2400" dirty="0" smtClean="0"/>
              <a:t> Kje?</a:t>
            </a:r>
          </a:p>
          <a:p>
            <a:endParaRPr lang="sl-SI" sz="2400" dirty="0"/>
          </a:p>
        </p:txBody>
      </p:sp>
      <p:sp>
        <p:nvSpPr>
          <p:cNvPr id="5" name="PoljeZBesedilom 4"/>
          <p:cNvSpPr txBox="1"/>
          <p:nvPr/>
        </p:nvSpPr>
        <p:spPr>
          <a:xfrm>
            <a:off x="6084168" y="836712"/>
            <a:ext cx="2592288" cy="1200329"/>
          </a:xfrm>
          <a:prstGeom prst="rect">
            <a:avLst/>
          </a:prstGeom>
          <a:noFill/>
        </p:spPr>
        <p:txBody>
          <a:bodyPr wrap="square" rtlCol="0">
            <a:spAutoFit/>
          </a:bodyPr>
          <a:lstStyle/>
          <a:p>
            <a:r>
              <a:rPr lang="sl-SI" sz="2400" dirty="0" smtClean="0"/>
              <a:t>Je bilo orodje ali orožje?</a:t>
            </a:r>
          </a:p>
          <a:p>
            <a:endParaRPr lang="sl-SI" sz="2400" dirty="0"/>
          </a:p>
        </p:txBody>
      </p:sp>
      <p:sp>
        <p:nvSpPr>
          <p:cNvPr id="6" name="PoljeZBesedilom 5"/>
          <p:cNvSpPr txBox="1"/>
          <p:nvPr/>
        </p:nvSpPr>
        <p:spPr>
          <a:xfrm>
            <a:off x="2483768" y="1340768"/>
            <a:ext cx="2088232" cy="1200329"/>
          </a:xfrm>
          <a:prstGeom prst="rect">
            <a:avLst/>
          </a:prstGeom>
          <a:noFill/>
        </p:spPr>
        <p:txBody>
          <a:bodyPr wrap="square" rtlCol="0">
            <a:spAutoFit/>
          </a:bodyPr>
          <a:lstStyle/>
          <a:p>
            <a:r>
              <a:rPr lang="sl-SI" sz="2400" dirty="0" smtClean="0"/>
              <a:t>Iz česa je tole narejeno?</a:t>
            </a:r>
          </a:p>
          <a:p>
            <a:endParaRPr lang="sl-SI" sz="2400" dirty="0"/>
          </a:p>
        </p:txBody>
      </p:sp>
      <p:sp>
        <p:nvSpPr>
          <p:cNvPr id="7" name="PoljeZBesedilom 6"/>
          <p:cNvSpPr txBox="1"/>
          <p:nvPr/>
        </p:nvSpPr>
        <p:spPr>
          <a:xfrm>
            <a:off x="539552" y="4941168"/>
            <a:ext cx="3096344" cy="1569660"/>
          </a:xfrm>
          <a:prstGeom prst="rect">
            <a:avLst/>
          </a:prstGeom>
          <a:noFill/>
        </p:spPr>
        <p:txBody>
          <a:bodyPr wrap="square" rtlCol="0">
            <a:spAutoFit/>
          </a:bodyPr>
          <a:lstStyle/>
          <a:p>
            <a:r>
              <a:rPr lang="sl-SI" sz="2400" dirty="0" smtClean="0"/>
              <a:t>Je ta artefakt edinstven ali jih je več?</a:t>
            </a:r>
          </a:p>
          <a:p>
            <a:endParaRPr lang="sl-SI" sz="2400" dirty="0"/>
          </a:p>
        </p:txBody>
      </p:sp>
      <p:sp>
        <p:nvSpPr>
          <p:cNvPr id="9" name="PoljeZBesedilom 8"/>
          <p:cNvSpPr txBox="1"/>
          <p:nvPr/>
        </p:nvSpPr>
        <p:spPr>
          <a:xfrm>
            <a:off x="323528" y="2636912"/>
            <a:ext cx="2448272" cy="1569660"/>
          </a:xfrm>
          <a:prstGeom prst="rect">
            <a:avLst/>
          </a:prstGeom>
          <a:noFill/>
        </p:spPr>
        <p:txBody>
          <a:bodyPr wrap="square" rtlCol="0">
            <a:spAutoFit/>
          </a:bodyPr>
          <a:lstStyle/>
          <a:p>
            <a:r>
              <a:rPr lang="sl-SI" sz="2400" dirty="0" smtClean="0"/>
              <a:t>Kje natančno je bil artefakt najden?</a:t>
            </a:r>
          </a:p>
          <a:p>
            <a:endParaRPr lang="sl-SI" sz="2400" dirty="0"/>
          </a:p>
        </p:txBody>
      </p:sp>
      <p:pic>
        <p:nvPicPr>
          <p:cNvPr id="10" name="Slika 9">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6093296"/>
            <a:ext cx="1314634" cy="4382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15000"/>
                            </p:stCondLst>
                            <p:childTnLst>
                              <p:par>
                                <p:cTn id="25" presetID="10"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18000"/>
                            </p:stCondLst>
                            <p:childTnLst>
                              <p:par>
                                <p:cTn id="29" presetID="1" presetClass="entr" presetSubtype="0" fill="hold" nodeType="afterEffect">
                                  <p:stCondLst>
                                    <p:cond delay="125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QUIZ_NUMBER" val="15"/>
  <p:tag name="ISPRING_RESOURCE_FOLDER" val="C:\Users\Nataša\Documents\Zgodovina6\SpoznavajmoZgodovino\PomozneVede\Arheologija\Arheologija1\"/>
  <p:tag name="ISPRING_ULTRA_SCORM_TRACKING_SLIDES" val="1"/>
  <p:tag name="FLASHSPRING_BG_AUDIO_RELATIVE_PATH_TAG" val="10 Aragonise (Carmen).mp3"/>
  <p:tag name="FLASHSPRING_BG_AUDIO_LOOP_TAG" val="1"/>
  <p:tag name="FLASHSPRING_ENABLE_BG_AUDIO_TAG" val="1"/>
  <p:tag name="FLASHSPRING_BG_AUDIO_FULL_PATH_TAG" val="C:\Users\Nataša\Documents\Zgodovina6\SpoznavajmoZgodovino\PomozneVede\Arheologija\10 Aragonise (Carmen).mp3"/>
  <p:tag name="FLASHSPRING_BG_AUDIO_DURATION_TAG" val="131.6100006"/>
  <p:tag name="GENSWF_OUTPUT_FILE_NAME" val="ARHEOLOGIJA"/>
  <p:tag name="ISPRING_SCORM_RATE_QUIZZES" val="0"/>
  <p:tag name="ISPRING_RESOURCE_PATHS_HASH" val="292c4ddee2db26d9a2190a97258b49bf28f4c"/>
  <p:tag name="ISPRING_UUID" val="{FAD2AA59-6024-4BAE-84EF-F890235FAE42}"/>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Arheologija"/>
  <p:tag name="ISPRING_SLIDE_INDENT_LEVEL" val="0"/>
  <p:tag name="ISPRING_PRESENTER_ID" val="None"/>
  <p:tag name="ISPRING_CUSTOM_TIMING_USED" val="0"/>
  <p:tag name="ISPRING_AUDIO_BITRATE" val="0"/>
  <p:tag name="ISPRING_AUDIO_FULL_PATH" val="C:\Users\Nataša\Documents\Zgodovina6\SpoznavajmoZgodovino\PomozneVede\Arheologija\Arheologija1\audio\Mon Aug 16 10-00-26 2010.wav"/>
  <p:tag name="ISPRING_AUDIO_RELATIVE_PATH" val="Arheologija1\audio\Mon Aug 16 10-00-26 2010.wav"/>
  <p:tag name="GENSWF_ADVANCE_TIME" val="0.00"/>
</p:tagLst>
</file>

<file path=ppt/tags/tag3.xml><?xml version="1.0" encoding="utf-8"?>
<p:tagLst xmlns:a="http://schemas.openxmlformats.org/drawingml/2006/main" xmlns:r="http://schemas.openxmlformats.org/officeDocument/2006/relationships" xmlns:p="http://schemas.openxmlformats.org/presentationml/2006/main">
  <p:tag name="GENSWF_SLIDE_TITLE" val="Uvod"/>
  <p:tag name="ISPRING_SLIDE_INDENT_LEVEL" val="0"/>
  <p:tag name="ISPRING_CUSTOM_TIMING_USED" val="0"/>
  <p:tag name="ISPRING_PRESENTER_ID" val="None"/>
  <p:tag name="ISPRING_AUDIO_BITRATE" val="192"/>
  <p:tag name="ISPRING_RESOURCE_AUDIO" val="uvod.wav"/>
  <p:tag name="ISPRING_AUDIO_FULL_PATH" val="C:\Users\Nataša\Documents\Zgodovina6\SpoznavajmoZgodovino\PomozneVede\Arheologija\Arheologija1\audio\uvod.wav"/>
  <p:tag name="ISPRING_AUDIO_RELATIVE_PATH" val="Arheologija1\audio\uvod.wav"/>
  <p:tag name="GENSWF_ADVANCE_TIME" val="19.91"/>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isarna – klasičn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1244</TotalTime>
  <Words>540</Words>
  <Application>Microsoft Office PowerPoint</Application>
  <PresentationFormat>Diaprojekcija na zaslonu (4:3)</PresentationFormat>
  <Paragraphs>84</Paragraphs>
  <Slides>18</Slides>
  <Notes>18</Notes>
  <HiddenSlides>0</HiddenSlides>
  <MMClips>0</MMClips>
  <ScaleCrop>false</ScaleCrop>
  <HeadingPairs>
    <vt:vector size="4" baseType="variant">
      <vt:variant>
        <vt:lpstr>Tema</vt:lpstr>
      </vt:variant>
      <vt:variant>
        <vt:i4>1</vt:i4>
      </vt:variant>
      <vt:variant>
        <vt:lpstr>Naslovi diapozitivov</vt:lpstr>
      </vt:variant>
      <vt:variant>
        <vt:i4>18</vt:i4>
      </vt:variant>
    </vt:vector>
  </HeadingPairs>
  <TitlesOfParts>
    <vt:vector size="19" baseType="lpstr">
      <vt:lpstr>Paper</vt:lpstr>
      <vt:lpstr>Arheologija </vt:lpstr>
      <vt:lpstr>Uvod</vt:lpstr>
      <vt:lpstr>Arheologi so visoko izobraženi znanstveniki</vt:lpstr>
      <vt:lpstr>Kdo so torej?</vt:lpstr>
      <vt:lpstr>Kdo je bil prvi arheolog?</vt:lpstr>
      <vt:lpstr>Moderna arheologija</vt:lpstr>
      <vt:lpstr>Kaj počnejo?</vt:lpstr>
      <vt:lpstr>Kaj počnejo?</vt:lpstr>
      <vt:lpstr>Zakaj, kako, koliko?</vt:lpstr>
      <vt:lpstr>Kaj so artefakti?</vt:lpstr>
      <vt:lpstr>Kaj so artefakti</vt:lpstr>
      <vt:lpstr>Kdo lahko najde artefakte?</vt:lpstr>
      <vt:lpstr>Kdo lahko najde artefakte?</vt:lpstr>
      <vt:lpstr>Kdo lahko najde artefakte?</vt:lpstr>
      <vt:lpstr>Kdo lahko najde artefakte?</vt:lpstr>
      <vt:lpstr>Včasih …</vt:lpstr>
      <vt:lpstr>Kdo je lahko arheolog?</vt:lpstr>
      <vt:lpstr>Viri in zanimive povezave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Arheologija</dc:title>
  <dc:creator>Nataša</dc:creator>
  <cp:lastModifiedBy>Nataša</cp:lastModifiedBy>
  <cp:revision>142</cp:revision>
  <dcterms:created xsi:type="dcterms:W3CDTF">2010-08-07T13:18:58Z</dcterms:created>
  <dcterms:modified xsi:type="dcterms:W3CDTF">2010-11-28T10:53:22Z</dcterms:modified>
</cp:coreProperties>
</file>