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23B"/>
    <a:srgbClr val="6767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22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5365"/>
  <ax:ocxPr ax:name="_cy" ax:value="19015"/>
  <ax:ocxPr ax:name="FlashVars" ax:value=""/>
  <ax:ocxPr ax:name="Movie" ax:value="C:\Users\Holi\Documents\My Quiz\Projects\Poskusni\quiz.swf"/>
  <ax:ocxPr ax:name="Src" ax:value="C:\Users\Holi\Documents\My Quiz\Projects\Poskusni\quiz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5F72-ED93-4351-8833-39B0D9CF4AA1}" type="datetimeFigureOut">
              <a:rPr lang="sl-SI" smtClean="0"/>
              <a:pPr/>
              <a:t>21.12.2009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5CE3-63CB-4A10-A14B-98E98BBCB47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Janu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Mars_(bog)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Solsticij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Julij_Ceza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Gaj_Avgust_Oktavija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l.wikipedia.org/wiki/Kleopat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>
            <a:spLocks/>
          </p:cNvSpPr>
          <p:nvPr/>
        </p:nvSpPr>
        <p:spPr>
          <a:xfrm>
            <a:off x="500034" y="500042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5500694" y="1000108"/>
            <a:ext cx="286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KOLEDAR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57224" y="221455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785786" y="2071678"/>
            <a:ext cx="6000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l-SI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Prelistaj in si oglej nekaj podrobnosti o mesecih sodobnega koledarja.</a:t>
            </a:r>
            <a:endParaRPr lang="sl-SI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928794" y="4286256"/>
            <a:ext cx="65722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Nato klikni na posamezne gumbe z nalogami. </a:t>
            </a:r>
          </a:p>
          <a:p>
            <a:endParaRPr lang="sl-SI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l-SI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Če se ti zatakne, se s klikom na gumb KOLEDAR vrni in poišči potrebni podatek.</a:t>
            </a:r>
          </a:p>
        </p:txBody>
      </p:sp>
    </p:spTree>
    <p:controls>
      <p:control spid="1026" name="ShockwaveFlash1" r:id="rId2" imgW="9130918" imgH="684580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e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5810291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/>
          <p:cNvSpPr txBox="1"/>
          <p:nvPr/>
        </p:nvSpPr>
        <p:spPr>
          <a:xfrm>
            <a:off x="1000100" y="500042"/>
            <a:ext cx="34290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September </a:t>
            </a:r>
            <a:r>
              <a:rPr lang="sl-SI" dirty="0"/>
              <a:t>se vsako leto začne na isti dan v tednu kot december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357290" y="4714884"/>
            <a:ext cx="25717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/>
              <a:t>Septêmber</a:t>
            </a:r>
            <a:r>
              <a:rPr lang="sl-SI" dirty="0" smtClean="0"/>
              <a:t> je 9. mesec v gregorijanskem koledarju in ima 30 dni.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286380" y="2500306"/>
            <a:ext cx="335758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Ime prihaja iz latinske besede </a:t>
            </a:r>
            <a:r>
              <a:rPr lang="sl-SI" i="1" dirty="0" smtClean="0"/>
              <a:t>septem</a:t>
            </a:r>
            <a:r>
              <a:rPr lang="sl-SI" dirty="0" smtClean="0"/>
              <a:t>, ki pomeni "sedem" - september je bil namreč po rimskem koledarju sprva sedmi mesec v letu, preden so vstavili januar in februar.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929322" y="1000108"/>
            <a:ext cx="24288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Izvirno slovensko ime za september je </a:t>
            </a:r>
            <a:r>
              <a:rPr lang="sl-SI" i="1" dirty="0" smtClean="0"/>
              <a:t>kimavec.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929190" y="5072074"/>
            <a:ext cx="36771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SEPTEMBER</a:t>
            </a:r>
            <a:endParaRPr lang="sl-SI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Pravokotnik 7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6156052" cy="450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otnik 2"/>
          <p:cNvSpPr/>
          <p:nvPr/>
        </p:nvSpPr>
        <p:spPr>
          <a:xfrm>
            <a:off x="5643570" y="5072074"/>
            <a:ext cx="293926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OKTOBER</a:t>
            </a:r>
            <a:endParaRPr lang="sl-SI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57224" y="3357562"/>
            <a:ext cx="414340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/>
              <a:t>Oktober  je deseti mesec leta v gregorijanskem koledarju. Je eden od sedmih mesecev, ki ima 31 dni. </a:t>
            </a:r>
          </a:p>
          <a:p>
            <a:endParaRPr lang="sl-SI" b="1" dirty="0"/>
          </a:p>
          <a:p>
            <a:r>
              <a:rPr lang="sl-SI" b="1" dirty="0" smtClean="0"/>
              <a:t>Ime je dobil po svojem mestu v rimskem koledarju (latinsko “octo” – osem). Tudi potem, ko sta bila dodana januar in februar in oktober ni bil več osmi mesec, je to ime kljub temu obdržal.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357950" y="1785926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/>
              <a:t>Izvirno slovensko ime za oktober je </a:t>
            </a:r>
            <a:r>
              <a:rPr lang="sl-SI" b="1" i="1" dirty="0" smtClean="0"/>
              <a:t>vinotok.</a:t>
            </a:r>
            <a:endParaRPr lang="sl-SI" b="1" dirty="0"/>
          </a:p>
        </p:txBody>
      </p:sp>
      <p:sp>
        <p:nvSpPr>
          <p:cNvPr id="6" name="Pravokotnik 5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28604"/>
            <a:ext cx="6238887" cy="50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1142976" y="1500174"/>
            <a:ext cx="2643206" cy="646331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Izvirno slovensko ime za november je </a:t>
            </a:r>
            <a:r>
              <a:rPr lang="sl-SI" i="1" dirty="0" smtClean="0"/>
              <a:t>listopad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9" name="Pravokotnik 8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714348" y="4000504"/>
            <a:ext cx="2643206" cy="1477328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Ime je mesec dobil po svojem mestu v rimskem koledarju, preden sta bila dodana januar in februar. </a:t>
            </a:r>
            <a:r>
              <a:rPr lang="sl-SI" b="1" dirty="0" smtClean="0"/>
              <a:t>Novem</a:t>
            </a:r>
            <a:r>
              <a:rPr lang="sl-SI" dirty="0" smtClean="0"/>
              <a:t>  - devet.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786446" y="428604"/>
            <a:ext cx="2786082" cy="120032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/>
              <a:t>Novêmber</a:t>
            </a:r>
            <a:r>
              <a:rPr lang="sl-SI" dirty="0" smtClean="0"/>
              <a:t> je enajsti mesec gregorijanskega koledarja in eden od štirih mesecev, ki imajo po 30 dni.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5929322" y="5429264"/>
            <a:ext cx="2643206" cy="584775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NOVEMBER</a:t>
            </a:r>
            <a:endParaRPr lang="sl-SI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600079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otnik 2"/>
          <p:cNvSpPr/>
          <p:nvPr/>
        </p:nvSpPr>
        <p:spPr>
          <a:xfrm>
            <a:off x="4929190" y="5000636"/>
            <a:ext cx="368350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DECEMBER</a:t>
            </a:r>
            <a:endParaRPr lang="sl-SI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928662" y="571480"/>
            <a:ext cx="26432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/>
              <a:t>Decêmber</a:t>
            </a:r>
            <a:r>
              <a:rPr lang="sl-SI" dirty="0" smtClean="0"/>
              <a:t> je dvanajsti mesec gregorijanskega koledarja, z 31 dnevi.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14348" y="4429132"/>
            <a:ext cx="35004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Ime je dobil iz latinske besede </a:t>
            </a:r>
            <a:r>
              <a:rPr lang="sl-SI" i="1" dirty="0" smtClean="0"/>
              <a:t>decem</a:t>
            </a:r>
            <a:r>
              <a:rPr lang="sl-SI" dirty="0" smtClean="0"/>
              <a:t>, ki pomeni »deset«, saj je bil prvotno deseti mesec leta, preden so v koledar vstavili meseca januar in februar.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715008" y="1357298"/>
            <a:ext cx="25717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Izvirno slovensko ime za december je </a:t>
            </a:r>
            <a:r>
              <a:rPr lang="sl-SI" i="1" dirty="0" smtClean="0"/>
              <a:t>gruden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000496" y="2928934"/>
            <a:ext cx="40719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Krščanski verniki praznujejo božič, saj se naj bi 25. decembra rodil Jezus Kristus.</a:t>
            </a:r>
            <a:endParaRPr lang="sl-SI" dirty="0"/>
          </a:p>
        </p:txBody>
      </p:sp>
      <p:sp>
        <p:nvSpPr>
          <p:cNvPr id="8" name="Pravokotnik 7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janu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3" y="571480"/>
            <a:ext cx="6286543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jeZBesedilom 4"/>
          <p:cNvSpPr txBox="1"/>
          <p:nvPr/>
        </p:nvSpPr>
        <p:spPr>
          <a:xfrm>
            <a:off x="6072198" y="857232"/>
            <a:ext cx="235745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Januar </a:t>
            </a:r>
            <a:r>
              <a:rPr lang="sl-SI" dirty="0"/>
              <a:t>je prvi mesec v gregorijanskem koledarju.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Ime </a:t>
            </a:r>
            <a:r>
              <a:rPr lang="sl-SI" dirty="0"/>
              <a:t>je dobil po rimskem bogu </a:t>
            </a:r>
            <a:r>
              <a:rPr lang="sl-SI" dirty="0">
                <a:hlinkClick r:id="rId3" tooltip="Janus"/>
              </a:rPr>
              <a:t>Janusu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71472" y="4000504"/>
            <a:ext cx="521497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Izvirno slovensko ime za januar je </a:t>
            </a:r>
            <a:r>
              <a:rPr lang="sl-SI" i="1" dirty="0" smtClean="0"/>
              <a:t>prosinec.</a:t>
            </a:r>
            <a:endParaRPr lang="sl-SI" i="1" dirty="0"/>
          </a:p>
          <a:p>
            <a:r>
              <a:rPr lang="sl-SI" i="1" dirty="0" smtClean="0"/>
              <a:t>(prozimec, zimec, prvnik …)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6072198" y="5072074"/>
            <a:ext cx="25185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JANUAR</a:t>
            </a:r>
            <a:endParaRPr lang="sl-SI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Pravokotnik 5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icicl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889" y="428604"/>
            <a:ext cx="647704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kotnik 6"/>
          <p:cNvSpPr/>
          <p:nvPr/>
        </p:nvSpPr>
        <p:spPr>
          <a:xfrm>
            <a:off x="5715008" y="4929198"/>
            <a:ext cx="286072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FEBRUAR</a:t>
            </a:r>
            <a:endParaRPr lang="sl-SI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000100" y="4286256"/>
            <a:ext cx="250033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Izvirno slovensko ime za februar je </a:t>
            </a:r>
            <a:r>
              <a:rPr lang="sl-SI" i="1" dirty="0" smtClean="0"/>
              <a:t>svečan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57224" y="1357298"/>
            <a:ext cx="2643206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/>
              <a:t>Fébruar</a:t>
            </a:r>
            <a:r>
              <a:rPr lang="sl-SI" dirty="0" smtClean="0"/>
              <a:t> je drugi mesec v gregorijanskem koledarju. </a:t>
            </a:r>
          </a:p>
          <a:p>
            <a:endParaRPr lang="sl-SI" dirty="0" smtClean="0"/>
          </a:p>
          <a:p>
            <a:r>
              <a:rPr lang="sl-SI" dirty="0" smtClean="0"/>
              <a:t>Ime je dobil po latinskem prazniku sprave in očiščenja (zadnji mesec v rimskem koledarju).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500694" y="3500438"/>
            <a:ext cx="278608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Druga stara imena: </a:t>
            </a:r>
            <a:r>
              <a:rPr lang="sl-SI" i="1" dirty="0" smtClean="0"/>
              <a:t>svečnik, poznozimec, drugnik.</a:t>
            </a:r>
            <a:endParaRPr lang="sl-SI" dirty="0"/>
          </a:p>
        </p:txBody>
      </p:sp>
      <p:sp>
        <p:nvSpPr>
          <p:cNvPr id="9" name="Pravokotnik 8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r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5143505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/>
          <p:cNvSpPr txBox="1"/>
          <p:nvPr/>
        </p:nvSpPr>
        <p:spPr>
          <a:xfrm>
            <a:off x="714348" y="3500438"/>
            <a:ext cx="300039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/>
              <a:t>Márec</a:t>
            </a:r>
            <a:r>
              <a:rPr lang="sl-SI" dirty="0"/>
              <a:t> je tretji mesec v gregorijanskem koledarju. Ime je dobil po rimskem bogu </a:t>
            </a:r>
            <a:r>
              <a:rPr lang="sl-SI" u="sng" dirty="0">
                <a:hlinkClick r:id="rId3" tooltip="Mars (bog)"/>
              </a:rPr>
              <a:t>Marsu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215074" y="4929198"/>
            <a:ext cx="229530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MAREC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286380" y="1428736"/>
            <a:ext cx="242889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Izvirno slovensko ime za marec je </a:t>
            </a:r>
            <a:r>
              <a:rPr lang="sl-SI" i="1" dirty="0" smtClean="0"/>
              <a:t>sušec. 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143372" y="4429132"/>
            <a:ext cx="164307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Druga stara imena so:</a:t>
            </a:r>
            <a:r>
              <a:rPr lang="sl-SI" i="1" dirty="0" smtClean="0"/>
              <a:t> spomladanjec, tretnik.</a:t>
            </a:r>
            <a:endParaRPr lang="sl-SI" dirty="0"/>
          </a:p>
        </p:txBody>
      </p:sp>
      <p:sp>
        <p:nvSpPr>
          <p:cNvPr id="7" name="Pravokotnik 6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apr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37" y="1285860"/>
            <a:ext cx="5595945" cy="419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otnik 2"/>
          <p:cNvSpPr/>
          <p:nvPr/>
        </p:nvSpPr>
        <p:spPr>
          <a:xfrm>
            <a:off x="6643702" y="5000636"/>
            <a:ext cx="187262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APRIL</a:t>
            </a:r>
            <a:endParaRPr lang="sl-SI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072066" y="571480"/>
            <a:ext cx="307183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April </a:t>
            </a:r>
            <a:r>
              <a:rPr lang="sl-SI" dirty="0"/>
              <a:t>se vsako leto začne na isti dan v tednu kot julij, v prestopnih letih pa tudi na isti dan kot januar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71472" y="857232"/>
            <a:ext cx="285748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</a:rPr>
              <a:t>Apríl -</a:t>
            </a:r>
            <a:r>
              <a:rPr lang="sl-SI" dirty="0" smtClean="0">
                <a:solidFill>
                  <a:schemeClr val="tx1"/>
                </a:solidFill>
              </a:rPr>
              <a:t>  4. mesec v letu po gregorijanskem koledarju in ima 30 dni.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Ime meseca izhaja iz latinske besede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b="1" i="1" dirty="0" smtClean="0">
                <a:solidFill>
                  <a:schemeClr val="tx1"/>
                </a:solidFill>
              </a:rPr>
              <a:t>aperire</a:t>
            </a:r>
            <a:r>
              <a:rPr lang="sl-SI" dirty="0" smtClean="0">
                <a:solidFill>
                  <a:schemeClr val="tx1"/>
                </a:solidFill>
              </a:rPr>
              <a:t>, ki pomeni "odpreti" in se verjetno nanaša na pomladno prebujanje in rast rastlin.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85786" y="3714752"/>
            <a:ext cx="200026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Izvirno slovensko ime za april je</a:t>
            </a:r>
          </a:p>
          <a:p>
            <a:r>
              <a:rPr lang="sl-SI" i="1" dirty="0" smtClean="0"/>
              <a:t>mali traven</a:t>
            </a:r>
            <a:r>
              <a:rPr lang="sl-SI" dirty="0"/>
              <a:t>.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928794" y="5000636"/>
            <a:ext cx="41434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Druga stara imena so: </a:t>
            </a:r>
            <a:r>
              <a:rPr lang="sl-SI" i="1" dirty="0" smtClean="0"/>
              <a:t>traven, zelenár, deževni mesec, travnjek, ovčjider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10" name="Pravokotnik 9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m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500042"/>
            <a:ext cx="6072198" cy="455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/>
          <p:cNvSpPr txBox="1"/>
          <p:nvPr/>
        </p:nvSpPr>
        <p:spPr>
          <a:xfrm>
            <a:off x="714348" y="785794"/>
            <a:ext cx="421484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/>
              <a:t>Máj</a:t>
            </a:r>
            <a:r>
              <a:rPr lang="sl-SI" dirty="0"/>
              <a:t> je peti mesec v gregorijanskem koledarju, z 31 dnevi.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Maj </a:t>
            </a:r>
            <a:r>
              <a:rPr lang="sl-SI" dirty="0"/>
              <a:t>je dobil ime po rimski boginji </a:t>
            </a:r>
            <a:r>
              <a:rPr lang="sl-SI" dirty="0" smtClean="0"/>
              <a:t>Maji.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858016" y="4929198"/>
            <a:ext cx="14493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MAJ</a:t>
            </a:r>
            <a:endParaRPr lang="sl-SI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214414" y="4071942"/>
            <a:ext cx="26432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Izvirno slovensko ime za maj je </a:t>
            </a:r>
            <a:r>
              <a:rPr lang="sl-SI" i="1" dirty="0" smtClean="0"/>
              <a:t>veliki traven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7" name="Pravokotnik 6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un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5639633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/>
          <p:cNvSpPr txBox="1"/>
          <p:nvPr/>
        </p:nvSpPr>
        <p:spPr>
          <a:xfrm>
            <a:off x="3428992" y="642918"/>
            <a:ext cx="37147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Izvirno </a:t>
            </a:r>
            <a:r>
              <a:rPr lang="sl-SI" dirty="0"/>
              <a:t>slovensko ime za junij je </a:t>
            </a:r>
            <a:r>
              <a:rPr lang="sl-SI" i="1" dirty="0" smtClean="0"/>
              <a:t>rožnik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643570" y="1928802"/>
            <a:ext cx="300039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/>
              <a:t>Junij</a:t>
            </a:r>
            <a:r>
              <a:rPr lang="sl-SI" dirty="0" smtClean="0"/>
              <a:t> je šesti mesec v letu po gregorijanskem koledarju in ima 30 dni. </a:t>
            </a:r>
          </a:p>
          <a:p>
            <a:endParaRPr lang="sl-SI" dirty="0"/>
          </a:p>
          <a:p>
            <a:r>
              <a:rPr lang="sl-SI" dirty="0" smtClean="0"/>
              <a:t>Junij se imenuje po rimski boginji Junoni, Jupitrovi ženi.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928662" y="3571876"/>
            <a:ext cx="228601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u="sng" dirty="0" smtClean="0">
                <a:hlinkClick r:id="rId3" tooltip="Solsticij"/>
              </a:rPr>
              <a:t>Solsticij</a:t>
            </a:r>
            <a:r>
              <a:rPr lang="sl-SI" dirty="0" smtClean="0"/>
              <a:t> se zgodi okoli 21. junija, čeprav lahko pade tudi na 20. ali 22. </a:t>
            </a:r>
          </a:p>
          <a:p>
            <a:endParaRPr lang="sl-SI" dirty="0"/>
          </a:p>
          <a:p>
            <a:r>
              <a:rPr lang="sl-SI" dirty="0" smtClean="0"/>
              <a:t>Na severni polobli je to poletni solsticij, na južni pa zimski.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072198" y="4714884"/>
            <a:ext cx="17684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JUNIJ</a:t>
            </a:r>
            <a:endParaRPr lang="sl-SI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Pravokotnik 6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ul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6072197" cy="455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otnik 2"/>
          <p:cNvSpPr/>
          <p:nvPr/>
        </p:nvSpPr>
        <p:spPr>
          <a:xfrm>
            <a:off x="6715140" y="5000636"/>
            <a:ext cx="15728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JULIJ</a:t>
            </a:r>
            <a:endParaRPr lang="sl-SI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71472" y="857232"/>
            <a:ext cx="30718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Izvirno </a:t>
            </a:r>
            <a:r>
              <a:rPr lang="sl-SI" dirty="0">
                <a:solidFill>
                  <a:schemeClr val="tx1"/>
                </a:solidFill>
              </a:rPr>
              <a:t>slovensko ime za julij je </a:t>
            </a:r>
            <a:r>
              <a:rPr lang="sl-SI" i="1" dirty="0">
                <a:solidFill>
                  <a:schemeClr val="tx1"/>
                </a:solidFill>
              </a:rPr>
              <a:t>mali </a:t>
            </a:r>
            <a:r>
              <a:rPr lang="sl-SI" i="1" dirty="0" smtClean="0">
                <a:solidFill>
                  <a:schemeClr val="tx1"/>
                </a:solidFill>
              </a:rPr>
              <a:t>srpan.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143504" y="1000108"/>
            <a:ext cx="34290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</a:rPr>
              <a:t>Júlij</a:t>
            </a:r>
            <a:r>
              <a:rPr lang="sl-SI" dirty="0" smtClean="0">
                <a:solidFill>
                  <a:schemeClr val="tx1"/>
                </a:solidFill>
              </a:rPr>
              <a:t> je sedmi mesec gregorijanskega koledarja, z 31 dnevi.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Julij je dobil ime po </a:t>
            </a:r>
            <a:r>
              <a:rPr lang="sl-SI" u="sng" dirty="0" smtClean="0">
                <a:solidFill>
                  <a:schemeClr val="tx1"/>
                </a:solidFill>
                <a:hlinkClick r:id="rId3" tooltip="Julij Cezar"/>
              </a:rPr>
              <a:t>Juliju Cezarju</a:t>
            </a:r>
            <a:r>
              <a:rPr lang="sl-SI" u="sng" dirty="0" smtClean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85786" y="4357694"/>
            <a:ext cx="271464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Še prej se je ta mesec imenoval </a:t>
            </a:r>
            <a:r>
              <a:rPr lang="sl-SI" i="1" dirty="0" err="1" smtClean="0">
                <a:solidFill>
                  <a:schemeClr val="tx1"/>
                </a:solidFill>
              </a:rPr>
              <a:t>quintilis</a:t>
            </a:r>
            <a:r>
              <a:rPr lang="sl-SI" dirty="0" smtClean="0">
                <a:solidFill>
                  <a:schemeClr val="tx1"/>
                </a:solidFill>
              </a:rPr>
              <a:t>, ker je bil peti mesec rimskega koledarja, v katerem se je leto začelo z marcem.</a:t>
            </a:r>
          </a:p>
        </p:txBody>
      </p:sp>
      <p:sp>
        <p:nvSpPr>
          <p:cNvPr id="7" name="Pravokotnik 6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vgu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5810258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/>
          <p:cNvSpPr txBox="1"/>
          <p:nvPr/>
        </p:nvSpPr>
        <p:spPr>
          <a:xfrm>
            <a:off x="785786" y="3500438"/>
            <a:ext cx="4357718" cy="2357454"/>
          </a:xfrm>
          <a:prstGeom prst="rect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Avgúst</a:t>
            </a:r>
            <a:r>
              <a:rPr lang="sl-SI" dirty="0">
                <a:solidFill>
                  <a:schemeClr val="tx1"/>
                </a:solidFill>
              </a:rPr>
              <a:t> je osmi mesec gregorijanskega</a:t>
            </a:r>
            <a:r>
              <a:rPr lang="sl-SI" u="sng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koledarja. </a:t>
            </a:r>
          </a:p>
          <a:p>
            <a:r>
              <a:rPr lang="sl-SI" dirty="0">
                <a:solidFill>
                  <a:schemeClr val="tx1"/>
                </a:solidFill>
              </a:rPr>
              <a:t>Mesec </a:t>
            </a:r>
            <a:r>
              <a:rPr lang="sl-SI" i="1" dirty="0">
                <a:solidFill>
                  <a:schemeClr val="tx1"/>
                </a:solidFill>
              </a:rPr>
              <a:t>avgust</a:t>
            </a:r>
            <a:r>
              <a:rPr lang="sl-SI" dirty="0">
                <a:solidFill>
                  <a:schemeClr val="tx1"/>
                </a:solidFill>
              </a:rPr>
              <a:t> se tako imenuje v čast rimskega cesarja </a:t>
            </a:r>
            <a:r>
              <a:rPr lang="sl-SI" u="sng" dirty="0">
                <a:solidFill>
                  <a:schemeClr val="tx1"/>
                </a:solidFill>
                <a:hlinkClick r:id="rId3" tooltip="Gaj Avgust Oktavijan"/>
              </a:rPr>
              <a:t>Avgusta</a:t>
            </a:r>
            <a:r>
              <a:rPr lang="sl-SI" dirty="0">
                <a:solidFill>
                  <a:schemeClr val="tx1"/>
                </a:solidFill>
              </a:rPr>
              <a:t>. </a:t>
            </a:r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Preden so ga </a:t>
            </a:r>
            <a:r>
              <a:rPr lang="sl-SI" dirty="0">
                <a:solidFill>
                  <a:schemeClr val="tx1"/>
                </a:solidFill>
              </a:rPr>
              <a:t>je </a:t>
            </a:r>
            <a:r>
              <a:rPr lang="sl-SI" dirty="0" smtClean="0">
                <a:solidFill>
                  <a:schemeClr val="tx1"/>
                </a:solidFill>
              </a:rPr>
              <a:t>preimenovali, </a:t>
            </a:r>
            <a:r>
              <a:rPr lang="sl-SI" dirty="0">
                <a:solidFill>
                  <a:schemeClr val="tx1"/>
                </a:solidFill>
              </a:rPr>
              <a:t>se je mesecu latinsko reklo </a:t>
            </a:r>
            <a:r>
              <a:rPr lang="sl-SI" i="1" dirty="0" err="1" smtClean="0">
                <a:solidFill>
                  <a:schemeClr val="tx1"/>
                </a:solidFill>
              </a:rPr>
              <a:t>sextilis</a:t>
            </a:r>
            <a:r>
              <a:rPr lang="sl-SI" dirty="0">
                <a:solidFill>
                  <a:schemeClr val="tx1"/>
                </a:solidFill>
              </a:rPr>
              <a:t>, saj je bil šesti mesec v </a:t>
            </a:r>
            <a:r>
              <a:rPr lang="sl-SI" dirty="0" smtClean="0">
                <a:solidFill>
                  <a:schemeClr val="tx1"/>
                </a:solidFill>
              </a:rPr>
              <a:t>rimskem koledarju</a:t>
            </a:r>
            <a:r>
              <a:rPr lang="sl-SI" dirty="0">
                <a:solidFill>
                  <a:schemeClr val="tx1"/>
                </a:solidFill>
              </a:rPr>
              <a:t>, ki se je začel z marcem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929322" y="4786322"/>
            <a:ext cx="252223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AVGUST</a:t>
            </a:r>
            <a:endParaRPr lang="sl-SI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14348" y="642918"/>
            <a:ext cx="264320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Izvirno slovensko ime za avgust je </a:t>
            </a:r>
            <a:r>
              <a:rPr lang="sl-SI" i="1" dirty="0" smtClean="0">
                <a:solidFill>
                  <a:schemeClr val="tx1"/>
                </a:solidFill>
              </a:rPr>
              <a:t>veliki srpan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072066" y="785794"/>
            <a:ext cx="3357586" cy="2308324"/>
          </a:xfrm>
          <a:prstGeom prst="rect">
            <a:avLst/>
          </a:prstGeom>
          <a:solidFill>
            <a:srgbClr val="E1823B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Pravijo, da ima mesec 31 dni zato, ker je Avgust želel imeti v svojem mesecu toliko dni kot Julij Cezar v svojem juliju. 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Avgust je svoj mesec postavil med julij in september, ker je takrat umrla </a:t>
            </a:r>
            <a:r>
              <a:rPr lang="sl-SI" u="sng" dirty="0" smtClean="0">
                <a:solidFill>
                  <a:schemeClr val="tx1"/>
                </a:solidFill>
                <a:hlinkClick r:id="rId4" tooltip="Kleopatra"/>
              </a:rPr>
              <a:t>Kleopatra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Pravokotnik 6"/>
          <p:cNvSpPr>
            <a:spLocks/>
          </p:cNvSpPr>
          <p:nvPr/>
        </p:nvSpPr>
        <p:spPr>
          <a:xfrm>
            <a:off x="428596" y="285728"/>
            <a:ext cx="8358246" cy="5857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720</Words>
  <Application>Microsoft Office PowerPoint</Application>
  <PresentationFormat>Diaprojekcija na zaslonu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Nataša</dc:creator>
  <cp:lastModifiedBy>Veliki</cp:lastModifiedBy>
  <cp:revision>30</cp:revision>
  <dcterms:created xsi:type="dcterms:W3CDTF">2009-01-16T11:44:57Z</dcterms:created>
  <dcterms:modified xsi:type="dcterms:W3CDTF">2009-12-21T11:26:32Z</dcterms:modified>
</cp:coreProperties>
</file>