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284" r:id="rId3"/>
    <p:sldId id="257" r:id="rId4"/>
    <p:sldId id="258" r:id="rId5"/>
    <p:sldId id="259" r:id="rId6"/>
    <p:sldId id="260" r:id="rId7"/>
    <p:sldId id="261" r:id="rId8"/>
    <p:sldId id="262" r:id="rId9"/>
    <p:sldId id="263" r:id="rId10"/>
    <p:sldId id="264" r:id="rId11"/>
    <p:sldId id="265" r:id="rId12"/>
    <p:sldId id="266" r:id="rId13"/>
    <p:sldId id="273" r:id="rId14"/>
    <p:sldId id="267" r:id="rId15"/>
    <p:sldId id="268" r:id="rId16"/>
    <p:sldId id="271" r:id="rId17"/>
    <p:sldId id="274" r:id="rId18"/>
    <p:sldId id="272" r:id="rId19"/>
    <p:sldId id="275" r:id="rId20"/>
    <p:sldId id="276" r:id="rId21"/>
    <p:sldId id="277" r:id="rId22"/>
    <p:sldId id="278" r:id="rId23"/>
    <p:sldId id="279" r:id="rId24"/>
    <p:sldId id="280" r:id="rId25"/>
    <p:sldId id="281" r:id="rId26"/>
    <p:sldId id="282"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83" r:id="rId42"/>
    <p:sldId id="299" r:id="rId43"/>
    <p:sldId id="300" r:id="rId44"/>
    <p:sldId id="301" r:id="rId45"/>
    <p:sldId id="302" r:id="rId46"/>
    <p:sldId id="303" r:id="rId47"/>
    <p:sldId id="304" r:id="rId48"/>
    <p:sldId id="305" r:id="rId49"/>
    <p:sldId id="307" r:id="rId50"/>
    <p:sldId id="308" r:id="rId51"/>
    <p:sldId id="309" r:id="rId52"/>
    <p:sldId id="310" r:id="rId53"/>
    <p:sldId id="306" r:id="rId54"/>
  </p:sldIdLst>
  <p:sldSz cx="9144000" cy="6858000" type="screen4x3"/>
  <p:notesSz cx="6858000" cy="9144000"/>
  <p:defaultTextStyle>
    <a:defPPr>
      <a:defRPr lang="sl-SI"/>
    </a:defPPr>
    <a:lvl1pPr algn="l" rtl="0" fontAlgn="base">
      <a:spcBef>
        <a:spcPct val="0"/>
      </a:spcBef>
      <a:spcAft>
        <a:spcPct val="0"/>
      </a:spcAft>
      <a:defRPr kern="1200">
        <a:solidFill>
          <a:schemeClr val="tx1"/>
        </a:solidFill>
        <a:latin typeface="Stylus BT" pitchFamily="34" charset="0"/>
        <a:ea typeface="+mn-ea"/>
        <a:cs typeface="+mn-cs"/>
      </a:defRPr>
    </a:lvl1pPr>
    <a:lvl2pPr marL="457200" algn="l" rtl="0" fontAlgn="base">
      <a:spcBef>
        <a:spcPct val="0"/>
      </a:spcBef>
      <a:spcAft>
        <a:spcPct val="0"/>
      </a:spcAft>
      <a:defRPr kern="1200">
        <a:solidFill>
          <a:schemeClr val="tx1"/>
        </a:solidFill>
        <a:latin typeface="Stylus BT" pitchFamily="34" charset="0"/>
        <a:ea typeface="+mn-ea"/>
        <a:cs typeface="+mn-cs"/>
      </a:defRPr>
    </a:lvl2pPr>
    <a:lvl3pPr marL="914400" algn="l" rtl="0" fontAlgn="base">
      <a:spcBef>
        <a:spcPct val="0"/>
      </a:spcBef>
      <a:spcAft>
        <a:spcPct val="0"/>
      </a:spcAft>
      <a:defRPr kern="1200">
        <a:solidFill>
          <a:schemeClr val="tx1"/>
        </a:solidFill>
        <a:latin typeface="Stylus BT" pitchFamily="34" charset="0"/>
        <a:ea typeface="+mn-ea"/>
        <a:cs typeface="+mn-cs"/>
      </a:defRPr>
    </a:lvl3pPr>
    <a:lvl4pPr marL="1371600" algn="l" rtl="0" fontAlgn="base">
      <a:spcBef>
        <a:spcPct val="0"/>
      </a:spcBef>
      <a:spcAft>
        <a:spcPct val="0"/>
      </a:spcAft>
      <a:defRPr kern="1200">
        <a:solidFill>
          <a:schemeClr val="tx1"/>
        </a:solidFill>
        <a:latin typeface="Stylus BT" pitchFamily="34" charset="0"/>
        <a:ea typeface="+mn-ea"/>
        <a:cs typeface="+mn-cs"/>
      </a:defRPr>
    </a:lvl4pPr>
    <a:lvl5pPr marL="1828800" algn="l" rtl="0" fontAlgn="base">
      <a:spcBef>
        <a:spcPct val="0"/>
      </a:spcBef>
      <a:spcAft>
        <a:spcPct val="0"/>
      </a:spcAft>
      <a:defRPr kern="1200">
        <a:solidFill>
          <a:schemeClr val="tx1"/>
        </a:solidFill>
        <a:latin typeface="Stylus BT" pitchFamily="34" charset="0"/>
        <a:ea typeface="+mn-ea"/>
        <a:cs typeface="+mn-cs"/>
      </a:defRPr>
    </a:lvl5pPr>
    <a:lvl6pPr marL="2286000" algn="l" defTabSz="914400" rtl="0" eaLnBrk="1" latinLnBrk="0" hangingPunct="1">
      <a:defRPr kern="1200">
        <a:solidFill>
          <a:schemeClr val="tx1"/>
        </a:solidFill>
        <a:latin typeface="Stylus BT" pitchFamily="34" charset="0"/>
        <a:ea typeface="+mn-ea"/>
        <a:cs typeface="+mn-cs"/>
      </a:defRPr>
    </a:lvl6pPr>
    <a:lvl7pPr marL="2743200" algn="l" defTabSz="914400" rtl="0" eaLnBrk="1" latinLnBrk="0" hangingPunct="1">
      <a:defRPr kern="1200">
        <a:solidFill>
          <a:schemeClr val="tx1"/>
        </a:solidFill>
        <a:latin typeface="Stylus BT" pitchFamily="34" charset="0"/>
        <a:ea typeface="+mn-ea"/>
        <a:cs typeface="+mn-cs"/>
      </a:defRPr>
    </a:lvl7pPr>
    <a:lvl8pPr marL="3200400" algn="l" defTabSz="914400" rtl="0" eaLnBrk="1" latinLnBrk="0" hangingPunct="1">
      <a:defRPr kern="1200">
        <a:solidFill>
          <a:schemeClr val="tx1"/>
        </a:solidFill>
        <a:latin typeface="Stylus BT" pitchFamily="34" charset="0"/>
        <a:ea typeface="+mn-ea"/>
        <a:cs typeface="+mn-cs"/>
      </a:defRPr>
    </a:lvl8pPr>
    <a:lvl9pPr marL="3657600" algn="l" defTabSz="914400" rtl="0" eaLnBrk="1" latinLnBrk="0" hangingPunct="1">
      <a:defRPr kern="1200">
        <a:solidFill>
          <a:schemeClr val="tx1"/>
        </a:solidFill>
        <a:latin typeface="Stylus BT"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A40C"/>
    <a:srgbClr val="FF0000"/>
    <a:srgbClr val="00CC00"/>
  </p:clrMru>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893" autoAdjust="0"/>
    <p:restoredTop sz="94411" autoAdjust="0"/>
  </p:normalViewPr>
  <p:slideViewPr>
    <p:cSldViewPr>
      <p:cViewPr>
        <p:scale>
          <a:sx n="100" d="100"/>
          <a:sy n="100" d="100"/>
        </p:scale>
        <p:origin x="-774"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sl-SI"/>
          </a:p>
        </p:txBody>
      </p:sp>
      <p:sp>
        <p:nvSpPr>
          <p:cNvPr id="3" name="Ograda datum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52771C60-6069-46E0-B33A-C2DF8B13C0FC}" type="datetimeFigureOut">
              <a:rPr lang="sl-SI"/>
              <a:pPr>
                <a:defRPr/>
              </a:pPr>
              <a:t>19.2.2009</a:t>
            </a:fld>
            <a:endParaRPr lang="sl-SI"/>
          </a:p>
        </p:txBody>
      </p:sp>
      <p:sp>
        <p:nvSpPr>
          <p:cNvPr id="4" name="Ograda stranske slik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l-SI" noProof="0"/>
          </a:p>
        </p:txBody>
      </p:sp>
      <p:sp>
        <p:nvSpPr>
          <p:cNvPr id="5" name="Ograda opomb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sl-SI" noProof="0" smtClean="0"/>
              <a:t>Kliknite, če želite urediti sloge besedila matrice</a:t>
            </a:r>
          </a:p>
          <a:p>
            <a:pPr lvl="1"/>
            <a:r>
              <a:rPr lang="sl-SI" noProof="0" smtClean="0"/>
              <a:t>Druga raven</a:t>
            </a:r>
          </a:p>
          <a:p>
            <a:pPr lvl="2"/>
            <a:r>
              <a:rPr lang="sl-SI" noProof="0" smtClean="0"/>
              <a:t>Tretja raven</a:t>
            </a:r>
          </a:p>
          <a:p>
            <a:pPr lvl="3"/>
            <a:r>
              <a:rPr lang="sl-SI" noProof="0" smtClean="0"/>
              <a:t>Četrta raven</a:t>
            </a:r>
          </a:p>
          <a:p>
            <a:pPr lvl="4"/>
            <a:r>
              <a:rPr lang="sl-SI" noProof="0" smtClean="0"/>
              <a:t>Peta raven</a:t>
            </a:r>
            <a:endParaRPr lang="sl-SI" noProof="0"/>
          </a:p>
        </p:txBody>
      </p:sp>
      <p:sp>
        <p:nvSpPr>
          <p:cNvPr id="6" name="Ograda no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sl-SI"/>
          </a:p>
        </p:txBody>
      </p:sp>
      <p:sp>
        <p:nvSpPr>
          <p:cNvPr id="7" name="Ograda številke diapoz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945FD94C-9F71-412B-9646-E9006262C97A}" type="slidenum">
              <a:rPr lang="sl-SI"/>
              <a:pPr>
                <a:defRPr/>
              </a:pPr>
              <a:t>‹#›</a:t>
            </a:fld>
            <a:endParaRPr lang="sl-SI"/>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Ograda stranske slike 1"/>
          <p:cNvSpPr>
            <a:spLocks noGrp="1" noRot="1" noChangeAspect="1"/>
          </p:cNvSpPr>
          <p:nvPr>
            <p:ph type="sldImg"/>
          </p:nvPr>
        </p:nvSpPr>
        <p:spPr bwMode="auto">
          <a:noFill/>
          <a:ln>
            <a:solidFill>
              <a:srgbClr val="000000"/>
            </a:solidFill>
            <a:miter lim="800000"/>
            <a:headEnd/>
            <a:tailEnd/>
          </a:ln>
        </p:spPr>
      </p:sp>
      <p:sp>
        <p:nvSpPr>
          <p:cNvPr id="22530" name="Ograda opomb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sl-SI" smtClean="0"/>
          </a:p>
        </p:txBody>
      </p:sp>
      <p:sp>
        <p:nvSpPr>
          <p:cNvPr id="22531" name="Ograda številke diapoz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9132F1-872E-45FD-AFC4-68B7BF94C78C}" type="slidenum">
              <a:rPr lang="sl-SI" smtClean="0"/>
              <a:pPr/>
              <a:t>8</a:t>
            </a:fld>
            <a:endParaRPr lang="sl-SI"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Ograda stranske slike 1"/>
          <p:cNvSpPr>
            <a:spLocks noGrp="1" noRot="1" noChangeAspect="1"/>
          </p:cNvSpPr>
          <p:nvPr>
            <p:ph type="sldImg"/>
          </p:nvPr>
        </p:nvSpPr>
        <p:spPr bwMode="auto">
          <a:noFill/>
          <a:ln>
            <a:solidFill>
              <a:srgbClr val="000000"/>
            </a:solidFill>
            <a:miter lim="800000"/>
            <a:headEnd/>
            <a:tailEnd/>
          </a:ln>
        </p:spPr>
      </p:sp>
      <p:sp>
        <p:nvSpPr>
          <p:cNvPr id="32770" name="Ograda opomb 2"/>
          <p:cNvSpPr>
            <a:spLocks noGrp="1"/>
          </p:cNvSpPr>
          <p:nvPr>
            <p:ph type="body" idx="1"/>
          </p:nvPr>
        </p:nvSpPr>
        <p:spPr bwMode="auto">
          <a:noFill/>
        </p:spPr>
        <p:txBody>
          <a:bodyPr wrap="square" numCol="1" anchor="t" anchorCtr="0" compatLnSpc="1">
            <a:prstTxWarp prst="textNoShape">
              <a:avLst/>
            </a:prstTxWarp>
          </a:bodyPr>
          <a:lstStyle/>
          <a:p>
            <a:endParaRPr lang="sl-SI" smtClean="0"/>
          </a:p>
        </p:txBody>
      </p:sp>
      <p:sp>
        <p:nvSpPr>
          <p:cNvPr id="32771" name="Ograda številke diapoz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BE5AA5-ABBF-4355-A070-631A47D15027}" type="slidenum">
              <a:rPr lang="sl-SI" smtClean="0"/>
              <a:pPr/>
              <a:t>17</a:t>
            </a:fld>
            <a:endParaRPr lang="sl-S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Ograda stranske slike 1"/>
          <p:cNvSpPr>
            <a:spLocks noGrp="1" noRot="1" noChangeAspect="1"/>
          </p:cNvSpPr>
          <p:nvPr>
            <p:ph type="sldImg"/>
          </p:nvPr>
        </p:nvSpPr>
        <p:spPr bwMode="auto">
          <a:noFill/>
          <a:ln>
            <a:solidFill>
              <a:srgbClr val="000000"/>
            </a:solidFill>
            <a:miter lim="800000"/>
            <a:headEnd/>
            <a:tailEnd/>
          </a:ln>
        </p:spPr>
      </p:sp>
      <p:sp>
        <p:nvSpPr>
          <p:cNvPr id="44034" name="Ograda opomb 2"/>
          <p:cNvSpPr>
            <a:spLocks noGrp="1"/>
          </p:cNvSpPr>
          <p:nvPr>
            <p:ph type="body" idx="1"/>
          </p:nvPr>
        </p:nvSpPr>
        <p:spPr bwMode="auto">
          <a:noFill/>
        </p:spPr>
        <p:txBody>
          <a:bodyPr wrap="square" numCol="1" anchor="t" anchorCtr="0" compatLnSpc="1">
            <a:prstTxWarp prst="textNoShape">
              <a:avLst/>
            </a:prstTxWarp>
          </a:bodyPr>
          <a:lstStyle/>
          <a:p>
            <a:endParaRPr lang="sl-SI" smtClean="0"/>
          </a:p>
        </p:txBody>
      </p:sp>
      <p:sp>
        <p:nvSpPr>
          <p:cNvPr id="44035" name="Ograda številke diapoz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C1709F-BE04-4B7C-8954-37C15729CCD9}" type="slidenum">
              <a:rPr lang="sl-SI" smtClean="0"/>
              <a:pPr/>
              <a:t>27</a:t>
            </a:fld>
            <a:endParaRPr lang="sl-SI"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Ograda stranske slike 1"/>
          <p:cNvSpPr>
            <a:spLocks noGrp="1" noRot="1" noChangeAspect="1"/>
          </p:cNvSpPr>
          <p:nvPr>
            <p:ph type="sldImg"/>
          </p:nvPr>
        </p:nvSpPr>
        <p:spPr bwMode="auto">
          <a:noFill/>
          <a:ln>
            <a:solidFill>
              <a:srgbClr val="000000"/>
            </a:solidFill>
            <a:miter lim="800000"/>
            <a:headEnd/>
            <a:tailEnd/>
          </a:ln>
        </p:spPr>
      </p:sp>
      <p:sp>
        <p:nvSpPr>
          <p:cNvPr id="59394" name="Ograda opomb 2"/>
          <p:cNvSpPr>
            <a:spLocks noGrp="1"/>
          </p:cNvSpPr>
          <p:nvPr>
            <p:ph type="body" idx="1"/>
          </p:nvPr>
        </p:nvSpPr>
        <p:spPr bwMode="auto">
          <a:noFill/>
        </p:spPr>
        <p:txBody>
          <a:bodyPr wrap="square" numCol="1" anchor="t" anchorCtr="0" compatLnSpc="1">
            <a:prstTxWarp prst="textNoShape">
              <a:avLst/>
            </a:prstTxWarp>
          </a:bodyPr>
          <a:lstStyle/>
          <a:p>
            <a:endParaRPr lang="sl-SI" smtClean="0"/>
          </a:p>
        </p:txBody>
      </p:sp>
      <p:sp>
        <p:nvSpPr>
          <p:cNvPr id="59395" name="Ograda številke diapoz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82638C-FFE3-4746-B414-42EC86B600CD}" type="slidenum">
              <a:rPr lang="sl-SI" smtClean="0"/>
              <a:pPr/>
              <a:t>41</a:t>
            </a:fld>
            <a:endParaRPr lang="sl-SI"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685800" y="2130425"/>
            <a:ext cx="7772400" cy="1470025"/>
          </a:xfrm>
        </p:spPr>
        <p:txBody>
          <a:bodyPr/>
          <a:lstStyle/>
          <a:p>
            <a:r>
              <a:rPr lang="sl-SI" smtClean="0"/>
              <a:t>Kliknite, če želite urediti slog naslova matrice</a:t>
            </a:r>
            <a:endParaRPr lang="sl-SI"/>
          </a:p>
        </p:txBody>
      </p:sp>
      <p:sp>
        <p:nvSpPr>
          <p:cNvPr id="3" name="Podnaslov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Kliknite, če želite urediti slog podnaslova matrice</a:t>
            </a:r>
            <a:endParaRPr lang="sl-SI"/>
          </a:p>
        </p:txBody>
      </p:sp>
      <p:sp>
        <p:nvSpPr>
          <p:cNvPr id="4" name="Ograda datuma 3"/>
          <p:cNvSpPr>
            <a:spLocks noGrp="1"/>
          </p:cNvSpPr>
          <p:nvPr>
            <p:ph type="dt" sz="half" idx="10"/>
          </p:nvPr>
        </p:nvSpPr>
        <p:spPr/>
        <p:txBody>
          <a:bodyPr/>
          <a:lstStyle>
            <a:lvl1pPr>
              <a:defRPr/>
            </a:lvl1pPr>
          </a:lstStyle>
          <a:p>
            <a:pPr>
              <a:defRPr/>
            </a:pPr>
            <a:fld id="{B13C6078-6D71-4D3F-BE3B-528A4FB3D9EB}" type="datetimeFigureOut">
              <a:rPr lang="sl-SI"/>
              <a:pPr>
                <a:defRPr/>
              </a:pPr>
              <a:t>19.2.2009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83530260-76BE-46C2-995E-FA783BDC6DCE}" type="slidenum">
              <a:rPr lang="sl-SI"/>
              <a:pPr>
                <a:defRPr/>
              </a:pPr>
              <a:t>‹#›</a:t>
            </a:fld>
            <a:endParaRPr lang="sl-SI"/>
          </a:p>
        </p:txBody>
      </p:sp>
    </p:spTree>
  </p:cSld>
  <p:clrMapOvr>
    <a:masterClrMapping/>
  </p:clrMapOvr>
  <p:transition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navpičnega besedila 2"/>
          <p:cNvSpPr>
            <a:spLocks noGrp="1"/>
          </p:cNvSpPr>
          <p:nvPr>
            <p:ph type="body" orient="vert" idx="1"/>
          </p:nvPr>
        </p:nvSpPr>
        <p:spPr/>
        <p:txBody>
          <a:bodyPr vert="eaVert"/>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CD9EEA7E-AF54-4DC4-88B3-9156A2FC36DF}" type="datetimeFigureOut">
              <a:rPr lang="sl-SI"/>
              <a:pPr>
                <a:defRPr/>
              </a:pPr>
              <a:t>19.2.2009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E0177519-9747-474B-88DF-E709F14CDA50}" type="slidenum">
              <a:rPr lang="sl-SI"/>
              <a:pPr>
                <a:defRPr/>
              </a:pPr>
              <a:t>‹#›</a:t>
            </a:fld>
            <a:endParaRPr lang="sl-SI"/>
          </a:p>
        </p:txBody>
      </p:sp>
    </p:spTree>
  </p:cSld>
  <p:clrMapOvr>
    <a:masterClrMapping/>
  </p:clrMapOvr>
  <p:transition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6629400" y="274638"/>
            <a:ext cx="2057400" cy="5851525"/>
          </a:xfrm>
        </p:spPr>
        <p:txBody>
          <a:bodyPr vert="eaVert"/>
          <a:lstStyle/>
          <a:p>
            <a:r>
              <a:rPr lang="sl-SI" smtClean="0"/>
              <a:t>Kliknite, če želite urediti slog naslova matrice</a:t>
            </a:r>
            <a:endParaRPr lang="sl-SI"/>
          </a:p>
        </p:txBody>
      </p:sp>
      <p:sp>
        <p:nvSpPr>
          <p:cNvPr id="3" name="Ograda navpičnega besedila 2"/>
          <p:cNvSpPr>
            <a:spLocks noGrp="1"/>
          </p:cNvSpPr>
          <p:nvPr>
            <p:ph type="body" orient="vert" idx="1"/>
          </p:nvPr>
        </p:nvSpPr>
        <p:spPr>
          <a:xfrm>
            <a:off x="457200" y="274638"/>
            <a:ext cx="6019800" cy="5851525"/>
          </a:xfrm>
        </p:spPr>
        <p:txBody>
          <a:bodyPr vert="eaVert"/>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38E5BAAA-99E6-4F84-B119-56A03DB650D0}" type="datetimeFigureOut">
              <a:rPr lang="sl-SI"/>
              <a:pPr>
                <a:defRPr/>
              </a:pPr>
              <a:t>19.2.2009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FFE5983F-B3F4-45C2-8E7A-2A6EEABD3A6A}" type="slidenum">
              <a:rPr lang="sl-SI"/>
              <a:pPr>
                <a:defRPr/>
              </a:pPr>
              <a:t>‹#›</a:t>
            </a:fld>
            <a:endParaRPr lang="sl-SI"/>
          </a:p>
        </p:txBody>
      </p:sp>
    </p:spTree>
  </p:cSld>
  <p:clrMapOvr>
    <a:masterClrMapping/>
  </p:clrMapOvr>
  <p:transition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vsebine 2"/>
          <p:cNvSpPr>
            <a:spLocks noGrp="1"/>
          </p:cNvSpPr>
          <p:nvPr>
            <p:ph idx="1"/>
          </p:nvPr>
        </p:nvSpPr>
        <p:spPr/>
        <p:txBody>
          <a:body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CEB4B185-5D5C-4F3A-A6A5-080E07CF2C0D}" type="datetimeFigureOut">
              <a:rPr lang="sl-SI"/>
              <a:pPr>
                <a:defRPr/>
              </a:pPr>
              <a:t>19.2.2009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9796B555-2D4F-42D2-919E-B498DCD020E0}" type="slidenum">
              <a:rPr lang="sl-SI"/>
              <a:pPr>
                <a:defRPr/>
              </a:pPr>
              <a:t>‹#›</a:t>
            </a:fld>
            <a:endParaRPr lang="sl-SI"/>
          </a:p>
        </p:txBody>
      </p:sp>
    </p:spTree>
  </p:cSld>
  <p:clrMapOvr>
    <a:masterClrMapping/>
  </p:clrMapOvr>
  <p:transition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722313" y="4406900"/>
            <a:ext cx="7772400" cy="1362075"/>
          </a:xfrm>
        </p:spPr>
        <p:txBody>
          <a:bodyPr anchor="t"/>
          <a:lstStyle>
            <a:lvl1pPr algn="l">
              <a:defRPr sz="4000" b="1" cap="all"/>
            </a:lvl1pPr>
          </a:lstStyle>
          <a:p>
            <a:r>
              <a:rPr lang="sl-SI" smtClean="0"/>
              <a:t>Kliknite, če želite urediti slog naslova matrice</a:t>
            </a:r>
            <a:endParaRPr lang="sl-SI"/>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smtClean="0"/>
              <a:t>Kliknite, če želite urediti sloge besedila matrice</a:t>
            </a:r>
          </a:p>
        </p:txBody>
      </p:sp>
      <p:sp>
        <p:nvSpPr>
          <p:cNvPr id="4" name="Ograda datuma 3"/>
          <p:cNvSpPr>
            <a:spLocks noGrp="1"/>
          </p:cNvSpPr>
          <p:nvPr>
            <p:ph type="dt" sz="half" idx="10"/>
          </p:nvPr>
        </p:nvSpPr>
        <p:spPr/>
        <p:txBody>
          <a:bodyPr/>
          <a:lstStyle>
            <a:lvl1pPr>
              <a:defRPr/>
            </a:lvl1pPr>
          </a:lstStyle>
          <a:p>
            <a:pPr>
              <a:defRPr/>
            </a:pPr>
            <a:fld id="{EFDE4EE6-2F92-4EA0-8DE6-C29C056B5B23}" type="datetimeFigureOut">
              <a:rPr lang="sl-SI"/>
              <a:pPr>
                <a:defRPr/>
              </a:pPr>
              <a:t>19.2.2009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FBE2AA34-9F05-4620-AA56-F76002D0F8B5}" type="slidenum">
              <a:rPr lang="sl-SI"/>
              <a:pPr>
                <a:defRPr/>
              </a:pPr>
              <a:t>‹#›</a:t>
            </a:fld>
            <a:endParaRPr lang="sl-SI"/>
          </a:p>
        </p:txBody>
      </p:sp>
    </p:spTree>
  </p:cSld>
  <p:clrMapOvr>
    <a:masterClrMapping/>
  </p:clrMapOvr>
  <p:transition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vsebin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vsebin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grada datuma 3"/>
          <p:cNvSpPr>
            <a:spLocks noGrp="1"/>
          </p:cNvSpPr>
          <p:nvPr>
            <p:ph type="dt" sz="half" idx="10"/>
          </p:nvPr>
        </p:nvSpPr>
        <p:spPr/>
        <p:txBody>
          <a:bodyPr/>
          <a:lstStyle>
            <a:lvl1pPr>
              <a:defRPr/>
            </a:lvl1pPr>
          </a:lstStyle>
          <a:p>
            <a:pPr>
              <a:defRPr/>
            </a:pPr>
            <a:fld id="{0A9431E1-7F66-4F1D-8830-ED613B0B8065}" type="datetimeFigureOut">
              <a:rPr lang="sl-SI"/>
              <a:pPr>
                <a:defRPr/>
              </a:pPr>
              <a:t>19.2.2009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C18BA364-F5EF-4EC1-BCF2-40E1BDC77E0E}" type="slidenum">
              <a:rPr lang="sl-SI"/>
              <a:pPr>
                <a:defRPr/>
              </a:pPr>
              <a:t>‹#›</a:t>
            </a:fld>
            <a:endParaRPr lang="sl-SI"/>
          </a:p>
        </p:txBody>
      </p:sp>
    </p:spTree>
  </p:cSld>
  <p:clrMapOvr>
    <a:masterClrMapping/>
  </p:clrMapOvr>
  <p:transition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a:lvl1pPr>
          </a:lstStyle>
          <a:p>
            <a:r>
              <a:rPr lang="sl-SI" smtClean="0"/>
              <a:t>Kliknite, če želite urediti slog naslova matrice</a:t>
            </a:r>
            <a:endParaRPr lang="sl-SI"/>
          </a:p>
        </p:txBody>
      </p:sp>
      <p:sp>
        <p:nvSpPr>
          <p:cNvPr id="3" name="Ograda besedila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Kliknite, če želite urediti sloge besedila matrice</a:t>
            </a:r>
          </a:p>
        </p:txBody>
      </p:sp>
      <p:sp>
        <p:nvSpPr>
          <p:cNvPr id="4" name="Ograda vsebin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grada besedila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Kliknite, če želite urediti sloge besedila matrice</a:t>
            </a:r>
          </a:p>
        </p:txBody>
      </p:sp>
      <p:sp>
        <p:nvSpPr>
          <p:cNvPr id="6" name="Ograda vsebin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7" name="Ograda datuma 3"/>
          <p:cNvSpPr>
            <a:spLocks noGrp="1"/>
          </p:cNvSpPr>
          <p:nvPr>
            <p:ph type="dt" sz="half" idx="10"/>
          </p:nvPr>
        </p:nvSpPr>
        <p:spPr/>
        <p:txBody>
          <a:bodyPr/>
          <a:lstStyle>
            <a:lvl1pPr>
              <a:defRPr/>
            </a:lvl1pPr>
          </a:lstStyle>
          <a:p>
            <a:pPr>
              <a:defRPr/>
            </a:pPr>
            <a:fld id="{74BF6A58-0852-4260-A648-C50C2F51AFC8}" type="datetimeFigureOut">
              <a:rPr lang="sl-SI"/>
              <a:pPr>
                <a:defRPr/>
              </a:pPr>
              <a:t>19.2.2009</a:t>
            </a:fld>
            <a:endParaRPr lang="sl-SI"/>
          </a:p>
        </p:txBody>
      </p:sp>
      <p:sp>
        <p:nvSpPr>
          <p:cNvPr id="8" name="Ograda noge 4"/>
          <p:cNvSpPr>
            <a:spLocks noGrp="1"/>
          </p:cNvSpPr>
          <p:nvPr>
            <p:ph type="ftr" sz="quarter" idx="11"/>
          </p:nvPr>
        </p:nvSpPr>
        <p:spPr/>
        <p:txBody>
          <a:bodyPr/>
          <a:lstStyle>
            <a:lvl1pPr>
              <a:defRPr/>
            </a:lvl1pPr>
          </a:lstStyle>
          <a:p>
            <a:pPr>
              <a:defRPr/>
            </a:pPr>
            <a:endParaRPr lang="sl-SI"/>
          </a:p>
        </p:txBody>
      </p:sp>
      <p:sp>
        <p:nvSpPr>
          <p:cNvPr id="9" name="Ograda številke diapozitiva 5"/>
          <p:cNvSpPr>
            <a:spLocks noGrp="1"/>
          </p:cNvSpPr>
          <p:nvPr>
            <p:ph type="sldNum" sz="quarter" idx="12"/>
          </p:nvPr>
        </p:nvSpPr>
        <p:spPr/>
        <p:txBody>
          <a:bodyPr/>
          <a:lstStyle>
            <a:lvl1pPr>
              <a:defRPr/>
            </a:lvl1pPr>
          </a:lstStyle>
          <a:p>
            <a:pPr>
              <a:defRPr/>
            </a:pPr>
            <a:fld id="{C7AC1273-3D6A-4B9D-8408-85DB2CFB9FDB}" type="slidenum">
              <a:rPr lang="sl-SI"/>
              <a:pPr>
                <a:defRPr/>
              </a:pPr>
              <a:t>‹#›</a:t>
            </a:fld>
            <a:endParaRPr lang="sl-SI"/>
          </a:p>
        </p:txBody>
      </p:sp>
    </p:spTree>
  </p:cSld>
  <p:clrMapOvr>
    <a:masterClrMapping/>
  </p:clrMapOvr>
  <p:transition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datuma 3"/>
          <p:cNvSpPr>
            <a:spLocks noGrp="1"/>
          </p:cNvSpPr>
          <p:nvPr>
            <p:ph type="dt" sz="half" idx="10"/>
          </p:nvPr>
        </p:nvSpPr>
        <p:spPr/>
        <p:txBody>
          <a:bodyPr/>
          <a:lstStyle>
            <a:lvl1pPr>
              <a:defRPr/>
            </a:lvl1pPr>
          </a:lstStyle>
          <a:p>
            <a:pPr>
              <a:defRPr/>
            </a:pPr>
            <a:fld id="{0C9E5BEB-F4B0-4647-803B-909B15FCB43D}" type="datetimeFigureOut">
              <a:rPr lang="sl-SI"/>
              <a:pPr>
                <a:defRPr/>
              </a:pPr>
              <a:t>19.2.2009</a:t>
            </a:fld>
            <a:endParaRPr lang="sl-SI"/>
          </a:p>
        </p:txBody>
      </p:sp>
      <p:sp>
        <p:nvSpPr>
          <p:cNvPr id="4" name="Ograda noge 4"/>
          <p:cNvSpPr>
            <a:spLocks noGrp="1"/>
          </p:cNvSpPr>
          <p:nvPr>
            <p:ph type="ftr" sz="quarter" idx="11"/>
          </p:nvPr>
        </p:nvSpPr>
        <p:spPr/>
        <p:txBody>
          <a:bodyPr/>
          <a:lstStyle>
            <a:lvl1pPr>
              <a:defRPr/>
            </a:lvl1pPr>
          </a:lstStyle>
          <a:p>
            <a:pPr>
              <a:defRPr/>
            </a:pPr>
            <a:endParaRPr lang="sl-SI"/>
          </a:p>
        </p:txBody>
      </p:sp>
      <p:sp>
        <p:nvSpPr>
          <p:cNvPr id="5" name="Ograda številke diapozitiva 5"/>
          <p:cNvSpPr>
            <a:spLocks noGrp="1"/>
          </p:cNvSpPr>
          <p:nvPr>
            <p:ph type="sldNum" sz="quarter" idx="12"/>
          </p:nvPr>
        </p:nvSpPr>
        <p:spPr/>
        <p:txBody>
          <a:bodyPr/>
          <a:lstStyle>
            <a:lvl1pPr>
              <a:defRPr/>
            </a:lvl1pPr>
          </a:lstStyle>
          <a:p>
            <a:pPr>
              <a:defRPr/>
            </a:pPr>
            <a:fld id="{BFB8C861-7F19-40D1-9AC9-D5A9440EAF44}" type="slidenum">
              <a:rPr lang="sl-SI"/>
              <a:pPr>
                <a:defRPr/>
              </a:pPr>
              <a:t>‹#›</a:t>
            </a:fld>
            <a:endParaRPr lang="sl-SI"/>
          </a:p>
        </p:txBody>
      </p:sp>
    </p:spTree>
  </p:cSld>
  <p:clrMapOvr>
    <a:masterClrMapping/>
  </p:clrMapOvr>
  <p:transition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grada datuma 3"/>
          <p:cNvSpPr>
            <a:spLocks noGrp="1"/>
          </p:cNvSpPr>
          <p:nvPr>
            <p:ph type="dt" sz="half" idx="10"/>
          </p:nvPr>
        </p:nvSpPr>
        <p:spPr/>
        <p:txBody>
          <a:bodyPr/>
          <a:lstStyle>
            <a:lvl1pPr>
              <a:defRPr/>
            </a:lvl1pPr>
          </a:lstStyle>
          <a:p>
            <a:pPr>
              <a:defRPr/>
            </a:pPr>
            <a:fld id="{983A7599-5A9D-4C80-949D-9EE20E899485}" type="datetimeFigureOut">
              <a:rPr lang="sl-SI"/>
              <a:pPr>
                <a:defRPr/>
              </a:pPr>
              <a:t>19.2.2009</a:t>
            </a:fld>
            <a:endParaRPr lang="sl-SI"/>
          </a:p>
        </p:txBody>
      </p:sp>
      <p:sp>
        <p:nvSpPr>
          <p:cNvPr id="3" name="Ograda noge 4"/>
          <p:cNvSpPr>
            <a:spLocks noGrp="1"/>
          </p:cNvSpPr>
          <p:nvPr>
            <p:ph type="ftr" sz="quarter" idx="11"/>
          </p:nvPr>
        </p:nvSpPr>
        <p:spPr/>
        <p:txBody>
          <a:bodyPr/>
          <a:lstStyle>
            <a:lvl1pPr>
              <a:defRPr/>
            </a:lvl1pPr>
          </a:lstStyle>
          <a:p>
            <a:pPr>
              <a:defRPr/>
            </a:pPr>
            <a:endParaRPr lang="sl-SI"/>
          </a:p>
        </p:txBody>
      </p:sp>
      <p:sp>
        <p:nvSpPr>
          <p:cNvPr id="4" name="Ograda številke diapozitiva 5"/>
          <p:cNvSpPr>
            <a:spLocks noGrp="1"/>
          </p:cNvSpPr>
          <p:nvPr>
            <p:ph type="sldNum" sz="quarter" idx="12"/>
          </p:nvPr>
        </p:nvSpPr>
        <p:spPr/>
        <p:txBody>
          <a:bodyPr/>
          <a:lstStyle>
            <a:lvl1pPr>
              <a:defRPr/>
            </a:lvl1pPr>
          </a:lstStyle>
          <a:p>
            <a:pPr>
              <a:defRPr/>
            </a:pPr>
            <a:fld id="{ACFB2D53-4AD2-453B-B46D-43E24BB1FA16}" type="slidenum">
              <a:rPr lang="sl-SI"/>
              <a:pPr>
                <a:defRPr/>
              </a:pPr>
              <a:t>‹#›</a:t>
            </a:fld>
            <a:endParaRPr lang="sl-SI"/>
          </a:p>
        </p:txBody>
      </p:sp>
    </p:spTree>
  </p:cSld>
  <p:clrMapOvr>
    <a:masterClrMapping/>
  </p:clrMapOvr>
  <p:transition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3008313" cy="1162050"/>
          </a:xfrm>
        </p:spPr>
        <p:txBody>
          <a:bodyPr anchor="b"/>
          <a:lstStyle>
            <a:lvl1pPr algn="l">
              <a:defRPr sz="2000" b="1"/>
            </a:lvl1pPr>
          </a:lstStyle>
          <a:p>
            <a:r>
              <a:rPr lang="sl-SI" smtClean="0"/>
              <a:t>Kliknite, če želite urediti slog naslova matrice</a:t>
            </a:r>
            <a:endParaRPr lang="sl-SI"/>
          </a:p>
        </p:txBody>
      </p:sp>
      <p:sp>
        <p:nvSpPr>
          <p:cNvPr id="3" name="Ograda vsebin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besedila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Kliknite, če želite urediti sloge besedila matrice</a:t>
            </a:r>
          </a:p>
        </p:txBody>
      </p:sp>
      <p:sp>
        <p:nvSpPr>
          <p:cNvPr id="5" name="Ograda datuma 3"/>
          <p:cNvSpPr>
            <a:spLocks noGrp="1"/>
          </p:cNvSpPr>
          <p:nvPr>
            <p:ph type="dt" sz="half" idx="10"/>
          </p:nvPr>
        </p:nvSpPr>
        <p:spPr/>
        <p:txBody>
          <a:bodyPr/>
          <a:lstStyle>
            <a:lvl1pPr>
              <a:defRPr/>
            </a:lvl1pPr>
          </a:lstStyle>
          <a:p>
            <a:pPr>
              <a:defRPr/>
            </a:pPr>
            <a:fld id="{DF2EEBDB-1479-4E6C-BDCB-52132531F6C3}" type="datetimeFigureOut">
              <a:rPr lang="sl-SI"/>
              <a:pPr>
                <a:defRPr/>
              </a:pPr>
              <a:t>19.2.2009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BEDBB12A-16A6-43A4-A6CD-4F7FD1261CCF}" type="slidenum">
              <a:rPr lang="sl-SI"/>
              <a:pPr>
                <a:defRPr/>
              </a:pPr>
              <a:t>‹#›</a:t>
            </a:fld>
            <a:endParaRPr lang="sl-SI"/>
          </a:p>
        </p:txBody>
      </p:sp>
    </p:spTree>
  </p:cSld>
  <p:clrMapOvr>
    <a:masterClrMapping/>
  </p:clrMapOvr>
  <p:transition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1792288" y="4800600"/>
            <a:ext cx="5486400" cy="566738"/>
          </a:xfrm>
        </p:spPr>
        <p:txBody>
          <a:bodyPr anchor="b"/>
          <a:lstStyle>
            <a:lvl1pPr algn="l">
              <a:defRPr sz="2000" b="1"/>
            </a:lvl1pPr>
          </a:lstStyle>
          <a:p>
            <a:r>
              <a:rPr lang="sl-SI" smtClean="0"/>
              <a:t>Kliknite, če želite urediti slog naslova matrice</a:t>
            </a:r>
            <a:endParaRPr lang="sl-SI"/>
          </a:p>
        </p:txBody>
      </p:sp>
      <p:sp>
        <p:nvSpPr>
          <p:cNvPr id="3" name="Ograda slik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l-SI" noProof="0" smtClean="0"/>
          </a:p>
        </p:txBody>
      </p:sp>
      <p:sp>
        <p:nvSpPr>
          <p:cNvPr id="4" name="Ograda besedila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Kliknite, če želite urediti sloge besedila matrice</a:t>
            </a:r>
          </a:p>
        </p:txBody>
      </p:sp>
      <p:sp>
        <p:nvSpPr>
          <p:cNvPr id="5" name="Ograda datuma 3"/>
          <p:cNvSpPr>
            <a:spLocks noGrp="1"/>
          </p:cNvSpPr>
          <p:nvPr>
            <p:ph type="dt" sz="half" idx="10"/>
          </p:nvPr>
        </p:nvSpPr>
        <p:spPr/>
        <p:txBody>
          <a:bodyPr/>
          <a:lstStyle>
            <a:lvl1pPr>
              <a:defRPr/>
            </a:lvl1pPr>
          </a:lstStyle>
          <a:p>
            <a:pPr>
              <a:defRPr/>
            </a:pPr>
            <a:fld id="{97F2F7DB-9047-4B39-8BBB-56F821EF82F9}" type="datetimeFigureOut">
              <a:rPr lang="sl-SI"/>
              <a:pPr>
                <a:defRPr/>
              </a:pPr>
              <a:t>19.2.2009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441A504A-F3FF-4BF2-88FD-504E092C846F}" type="slidenum">
              <a:rPr lang="sl-SI"/>
              <a:pPr>
                <a:defRPr/>
              </a:pPr>
              <a:t>‹#›</a:t>
            </a:fld>
            <a:endParaRPr lang="sl-SI"/>
          </a:p>
        </p:txBody>
      </p:sp>
    </p:spTree>
  </p:cSld>
  <p:clrMapOvr>
    <a:masterClrMapping/>
  </p:clrMapOvr>
  <p:transition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0" b="-20000"/>
          </a:stretch>
        </a:blipFill>
        <a:effectLst/>
      </p:bgPr>
    </p:bg>
    <p:spTree>
      <p:nvGrpSpPr>
        <p:cNvPr id="1" name=""/>
        <p:cNvGrpSpPr/>
        <p:nvPr/>
      </p:nvGrpSpPr>
      <p:grpSpPr>
        <a:xfrm>
          <a:off x="0" y="0"/>
          <a:ext cx="0" cy="0"/>
          <a:chOff x="0" y="0"/>
          <a:chExt cx="0" cy="0"/>
        </a:xfrm>
      </p:grpSpPr>
      <p:sp>
        <p:nvSpPr>
          <p:cNvPr id="1026" name="Ograda naslova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l-SI" smtClean="0"/>
              <a:t>Kliknite, če želite urediti slog naslova matrice</a:t>
            </a:r>
          </a:p>
        </p:txBody>
      </p:sp>
      <p:sp>
        <p:nvSpPr>
          <p:cNvPr id="1027" name="Ograda besedila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p>
        </p:txBody>
      </p:sp>
      <p:sp>
        <p:nvSpPr>
          <p:cNvPr id="4" name="Ograda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BACC094-948A-4A86-8CE7-C77637334FD3}" type="datetimeFigureOut">
              <a:rPr lang="sl-SI"/>
              <a:pPr>
                <a:defRPr/>
              </a:pPr>
              <a:t>19.2.2009</a:t>
            </a:fld>
            <a:endParaRPr lang="sl-SI"/>
          </a:p>
        </p:txBody>
      </p:sp>
      <p:sp>
        <p:nvSpPr>
          <p:cNvPr id="5" name="Ograda no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sl-SI"/>
          </a:p>
        </p:txBody>
      </p:sp>
      <p:sp>
        <p:nvSpPr>
          <p:cNvPr id="6" name="Ograda številke diapoz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7A491C6-37C9-454E-8F41-C03070E9D8A3}" type="slidenum">
              <a:rPr lang="sl-SI"/>
              <a:pPr>
                <a:defRPr/>
              </a:pPr>
              <a:t>‹#›</a:t>
            </a:fld>
            <a:endParaRPr lang="sl-SI"/>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Stripes and bubbles" pitchFamily="2" charset="0"/>
        </a:defRPr>
      </a:lvl6pPr>
      <a:lvl7pPr marL="914400" algn="ctr" rtl="0" fontAlgn="base">
        <a:spcBef>
          <a:spcPct val="0"/>
        </a:spcBef>
        <a:spcAft>
          <a:spcPct val="0"/>
        </a:spcAft>
        <a:defRPr sz="4400">
          <a:solidFill>
            <a:schemeClr val="tx1"/>
          </a:solidFill>
          <a:latin typeface="Stripes and bubbles" pitchFamily="2" charset="0"/>
        </a:defRPr>
      </a:lvl7pPr>
      <a:lvl8pPr marL="1371600" algn="ctr" rtl="0" fontAlgn="base">
        <a:spcBef>
          <a:spcPct val="0"/>
        </a:spcBef>
        <a:spcAft>
          <a:spcPct val="0"/>
        </a:spcAft>
        <a:defRPr sz="4400">
          <a:solidFill>
            <a:schemeClr val="tx1"/>
          </a:solidFill>
          <a:latin typeface="Stripes and bubbles" pitchFamily="2" charset="0"/>
        </a:defRPr>
      </a:lvl8pPr>
      <a:lvl9pPr marL="1828800" algn="ctr" rtl="0" fontAlgn="base">
        <a:spcBef>
          <a:spcPct val="0"/>
        </a:spcBef>
        <a:spcAft>
          <a:spcPct val="0"/>
        </a:spcAft>
        <a:defRPr sz="4400">
          <a:solidFill>
            <a:schemeClr val="tx1"/>
          </a:solidFill>
          <a:latin typeface="Stripes and bubbles" pitchFamily="2"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 Target="slide7.xml"/><Relationship Id="rId7" Type="http://schemas.openxmlformats.org/officeDocument/2006/relationships/slide" Target="slide50.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4.xml"/><Relationship Id="rId11" Type="http://schemas.openxmlformats.org/officeDocument/2006/relationships/image" Target="../media/image3.png"/><Relationship Id="rId5" Type="http://schemas.openxmlformats.org/officeDocument/2006/relationships/slide" Target="slide28.xml"/><Relationship Id="rId10" Type="http://schemas.openxmlformats.org/officeDocument/2006/relationships/slide" Target="slide6.xml"/><Relationship Id="rId4" Type="http://schemas.openxmlformats.org/officeDocument/2006/relationships/slide" Target="slide3.xml"/><Relationship Id="rId9" Type="http://schemas.openxmlformats.org/officeDocument/2006/relationships/slide" Target="slide53.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 Target="slide44.xml"/><Relationship Id="rId7" Type="http://schemas.openxmlformats.org/officeDocument/2006/relationships/image" Target="../media/image17.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17.jpeg"/><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17.jpeg"/><Relationship Id="rId2" Type="http://schemas.openxmlformats.org/officeDocument/2006/relationships/image" Target="../media/image26.gif"/><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27.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0.jpeg"/><Relationship Id="rId7" Type="http://schemas.openxmlformats.org/officeDocument/2006/relationships/slide" Target="slide45.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29.gif"/></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31.png"/><Relationship Id="rId7" Type="http://schemas.openxmlformats.org/officeDocument/2006/relationships/slide" Target="slide16.xml"/><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slide" Target="slide43.xml"/><Relationship Id="rId10" Type="http://schemas.openxmlformats.org/officeDocument/2006/relationships/image" Target="../media/image17.jpeg"/><Relationship Id="rId4" Type="http://schemas.openxmlformats.org/officeDocument/2006/relationships/slide" Target="slide42.xml"/><Relationship Id="rId9"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image" Target="../media/image32.gif"/><Relationship Id="rId7"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20.jpeg"/><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image" Target="../media/image7.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4" Type="http://schemas.openxmlformats.org/officeDocument/2006/relationships/image" Target="../media/image20.jpeg"/><Relationship Id="rId9" Type="http://schemas.openxmlformats.org/officeDocument/2006/relationships/image" Target="../media/image33.gif"/></Relationships>
</file>

<file path=ppt/slides/_rels/slide1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31.png"/><Relationship Id="rId7" Type="http://schemas.openxmlformats.org/officeDocument/2006/relationships/slide" Target="slide2.xm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20.jpeg"/><Relationship Id="rId4" Type="http://schemas.openxmlformats.org/officeDocument/2006/relationships/slide" Target="slide47.xml"/><Relationship Id="rId9" Type="http://schemas.openxmlformats.org/officeDocument/2006/relationships/image" Target="../media/image35.png"/></Relationships>
</file>

<file path=ppt/slides/_rels/slide1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48.xml"/><Relationship Id="rId7" Type="http://schemas.openxmlformats.org/officeDocument/2006/relationships/image" Target="../media/image17.jpe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10" Type="http://schemas.openxmlformats.org/officeDocument/2006/relationships/image" Target="../media/image38.png"/><Relationship Id="rId4" Type="http://schemas.openxmlformats.org/officeDocument/2006/relationships/image" Target="../media/image20.jpeg"/><Relationship Id="rId9"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 Target="slide3.xml"/><Relationship Id="rId7" Type="http://schemas.openxmlformats.org/officeDocument/2006/relationships/slide" Target="slide5.xml"/><Relationship Id="rId2" Type="http://schemas.openxmlformats.org/officeDocument/2006/relationships/slide" Target="slide7.xml"/><Relationship Id="rId1" Type="http://schemas.openxmlformats.org/officeDocument/2006/relationships/slideLayout" Target="../slideLayouts/slideLayout1.xml"/><Relationship Id="rId6" Type="http://schemas.openxmlformats.org/officeDocument/2006/relationships/slide" Target="slide50.xml"/><Relationship Id="rId11" Type="http://schemas.openxmlformats.org/officeDocument/2006/relationships/slide" Target="slide6.xml"/><Relationship Id="rId5" Type="http://schemas.openxmlformats.org/officeDocument/2006/relationships/slide" Target="slide4.xml"/><Relationship Id="rId10" Type="http://schemas.openxmlformats.org/officeDocument/2006/relationships/slide" Target="slide53.xml"/><Relationship Id="rId4" Type="http://schemas.openxmlformats.org/officeDocument/2006/relationships/slide" Target="slide28.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 Target="slide38.xml"/><Relationship Id="rId7"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41.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17.jpeg"/><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8.jpeg"/><Relationship Id="rId7" Type="http://schemas.openxmlformats.org/officeDocument/2006/relationships/image" Target="../media/image43.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17.jpeg"/><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17.jpeg"/><Relationship Id="rId4" Type="http://schemas.openxmlformats.org/officeDocument/2006/relationships/slide" Target="slide2.xml"/></Relationships>
</file>

<file path=ppt/slides/_rels/slide2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 Target="slide41.xml"/><Relationship Id="rId7"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18.jpe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5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image" Target="../media/image54.png"/><Relationship Id="rId18" Type="http://schemas.openxmlformats.org/officeDocument/2006/relationships/slide" Target="slide34.xml"/><Relationship Id="rId3" Type="http://schemas.openxmlformats.org/officeDocument/2006/relationships/slide" Target="slide29.xml"/><Relationship Id="rId21" Type="http://schemas.openxmlformats.org/officeDocument/2006/relationships/image" Target="../media/image17.jpeg"/><Relationship Id="rId7" Type="http://schemas.openxmlformats.org/officeDocument/2006/relationships/image" Target="../media/image52.png"/><Relationship Id="rId12" Type="http://schemas.openxmlformats.org/officeDocument/2006/relationships/slide" Target="slide30.xml"/><Relationship Id="rId17" Type="http://schemas.openxmlformats.org/officeDocument/2006/relationships/slide" Target="slide40.xml"/><Relationship Id="rId2" Type="http://schemas.openxmlformats.org/officeDocument/2006/relationships/slide" Target="slide35.xml"/><Relationship Id="rId16" Type="http://schemas.openxmlformats.org/officeDocument/2006/relationships/image" Target="../media/image55.png"/><Relationship Id="rId20"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slide" Target="slide36.xml"/><Relationship Id="rId5" Type="http://schemas.openxmlformats.org/officeDocument/2006/relationships/slide" Target="slide38.xml"/><Relationship Id="rId15" Type="http://schemas.openxmlformats.org/officeDocument/2006/relationships/slide" Target="slide33.xml"/><Relationship Id="rId10" Type="http://schemas.openxmlformats.org/officeDocument/2006/relationships/image" Target="../media/image53.png"/><Relationship Id="rId19" Type="http://schemas.openxmlformats.org/officeDocument/2006/relationships/image" Target="../media/image56.png"/><Relationship Id="rId4" Type="http://schemas.openxmlformats.org/officeDocument/2006/relationships/image" Target="../media/image51.png"/><Relationship Id="rId9" Type="http://schemas.openxmlformats.org/officeDocument/2006/relationships/slide" Target="slide31.xml"/><Relationship Id="rId14" Type="http://schemas.openxmlformats.org/officeDocument/2006/relationships/slide" Target="slide39.xml"/></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slide" Target="slide32.xml"/><Relationship Id="rId18" Type="http://schemas.openxmlformats.org/officeDocument/2006/relationships/slide" Target="slide40.xml"/><Relationship Id="rId3" Type="http://schemas.openxmlformats.org/officeDocument/2006/relationships/image" Target="../media/image57.png"/><Relationship Id="rId7" Type="http://schemas.openxmlformats.org/officeDocument/2006/relationships/slide" Target="slide30.xml"/><Relationship Id="rId12" Type="http://schemas.openxmlformats.org/officeDocument/2006/relationships/slide" Target="slide38.xml"/><Relationship Id="rId17" Type="http://schemas.openxmlformats.org/officeDocument/2006/relationships/image" Target="../media/image55.png"/><Relationship Id="rId2" Type="http://schemas.openxmlformats.org/officeDocument/2006/relationships/slide" Target="slide35.xml"/><Relationship Id="rId16" Type="http://schemas.openxmlformats.org/officeDocument/2006/relationships/slide" Target="slide33.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slide" Target="slide36.xml"/><Relationship Id="rId11" Type="http://schemas.openxmlformats.org/officeDocument/2006/relationships/image" Target="../media/image53.png"/><Relationship Id="rId5" Type="http://schemas.openxmlformats.org/officeDocument/2006/relationships/image" Target="../media/image17.jpeg"/><Relationship Id="rId15" Type="http://schemas.openxmlformats.org/officeDocument/2006/relationships/slide" Target="slide39.xml"/><Relationship Id="rId10" Type="http://schemas.openxmlformats.org/officeDocument/2006/relationships/slide" Target="slide31.xml"/><Relationship Id="rId19" Type="http://schemas.openxmlformats.org/officeDocument/2006/relationships/slide" Target="slide34.xml"/><Relationship Id="rId4" Type="http://schemas.openxmlformats.org/officeDocument/2006/relationships/slide" Target="slide2.xml"/><Relationship Id="rId9" Type="http://schemas.openxmlformats.org/officeDocument/2006/relationships/slide" Target="slide37.xml"/><Relationship Id="rId1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18" Type="http://schemas.openxmlformats.org/officeDocument/2006/relationships/slide" Target="slide26.xml"/><Relationship Id="rId26" Type="http://schemas.openxmlformats.org/officeDocument/2006/relationships/slide" Target="slide6.xml"/><Relationship Id="rId3" Type="http://schemas.openxmlformats.org/officeDocument/2006/relationships/image" Target="../media/image4.png"/><Relationship Id="rId21" Type="http://schemas.openxmlformats.org/officeDocument/2006/relationships/slide" Target="slide4.xml"/><Relationship Id="rId7" Type="http://schemas.openxmlformats.org/officeDocument/2006/relationships/slide" Target="slide12.xml"/><Relationship Id="rId12" Type="http://schemas.openxmlformats.org/officeDocument/2006/relationships/slide" Target="slide18.xml"/><Relationship Id="rId17" Type="http://schemas.openxmlformats.org/officeDocument/2006/relationships/slide" Target="slide25.xml"/><Relationship Id="rId25" Type="http://schemas.openxmlformats.org/officeDocument/2006/relationships/slide" Target="slide53.xml"/><Relationship Id="rId2" Type="http://schemas.openxmlformats.org/officeDocument/2006/relationships/image" Target="../media/image2.png"/><Relationship Id="rId16" Type="http://schemas.openxmlformats.org/officeDocument/2006/relationships/slide" Target="slide24.xml"/><Relationship Id="rId20"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7.xml"/><Relationship Id="rId24" Type="http://schemas.openxmlformats.org/officeDocument/2006/relationships/image" Target="../media/image3.png"/><Relationship Id="rId5" Type="http://schemas.openxmlformats.org/officeDocument/2006/relationships/slide" Target="slide7.xml"/><Relationship Id="rId15" Type="http://schemas.openxmlformats.org/officeDocument/2006/relationships/slide" Target="slide22.xml"/><Relationship Id="rId23" Type="http://schemas.openxmlformats.org/officeDocument/2006/relationships/slide" Target="slide5.xml"/><Relationship Id="rId10" Type="http://schemas.openxmlformats.org/officeDocument/2006/relationships/slide" Target="slide16.xml"/><Relationship Id="rId19" Type="http://schemas.openxmlformats.org/officeDocument/2006/relationships/slide" Target="slide3.xml"/><Relationship Id="rId4" Type="http://schemas.openxmlformats.org/officeDocument/2006/relationships/image" Target="../media/image5.png"/><Relationship Id="rId9" Type="http://schemas.openxmlformats.org/officeDocument/2006/relationships/slide" Target="slide14.xml"/><Relationship Id="rId14" Type="http://schemas.openxmlformats.org/officeDocument/2006/relationships/slide" Target="slide21.xml"/><Relationship Id="rId22" Type="http://schemas.openxmlformats.org/officeDocument/2006/relationships/slide" Target="slide50.xml"/></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32.xml"/><Relationship Id="rId18" Type="http://schemas.openxmlformats.org/officeDocument/2006/relationships/slide" Target="slide40.xml"/><Relationship Id="rId3" Type="http://schemas.openxmlformats.org/officeDocument/2006/relationships/image" Target="../media/image58.png"/><Relationship Id="rId7" Type="http://schemas.openxmlformats.org/officeDocument/2006/relationships/slide" Target="slide29.xml"/><Relationship Id="rId12" Type="http://schemas.openxmlformats.org/officeDocument/2006/relationships/slide" Target="slide38.xml"/><Relationship Id="rId17" Type="http://schemas.openxmlformats.org/officeDocument/2006/relationships/image" Target="../media/image55.png"/><Relationship Id="rId2" Type="http://schemas.openxmlformats.org/officeDocument/2006/relationships/slide" Target="slide36.xml"/><Relationship Id="rId16" Type="http://schemas.openxmlformats.org/officeDocument/2006/relationships/slide" Target="slide33.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image" Target="../media/image53.png"/><Relationship Id="rId5" Type="http://schemas.openxmlformats.org/officeDocument/2006/relationships/image" Target="../media/image17.jpeg"/><Relationship Id="rId15" Type="http://schemas.openxmlformats.org/officeDocument/2006/relationships/slide" Target="slide39.xml"/><Relationship Id="rId10" Type="http://schemas.openxmlformats.org/officeDocument/2006/relationships/slide" Target="slide31.xml"/><Relationship Id="rId19" Type="http://schemas.openxmlformats.org/officeDocument/2006/relationships/slide" Target="slide34.xml"/><Relationship Id="rId4" Type="http://schemas.openxmlformats.org/officeDocument/2006/relationships/slide" Target="slide2.xml"/><Relationship Id="rId9" Type="http://schemas.openxmlformats.org/officeDocument/2006/relationships/slide" Target="slide37.xml"/><Relationship Id="rId14" Type="http://schemas.openxmlformats.org/officeDocument/2006/relationships/image" Target="../media/image52.pn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32.xml"/><Relationship Id="rId18" Type="http://schemas.openxmlformats.org/officeDocument/2006/relationships/slide" Target="slide40.xml"/><Relationship Id="rId3" Type="http://schemas.openxmlformats.org/officeDocument/2006/relationships/image" Target="../media/image59.png"/><Relationship Id="rId7" Type="http://schemas.openxmlformats.org/officeDocument/2006/relationships/slide" Target="slide29.xml"/><Relationship Id="rId12" Type="http://schemas.openxmlformats.org/officeDocument/2006/relationships/slide" Target="slide38.xml"/><Relationship Id="rId17" Type="http://schemas.openxmlformats.org/officeDocument/2006/relationships/image" Target="../media/image55.png"/><Relationship Id="rId2" Type="http://schemas.openxmlformats.org/officeDocument/2006/relationships/slide" Target="slide37.xml"/><Relationship Id="rId16" Type="http://schemas.openxmlformats.org/officeDocument/2006/relationships/slide" Target="slide33.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image" Target="../media/image54.png"/><Relationship Id="rId5" Type="http://schemas.openxmlformats.org/officeDocument/2006/relationships/image" Target="../media/image17.jpeg"/><Relationship Id="rId15" Type="http://schemas.openxmlformats.org/officeDocument/2006/relationships/slide" Target="slide39.xml"/><Relationship Id="rId10" Type="http://schemas.openxmlformats.org/officeDocument/2006/relationships/slide" Target="slide30.xml"/><Relationship Id="rId19" Type="http://schemas.openxmlformats.org/officeDocument/2006/relationships/slide" Target="slide34.xml"/><Relationship Id="rId4" Type="http://schemas.openxmlformats.org/officeDocument/2006/relationships/slide" Target="slide2.xml"/><Relationship Id="rId9" Type="http://schemas.openxmlformats.org/officeDocument/2006/relationships/slide" Target="slide36.xml"/><Relationship Id="rId14" Type="http://schemas.openxmlformats.org/officeDocument/2006/relationships/image" Target="../media/image52.png"/></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31.xml"/><Relationship Id="rId18" Type="http://schemas.openxmlformats.org/officeDocument/2006/relationships/slide" Target="slide40.xml"/><Relationship Id="rId3" Type="http://schemas.openxmlformats.org/officeDocument/2006/relationships/image" Target="../media/image60.png"/><Relationship Id="rId7" Type="http://schemas.openxmlformats.org/officeDocument/2006/relationships/slide" Target="slide29.xml"/><Relationship Id="rId12" Type="http://schemas.openxmlformats.org/officeDocument/2006/relationships/slide" Target="slide37.xml"/><Relationship Id="rId17" Type="http://schemas.openxmlformats.org/officeDocument/2006/relationships/image" Target="../media/image55.png"/><Relationship Id="rId2" Type="http://schemas.openxmlformats.org/officeDocument/2006/relationships/slide" Target="slide38.xml"/><Relationship Id="rId16" Type="http://schemas.openxmlformats.org/officeDocument/2006/relationships/slide" Target="slide33.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image" Target="../media/image54.png"/><Relationship Id="rId5" Type="http://schemas.openxmlformats.org/officeDocument/2006/relationships/image" Target="../media/image17.jpeg"/><Relationship Id="rId15" Type="http://schemas.openxmlformats.org/officeDocument/2006/relationships/slide" Target="slide39.xml"/><Relationship Id="rId10" Type="http://schemas.openxmlformats.org/officeDocument/2006/relationships/slide" Target="slide30.xml"/><Relationship Id="rId19" Type="http://schemas.openxmlformats.org/officeDocument/2006/relationships/slide" Target="slide34.xml"/><Relationship Id="rId4" Type="http://schemas.openxmlformats.org/officeDocument/2006/relationships/slide" Target="slide2.xml"/><Relationship Id="rId9" Type="http://schemas.openxmlformats.org/officeDocument/2006/relationships/slide" Target="slide36.xml"/><Relationship Id="rId14" Type="http://schemas.openxmlformats.org/officeDocument/2006/relationships/image" Target="../media/image53.png"/></Relationships>
</file>

<file path=ppt/slides/_rels/slide3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31.xml"/><Relationship Id="rId18" Type="http://schemas.openxmlformats.org/officeDocument/2006/relationships/slide" Target="slide40.xml"/><Relationship Id="rId3" Type="http://schemas.openxmlformats.org/officeDocument/2006/relationships/image" Target="../media/image61.png"/><Relationship Id="rId7" Type="http://schemas.openxmlformats.org/officeDocument/2006/relationships/slide" Target="slide29.xml"/><Relationship Id="rId12" Type="http://schemas.openxmlformats.org/officeDocument/2006/relationships/slide" Target="slide37.xml"/><Relationship Id="rId17" Type="http://schemas.openxmlformats.org/officeDocument/2006/relationships/image" Target="../media/image52.png"/><Relationship Id="rId2" Type="http://schemas.openxmlformats.org/officeDocument/2006/relationships/slide" Target="slide39.xml"/><Relationship Id="rId16" Type="http://schemas.openxmlformats.org/officeDocument/2006/relationships/slide" Target="slide32.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image" Target="../media/image54.png"/><Relationship Id="rId5" Type="http://schemas.openxmlformats.org/officeDocument/2006/relationships/image" Target="../media/image17.jpeg"/><Relationship Id="rId15" Type="http://schemas.openxmlformats.org/officeDocument/2006/relationships/slide" Target="slide38.xml"/><Relationship Id="rId10" Type="http://schemas.openxmlformats.org/officeDocument/2006/relationships/slide" Target="slide30.xml"/><Relationship Id="rId19" Type="http://schemas.openxmlformats.org/officeDocument/2006/relationships/slide" Target="slide34.xml"/><Relationship Id="rId4" Type="http://schemas.openxmlformats.org/officeDocument/2006/relationships/slide" Target="slide2.xml"/><Relationship Id="rId9" Type="http://schemas.openxmlformats.org/officeDocument/2006/relationships/slide" Target="slide36.xml"/><Relationship Id="rId14" Type="http://schemas.openxmlformats.org/officeDocument/2006/relationships/image" Target="../media/image53.png"/></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31.xml"/><Relationship Id="rId18" Type="http://schemas.openxmlformats.org/officeDocument/2006/relationships/slide" Target="slide39.xml"/><Relationship Id="rId3" Type="http://schemas.openxmlformats.org/officeDocument/2006/relationships/image" Target="../media/image62.png"/><Relationship Id="rId7" Type="http://schemas.openxmlformats.org/officeDocument/2006/relationships/slide" Target="slide29.xml"/><Relationship Id="rId12" Type="http://schemas.openxmlformats.org/officeDocument/2006/relationships/slide" Target="slide37.xml"/><Relationship Id="rId17" Type="http://schemas.openxmlformats.org/officeDocument/2006/relationships/image" Target="../media/image52.png"/><Relationship Id="rId2" Type="http://schemas.openxmlformats.org/officeDocument/2006/relationships/slide" Target="slide40.xml"/><Relationship Id="rId16" Type="http://schemas.openxmlformats.org/officeDocument/2006/relationships/slide" Target="slide32.xml"/><Relationship Id="rId20"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image" Target="../media/image54.png"/><Relationship Id="rId5" Type="http://schemas.openxmlformats.org/officeDocument/2006/relationships/image" Target="../media/image17.jpeg"/><Relationship Id="rId15" Type="http://schemas.openxmlformats.org/officeDocument/2006/relationships/slide" Target="slide38.xml"/><Relationship Id="rId10" Type="http://schemas.openxmlformats.org/officeDocument/2006/relationships/slide" Target="slide30.xml"/><Relationship Id="rId19" Type="http://schemas.openxmlformats.org/officeDocument/2006/relationships/slide" Target="slide33.xml"/><Relationship Id="rId4" Type="http://schemas.openxmlformats.org/officeDocument/2006/relationships/slide" Target="slide2.xml"/><Relationship Id="rId9" Type="http://schemas.openxmlformats.org/officeDocument/2006/relationships/slide" Target="slide36.xml"/><Relationship Id="rId1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64.jpeg"/></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 Target="slide32.xml"/><Relationship Id="rId7" Type="http://schemas.openxmlformats.org/officeDocument/2006/relationships/slide" Target="slide2.xml"/><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image" Target="../media/image47.jpeg"/><Relationship Id="rId4" Type="http://schemas.openxmlformats.org/officeDocument/2006/relationships/image" Target="../media/image20.jpeg"/><Relationship Id="rId9" Type="http://schemas.openxmlformats.org/officeDocument/2006/relationships/slide" Target="slide49.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17.jpeg"/><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65.jpeg"/><Relationship Id="rId4" Type="http://schemas.openxmlformats.org/officeDocument/2006/relationships/hyperlink" Target="http://de.wikipedia.org/w/index.php?title=Datei:Charles_Nodier.jpg&amp;filetimestamp=20050705204007"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slide" Target="slide4.xml"/><Relationship Id="rId18" Type="http://schemas.openxmlformats.org/officeDocument/2006/relationships/image" Target="../media/image3.png"/><Relationship Id="rId3" Type="http://schemas.openxmlformats.org/officeDocument/2006/relationships/image" Target="../media/image7.png"/><Relationship Id="rId7" Type="http://schemas.openxmlformats.org/officeDocument/2006/relationships/slide" Target="slide38.xml"/><Relationship Id="rId12" Type="http://schemas.openxmlformats.org/officeDocument/2006/relationships/slide" Target="slide28.xml"/><Relationship Id="rId17" Type="http://schemas.openxmlformats.org/officeDocument/2006/relationships/image" Target="../media/image2.png"/><Relationship Id="rId2" Type="http://schemas.openxmlformats.org/officeDocument/2006/relationships/image" Target="../media/image6.png"/><Relationship Id="rId16" Type="http://schemas.openxmlformats.org/officeDocument/2006/relationships/image" Target="../media/image8.png"/><Relationship Id="rId20" Type="http://schemas.openxmlformats.org/officeDocument/2006/relationships/slide" Target="slide6.xml"/><Relationship Id="rId1" Type="http://schemas.openxmlformats.org/officeDocument/2006/relationships/slideLayout" Target="../slideLayouts/slideLayout1.xml"/><Relationship Id="rId6" Type="http://schemas.openxmlformats.org/officeDocument/2006/relationships/slide" Target="slide37.xml"/><Relationship Id="rId11" Type="http://schemas.openxmlformats.org/officeDocument/2006/relationships/slide" Target="slide3.xml"/><Relationship Id="rId5" Type="http://schemas.openxmlformats.org/officeDocument/2006/relationships/slide" Target="slide36.xml"/><Relationship Id="rId15" Type="http://schemas.openxmlformats.org/officeDocument/2006/relationships/slide" Target="slide5.xml"/><Relationship Id="rId10" Type="http://schemas.openxmlformats.org/officeDocument/2006/relationships/slide" Target="slide7.xml"/><Relationship Id="rId19" Type="http://schemas.openxmlformats.org/officeDocument/2006/relationships/slide" Target="slide53.xml"/><Relationship Id="rId4" Type="http://schemas.openxmlformats.org/officeDocument/2006/relationships/slide" Target="slide35.xml"/><Relationship Id="rId9" Type="http://schemas.openxmlformats.org/officeDocument/2006/relationships/slide" Target="slide40.xml"/><Relationship Id="rId14" Type="http://schemas.openxmlformats.org/officeDocument/2006/relationships/slide" Target="slide50.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slide" Target="slide2.xml"/><Relationship Id="rId4" Type="http://schemas.openxmlformats.org/officeDocument/2006/relationships/image" Target="../media/image66.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file:///C:\Documents%20and%20Settings\Uporabnik\My%20Documents\Katja\Predstavitve\ilirske%20province\Vodnik%20Ilirija%20o&#382;ivljena.wmv" TargetMode="External"/><Relationship Id="rId6" Type="http://schemas.openxmlformats.org/officeDocument/2006/relationships/image" Target="../media/image67.png"/><Relationship Id="rId5" Type="http://schemas.openxmlformats.org/officeDocument/2006/relationships/image" Target="../media/image20.jpeg"/><Relationship Id="rId4" Type="http://schemas.openxmlformats.org/officeDocument/2006/relationships/slide" Target="slide25.xml"/></Relationships>
</file>

<file path=ppt/slides/_rels/slide4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45.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slide" Target="slide44.xml"/><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20.jpeg"/><Relationship Id="rId4" Type="http://schemas.openxmlformats.org/officeDocument/2006/relationships/slide" Target="slide13.xml"/></Relationships>
</file>

<file path=ppt/slides/_rels/slide4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18.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3.xml"/><Relationship Id="rId7" Type="http://schemas.openxmlformats.org/officeDocument/2006/relationships/image" Target="../media/image9.png"/><Relationship Id="rId12" Type="http://schemas.openxmlformats.org/officeDocument/2006/relationships/slide" Target="slide6.xml"/><Relationship Id="rId2" Type="http://schemas.openxmlformats.org/officeDocument/2006/relationships/slide" Target="slide7.xml"/><Relationship Id="rId1" Type="http://schemas.openxmlformats.org/officeDocument/2006/relationships/slideLayout" Target="../slideLayouts/slideLayout1.xml"/><Relationship Id="rId6" Type="http://schemas.openxmlformats.org/officeDocument/2006/relationships/slide" Target="slide50.xml"/><Relationship Id="rId11" Type="http://schemas.openxmlformats.org/officeDocument/2006/relationships/slide" Target="slide53.xml"/><Relationship Id="rId5" Type="http://schemas.openxmlformats.org/officeDocument/2006/relationships/slide" Target="slide4.xml"/><Relationship Id="rId10" Type="http://schemas.openxmlformats.org/officeDocument/2006/relationships/image" Target="../media/image3.png"/><Relationship Id="rId4" Type="http://schemas.openxmlformats.org/officeDocument/2006/relationships/slide" Target="slide28.xml"/><Relationship Id="rId9"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51.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17.jpeg"/></Relationships>
</file>

<file path=ppt/slides/_rels/slide51.xml.rels><?xml version="1.0" encoding="UTF-8" standalone="yes"?>
<Relationships xmlns="http://schemas.openxmlformats.org/package/2006/relationships"><Relationship Id="rId8" Type="http://schemas.openxmlformats.org/officeDocument/2006/relationships/hyperlink" Target="http://news.nationalgeographic.com/news/bigphotos/images/070117-napoleon_big.jpg" TargetMode="External"/><Relationship Id="rId13" Type="http://schemas.openxmlformats.org/officeDocument/2006/relationships/hyperlink" Target="http://www.zrss.si/default.asp?link=predmet&amp;tip=6&amp;pID=34&amp;rID=419" TargetMode="External"/><Relationship Id="rId3" Type="http://schemas.openxmlformats.org/officeDocument/2006/relationships/hyperlink" Target="http://sl.wikipedia.org/wiki/Slika:Friedrich_von_Amerling_003.jpg" TargetMode="External"/><Relationship Id="rId7" Type="http://schemas.openxmlformats.org/officeDocument/2006/relationships/hyperlink" Target="http://www.nuk.uni-lj.si/nuk3.asp?id=381652467" TargetMode="External"/><Relationship Id="rId12" Type="http://schemas.openxmlformats.org/officeDocument/2006/relationships/hyperlink" Target="http://sl.wikipedia.org/wiki/Ilirske_province" TargetMode="External"/><Relationship Id="rId17" Type="http://schemas.openxmlformats.org/officeDocument/2006/relationships/image" Target="../media/image78.png"/><Relationship Id="rId2" Type="http://schemas.openxmlformats.org/officeDocument/2006/relationships/slide" Target="slide50.xml"/><Relationship Id="rId16"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hyperlink" Target="http://www.intratext.com/IXT/SLV0031/_P8.HTM" TargetMode="External"/><Relationship Id="rId11" Type="http://schemas.openxmlformats.org/officeDocument/2006/relationships/hyperlink" Target="http://www.uni-lj.si/o_univerzi_v_ljubljani/zgodovina_ul/francoske_centralne_sole.ashttp:/www.arhiv.gov.si/fileadmin/arhiv.gov.si/pageuploads/publikacije/slovenia.pdf" TargetMode="External"/><Relationship Id="rId5" Type="http://schemas.openxmlformats.org/officeDocument/2006/relationships/hyperlink" Target="http://www.historyforkids.org/learn/clothing/pictures/cotton.jpg" TargetMode="External"/><Relationship Id="rId15" Type="http://schemas.openxmlformats.org/officeDocument/2006/relationships/slide" Target="slide2.xml"/><Relationship Id="rId10" Type="http://schemas.openxmlformats.org/officeDocument/2006/relationships/hyperlink" Target="http://www.dlib.si/documents/znanstveni_clanki/kronika/pdf/URN_NBN_SI_doc-9M1BSVND.pdf" TargetMode="External"/><Relationship Id="rId4" Type="http://schemas.openxmlformats.org/officeDocument/2006/relationships/hyperlink" Target="http://sl.wikipedia.org/wiki/Slika:Andrea_Appiani_002.jpg" TargetMode="External"/><Relationship Id="rId9" Type="http://schemas.openxmlformats.org/officeDocument/2006/relationships/hyperlink" Target="http://republique.genstab.ru/images/marmont.jpg" TargetMode="External"/><Relationship Id="rId14" Type="http://schemas.openxmlformats.org/officeDocument/2006/relationships/hyperlink" Target="http://www.burger.si/Ljubljana/Spomeniki_Francoski_Iliriji.htm"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radetzky.mp3" TargetMode="External"/><Relationship Id="rId7"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slide" Target="slide7.xml"/><Relationship Id="rId4" Type="http://schemas.openxmlformats.org/officeDocument/2006/relationships/image" Target="../media/image80.jpeg"/></Relationships>
</file>

<file path=ppt/slides/_rels/slide5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image" Target="../media/image12.gif"/><Relationship Id="rId3" Type="http://schemas.openxmlformats.org/officeDocument/2006/relationships/slide" Target="slide7.xml"/><Relationship Id="rId7" Type="http://schemas.openxmlformats.org/officeDocument/2006/relationships/slide" Target="slide53.xml"/><Relationship Id="rId12"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slide" Target="slide4.xml"/><Relationship Id="rId11" Type="http://schemas.openxmlformats.org/officeDocument/2006/relationships/image" Target="../media/image2.png"/><Relationship Id="rId5" Type="http://schemas.openxmlformats.org/officeDocument/2006/relationships/slide" Target="slide28.xml"/><Relationship Id="rId10" Type="http://schemas.openxmlformats.org/officeDocument/2006/relationships/slide" Target="slide5.xml"/><Relationship Id="rId4" Type="http://schemas.openxmlformats.org/officeDocument/2006/relationships/slide" Target="slide3.xml"/><Relationship Id="rId9" Type="http://schemas.openxmlformats.org/officeDocument/2006/relationships/slide" Target="slide50.xml"/></Relationships>
</file>

<file path=ppt/slides/_rels/slide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4.png"/><Relationship Id="rId7" Type="http://schemas.openxmlformats.org/officeDocument/2006/relationships/hyperlink" Target="http://sl.wikipedia.org/wiki/Napoleon_Bonaparte"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gif"/><Relationship Id="rId10" Type="http://schemas.openxmlformats.org/officeDocument/2006/relationships/image" Target="../media/image18.jpeg"/><Relationship Id="rId4" Type="http://schemas.openxmlformats.org/officeDocument/2006/relationships/slide" Target="slide52.xml"/><Relationship Id="rId9"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 Target="slide27.xml"/><Relationship Id="rId7" Type="http://schemas.openxmlformats.org/officeDocument/2006/relationships/image" Target="../media/image21.jpe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slide" Target="slide10.xml"/><Relationship Id="rId10" Type="http://schemas.openxmlformats.org/officeDocument/2006/relationships/image" Target="../media/image17.jpeg"/><Relationship Id="rId4" Type="http://schemas.openxmlformats.org/officeDocument/2006/relationships/image" Target="../media/image20.jpeg"/><Relationship Id="rId9"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Slika 25" descr="zastava.png"/>
          <p:cNvPicPr>
            <a:picLocks noChangeAspect="1"/>
          </p:cNvPicPr>
          <p:nvPr/>
        </p:nvPicPr>
        <p:blipFill>
          <a:blip r:embed="rId2"/>
          <a:srcRect/>
          <a:stretch>
            <a:fillRect/>
          </a:stretch>
        </p:blipFill>
        <p:spPr bwMode="auto">
          <a:xfrm>
            <a:off x="5500688" y="1587500"/>
            <a:ext cx="2071687" cy="912813"/>
          </a:xfrm>
          <a:prstGeom prst="rect">
            <a:avLst/>
          </a:prstGeom>
          <a:noFill/>
          <a:ln w="9525">
            <a:noFill/>
            <a:miter lim="800000"/>
            <a:headEnd/>
            <a:tailEnd/>
          </a:ln>
        </p:spPr>
      </p:pic>
      <p:sp>
        <p:nvSpPr>
          <p:cNvPr id="2050"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2052" name="PoljeZBesedilom 7">
            <a:hlinkClick r:id="rId3" action="ppaction://hlinksldjump"/>
            <a:hlinkHover r:id="rId4" action="ppaction://hlinksldjump"/>
          </p:cNvPr>
          <p:cNvSpPr txBox="1">
            <a:spLocks noChangeArrowheads="1"/>
          </p:cNvSpPr>
          <p:nvPr/>
        </p:nvSpPr>
        <p:spPr bwMode="auto">
          <a:xfrm>
            <a:off x="1714500" y="35591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latin typeface="+mj-lt"/>
              </a:rPr>
              <a:t>Ilirske province</a:t>
            </a:r>
          </a:p>
        </p:txBody>
      </p:sp>
      <p:sp>
        <p:nvSpPr>
          <p:cNvPr id="2053" name="PoljeZBesedilom 8">
            <a:hlinkClick r:id="rId5" action="ppaction://hlinksldjump"/>
            <a:hlinkHover r:id="rId6"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latin typeface="+mj-lt"/>
              </a:rPr>
              <a:t>Pomembne osebe</a:t>
            </a:r>
          </a:p>
        </p:txBody>
      </p:sp>
      <p:sp>
        <p:nvSpPr>
          <p:cNvPr id="2054" name="PoljeZBesedilom 9">
            <a:hlinkClick r:id="rId7" action="ppaction://hlinksldjump"/>
            <a:hlinkHover r:id="rId8" action="ppaction://hlinksldjump"/>
          </p:cNvPr>
          <p:cNvSpPr txBox="1">
            <a:spLocks noChangeArrowheads="1"/>
          </p:cNvSpPr>
          <p:nvPr/>
        </p:nvSpPr>
        <p:spPr bwMode="auto">
          <a:xfrm>
            <a:off x="1714500" y="5130800"/>
            <a:ext cx="2035175" cy="369888"/>
          </a:xfrm>
          <a:prstGeom prst="rect">
            <a:avLst/>
          </a:prstGeom>
          <a:noFill/>
          <a:ln w="9525">
            <a:noFill/>
            <a:miter lim="800000"/>
            <a:headEnd/>
            <a:tailEnd/>
          </a:ln>
        </p:spPr>
        <p:txBody>
          <a:bodyPr wrap="none">
            <a:spAutoFit/>
          </a:bodyPr>
          <a:lstStyle/>
          <a:p>
            <a:pPr>
              <a:defRPr/>
            </a:pPr>
            <a:r>
              <a:rPr lang="sl-SI" b="1" dirty="0">
                <a:latin typeface="+mj-lt"/>
              </a:rPr>
              <a:t>Viri in literatura</a:t>
            </a:r>
          </a:p>
        </p:txBody>
      </p:sp>
      <p:sp>
        <p:nvSpPr>
          <p:cNvPr id="2055" name="PoljeZBesedilom 10">
            <a:hlinkClick r:id="rId9" action="ppaction://hlinksldjump"/>
            <a:hlinkHover r:id="rId10"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latin typeface="+mj-lt"/>
              </a:rPr>
              <a:t>Izhod</a:t>
            </a:r>
          </a:p>
        </p:txBody>
      </p:sp>
      <p:sp>
        <p:nvSpPr>
          <p:cNvPr id="12" name="PoljeZBesedilom 11"/>
          <p:cNvSpPr txBox="1">
            <a:spLocks noChangeArrowheads="1"/>
          </p:cNvSpPr>
          <p:nvPr/>
        </p:nvSpPr>
        <p:spPr bwMode="auto">
          <a:xfrm>
            <a:off x="1835150" y="1916113"/>
            <a:ext cx="1130300" cy="369887"/>
          </a:xfrm>
          <a:prstGeom prst="rect">
            <a:avLst/>
          </a:prstGeom>
          <a:noFill/>
          <a:ln w="9525">
            <a:noFill/>
            <a:miter lim="800000"/>
            <a:headEnd/>
            <a:tailEnd/>
          </a:ln>
        </p:spPr>
        <p:txBody>
          <a:bodyPr wrap="none">
            <a:spAutoFit/>
          </a:bodyPr>
          <a:lstStyle/>
          <a:p>
            <a:pPr>
              <a:defRPr/>
            </a:pPr>
            <a:r>
              <a:rPr lang="sl-SI" b="1">
                <a:solidFill>
                  <a:srgbClr val="00CC00"/>
                </a:solidFill>
                <a:effectLst>
                  <a:outerShdw blurRad="38100" dist="38100" dir="2700000" algn="tl">
                    <a:srgbClr val="C0C0C0"/>
                  </a:outerShdw>
                </a:effectLst>
                <a:latin typeface="+mj-lt"/>
              </a:rPr>
              <a:t>Vsebina:</a:t>
            </a:r>
          </a:p>
        </p:txBody>
      </p:sp>
      <p:sp>
        <p:nvSpPr>
          <p:cNvPr id="20" name="Prostoročno 19"/>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14" name="PoljeZBesedilom 13"/>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13" name="Oblika 12"/>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15" name="Raven konektor 14"/>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Raven konektor 15"/>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pic>
        <p:nvPicPr>
          <p:cNvPr id="24" name="Slika 23" descr="packa1.png"/>
          <p:cNvPicPr>
            <a:picLocks noChangeAspect="1"/>
          </p:cNvPicPr>
          <p:nvPr/>
        </p:nvPicPr>
        <p:blipFill>
          <a:blip r:embed="rId11"/>
          <a:srcRect/>
          <a:stretch>
            <a:fillRect/>
          </a:stretch>
        </p:blipFill>
        <p:spPr bwMode="auto">
          <a:xfrm>
            <a:off x="7429500" y="5249863"/>
            <a:ext cx="1822450" cy="160813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par>
                          <p:cTn id="10" fill="hold">
                            <p:stCondLst>
                              <p:cond delay="640"/>
                            </p:stCondLst>
                            <p:childTnLst>
                              <p:par>
                                <p:cTn id="11" presetID="10" presetClass="entr" presetSubtype="0" fill="hold" grpId="0" nodeType="after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000"/>
                                        <p:tgtEl>
                                          <p:spTgt spid="2050"/>
                                        </p:tgtEl>
                                      </p:cBhvr>
                                    </p:animEffect>
                                  </p:childTnLst>
                                </p:cTn>
                              </p:par>
                            </p:childTnLst>
                          </p:cTn>
                        </p:par>
                        <p:par>
                          <p:cTn id="14" fill="hold">
                            <p:stCondLst>
                              <p:cond delay="2640"/>
                            </p:stCondLst>
                            <p:childTnLst>
                              <p:par>
                                <p:cTn id="15" presetID="9"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par>
                          <p:cTn id="18" fill="hold">
                            <p:stCondLst>
                              <p:cond delay="314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2052"/>
                                        </p:tgtEl>
                                        <p:attrNameLst>
                                          <p:attrName>style.visibility</p:attrName>
                                        </p:attrNameLst>
                                      </p:cBhvr>
                                      <p:to>
                                        <p:strVal val="visible"/>
                                      </p:to>
                                    </p:set>
                                    <p:anim calcmode="discrete" valueType="clr">
                                      <p:cBhvr override="childStyle">
                                        <p:cTn id="21" dur="80"/>
                                        <p:tgtEl>
                                          <p:spTgt spid="2052"/>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52"/>
                                        </p:tgtEl>
                                        <p:attrNameLst>
                                          <p:attrName>fillcolor</p:attrName>
                                        </p:attrNameLst>
                                      </p:cBhvr>
                                      <p:tavLst>
                                        <p:tav tm="0">
                                          <p:val>
                                            <p:clrVal>
                                              <a:schemeClr val="accent2"/>
                                            </p:clrVal>
                                          </p:val>
                                        </p:tav>
                                        <p:tav tm="50000">
                                          <p:val>
                                            <p:clrVal>
                                              <a:schemeClr val="hlink"/>
                                            </p:clrVal>
                                          </p:val>
                                        </p:tav>
                                      </p:tavLst>
                                    </p:anim>
                                    <p:set>
                                      <p:cBhvr>
                                        <p:cTn id="23" dur="80"/>
                                        <p:tgtEl>
                                          <p:spTgt spid="2052"/>
                                        </p:tgtEl>
                                        <p:attrNameLst>
                                          <p:attrName>fill.type</p:attrName>
                                        </p:attrNameLst>
                                      </p:cBhvr>
                                      <p:to>
                                        <p:strVal val="solid"/>
                                      </p:to>
                                    </p:set>
                                  </p:childTnLst>
                                </p:cTn>
                              </p:par>
                            </p:childTnLst>
                          </p:cTn>
                        </p:par>
                        <p:par>
                          <p:cTn id="24" fill="hold">
                            <p:stCondLst>
                              <p:cond delay="378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2053"/>
                                        </p:tgtEl>
                                        <p:attrNameLst>
                                          <p:attrName>style.visibility</p:attrName>
                                        </p:attrNameLst>
                                      </p:cBhvr>
                                      <p:to>
                                        <p:strVal val="visible"/>
                                      </p:to>
                                    </p:set>
                                    <p:anim calcmode="discrete" valueType="clr">
                                      <p:cBhvr override="childStyle">
                                        <p:cTn id="27" dur="80"/>
                                        <p:tgtEl>
                                          <p:spTgt spid="2053"/>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053"/>
                                        </p:tgtEl>
                                        <p:attrNameLst>
                                          <p:attrName>fillcolor</p:attrName>
                                        </p:attrNameLst>
                                      </p:cBhvr>
                                      <p:tavLst>
                                        <p:tav tm="0">
                                          <p:val>
                                            <p:clrVal>
                                              <a:schemeClr val="accent2"/>
                                            </p:clrVal>
                                          </p:val>
                                        </p:tav>
                                        <p:tav tm="50000">
                                          <p:val>
                                            <p:clrVal>
                                              <a:schemeClr val="hlink"/>
                                            </p:clrVal>
                                          </p:val>
                                        </p:tav>
                                      </p:tavLst>
                                    </p:anim>
                                    <p:set>
                                      <p:cBhvr>
                                        <p:cTn id="29" dur="80"/>
                                        <p:tgtEl>
                                          <p:spTgt spid="2053"/>
                                        </p:tgtEl>
                                        <p:attrNameLst>
                                          <p:attrName>fill.type</p:attrName>
                                        </p:attrNameLst>
                                      </p:cBhvr>
                                      <p:to>
                                        <p:strVal val="solid"/>
                                      </p:to>
                                    </p:set>
                                  </p:childTnLst>
                                </p:cTn>
                              </p:par>
                            </p:childTnLst>
                          </p:cTn>
                        </p:par>
                        <p:par>
                          <p:cTn id="30" fill="hold">
                            <p:stCondLst>
                              <p:cond delay="434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2054"/>
                                        </p:tgtEl>
                                        <p:attrNameLst>
                                          <p:attrName>style.visibility</p:attrName>
                                        </p:attrNameLst>
                                      </p:cBhvr>
                                      <p:to>
                                        <p:strVal val="visible"/>
                                      </p:to>
                                    </p:set>
                                    <p:anim calcmode="discrete" valueType="clr">
                                      <p:cBhvr override="childStyle">
                                        <p:cTn id="33" dur="80"/>
                                        <p:tgtEl>
                                          <p:spTgt spid="2054"/>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054"/>
                                        </p:tgtEl>
                                        <p:attrNameLst>
                                          <p:attrName>fillcolor</p:attrName>
                                        </p:attrNameLst>
                                      </p:cBhvr>
                                      <p:tavLst>
                                        <p:tav tm="0">
                                          <p:val>
                                            <p:clrVal>
                                              <a:schemeClr val="accent2"/>
                                            </p:clrVal>
                                          </p:val>
                                        </p:tav>
                                        <p:tav tm="50000">
                                          <p:val>
                                            <p:clrVal>
                                              <a:schemeClr val="hlink"/>
                                            </p:clrVal>
                                          </p:val>
                                        </p:tav>
                                      </p:tavLst>
                                    </p:anim>
                                    <p:set>
                                      <p:cBhvr>
                                        <p:cTn id="35" dur="80"/>
                                        <p:tgtEl>
                                          <p:spTgt spid="2054"/>
                                        </p:tgtEl>
                                        <p:attrNameLst>
                                          <p:attrName>fill.type</p:attrName>
                                        </p:attrNameLst>
                                      </p:cBhvr>
                                      <p:to>
                                        <p:strVal val="solid"/>
                                      </p:to>
                                    </p:set>
                                  </p:childTnLst>
                                </p:cTn>
                              </p:par>
                            </p:childTnLst>
                          </p:cTn>
                        </p:par>
                        <p:par>
                          <p:cTn id="36" fill="hold">
                            <p:stCondLst>
                              <p:cond delay="5020"/>
                            </p:stCondLst>
                            <p:childTnLst>
                              <p:par>
                                <p:cTn id="37" presetID="27" presetClass="entr" presetSubtype="0" fill="hold" grpId="0" nodeType="afterEffect">
                                  <p:stCondLst>
                                    <p:cond delay="0"/>
                                  </p:stCondLst>
                                  <p:iterate type="lt">
                                    <p:tmPct val="50000"/>
                                  </p:iterate>
                                  <p:childTnLst>
                                    <p:set>
                                      <p:cBhvr>
                                        <p:cTn id="38" dur="1" fill="hold">
                                          <p:stCondLst>
                                            <p:cond delay="0"/>
                                          </p:stCondLst>
                                        </p:cTn>
                                        <p:tgtEl>
                                          <p:spTgt spid="2055"/>
                                        </p:tgtEl>
                                        <p:attrNameLst>
                                          <p:attrName>style.visibility</p:attrName>
                                        </p:attrNameLst>
                                      </p:cBhvr>
                                      <p:to>
                                        <p:strVal val="visible"/>
                                      </p:to>
                                    </p:set>
                                    <p:anim calcmode="discrete" valueType="clr">
                                      <p:cBhvr override="childStyle">
                                        <p:cTn id="39" dur="80"/>
                                        <p:tgtEl>
                                          <p:spTgt spid="2055"/>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2055"/>
                                        </p:tgtEl>
                                        <p:attrNameLst>
                                          <p:attrName>fillcolor</p:attrName>
                                        </p:attrNameLst>
                                      </p:cBhvr>
                                      <p:tavLst>
                                        <p:tav tm="0">
                                          <p:val>
                                            <p:clrVal>
                                              <a:schemeClr val="accent2"/>
                                            </p:clrVal>
                                          </p:val>
                                        </p:tav>
                                        <p:tav tm="50000">
                                          <p:val>
                                            <p:clrVal>
                                              <a:schemeClr val="hlink"/>
                                            </p:clrVal>
                                          </p:val>
                                        </p:tav>
                                      </p:tavLst>
                                    </p:anim>
                                    <p:set>
                                      <p:cBhvr>
                                        <p:cTn id="41" dur="80"/>
                                        <p:tgtEl>
                                          <p:spTgt spid="2055"/>
                                        </p:tgtEl>
                                        <p:attrNameLst>
                                          <p:attrName>fill.type</p:attrName>
                                        </p:attrNameLst>
                                      </p:cBhvr>
                                      <p:to>
                                        <p:strVal val="solid"/>
                                      </p:to>
                                    </p:set>
                                  </p:childTnLst>
                                </p:cTn>
                              </p:par>
                            </p:childTnLst>
                          </p:cTn>
                        </p:par>
                        <p:par>
                          <p:cTn id="42" fill="hold">
                            <p:stCondLst>
                              <p:cond delay="5260"/>
                            </p:stCondLst>
                            <p:childTnLst>
                              <p:par>
                                <p:cTn id="43" presetID="18" presetClass="entr" presetSubtype="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strips(downRight)">
                                      <p:cBhvr>
                                        <p:cTn id="45" dur="1000"/>
                                        <p:tgtEl>
                                          <p:spTgt spid="20"/>
                                        </p:tgtEl>
                                      </p:cBhvr>
                                    </p:animEffect>
                                  </p:childTnLst>
                                </p:cTn>
                              </p:par>
                            </p:childTnLst>
                          </p:cTn>
                        </p:par>
                        <p:par>
                          <p:cTn id="46" fill="hold">
                            <p:stCondLst>
                              <p:cond delay="6260"/>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1000"/>
                                        <p:tgtEl>
                                          <p:spTgt spid="13"/>
                                        </p:tgtEl>
                                      </p:cBhvr>
                                    </p:animEffect>
                                  </p:childTnLst>
                                </p:cTn>
                              </p:par>
                            </p:childTnLst>
                          </p:cTn>
                        </p:par>
                        <p:par>
                          <p:cTn id="50" fill="hold">
                            <p:stCondLst>
                              <p:cond delay="726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7760"/>
                            </p:stCondLst>
                            <p:childTnLst>
                              <p:par>
                                <p:cTn id="55" presetID="22" presetClass="entr" presetSubtype="4"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par>
                          <p:cTn id="58" fill="hold">
                            <p:stCondLst>
                              <p:cond delay="8260"/>
                            </p:stCondLst>
                            <p:childTnLst>
                              <p:par>
                                <p:cTn id="59" presetID="18" presetClass="entr" presetSubtype="9"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strips(upLeft)">
                                      <p:cBhvr>
                                        <p:cTn id="61" dur="3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P spid="2053" grpId="0"/>
      <p:bldP spid="2054" grpId="0"/>
      <p:bldP spid="2055" grpId="0"/>
      <p:bldP spid="12"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914525" y="5354638"/>
            <a:ext cx="1871663" cy="484187"/>
          </a:xfrm>
          <a:prstGeom prst="rect">
            <a:avLst/>
          </a:prstGeom>
          <a:noFill/>
          <a:ln w="9525">
            <a:noFill/>
            <a:miter lim="800000"/>
            <a:headEnd/>
            <a:tailEnd/>
          </a:ln>
        </p:spPr>
      </p:pic>
      <p:sp>
        <p:nvSpPr>
          <p:cNvPr id="24578" name="PoljeZBesedilom 4"/>
          <p:cNvSpPr txBox="1">
            <a:spLocks noChangeArrowheads="1"/>
          </p:cNvSpPr>
          <p:nvPr/>
        </p:nvSpPr>
        <p:spPr bwMode="auto">
          <a:xfrm>
            <a:off x="1908175" y="1538288"/>
            <a:ext cx="2879725" cy="4248150"/>
          </a:xfrm>
          <a:prstGeom prst="rect">
            <a:avLst/>
          </a:prstGeom>
          <a:noFill/>
          <a:ln w="9525">
            <a:noFill/>
            <a:miter lim="800000"/>
            <a:headEnd/>
            <a:tailEnd/>
          </a:ln>
        </p:spPr>
        <p:txBody>
          <a:bodyPr>
            <a:spAutoFit/>
          </a:bodyPr>
          <a:lstStyle/>
          <a:p>
            <a:r>
              <a:rPr lang="sl-SI" sz="1600">
                <a:latin typeface="Comic Sans MS" pitchFamily="66" charset="0"/>
              </a:rPr>
              <a:t>Julija leta 1809 so Francozi odločilno premagali Avstrijce v bitki pri Wagramu in Napoleon je izsilil mir v Znojmu. </a:t>
            </a:r>
          </a:p>
          <a:p>
            <a:endParaRPr lang="sl-SI" sz="1600">
              <a:latin typeface="Comic Sans MS" pitchFamily="66" charset="0"/>
            </a:endParaRPr>
          </a:p>
          <a:p>
            <a:r>
              <a:rPr lang="sl-SI" sz="1600">
                <a:latin typeface="Comic Sans MS" pitchFamily="66" charset="0"/>
              </a:rPr>
              <a:t>Po določbah le tega je Avstrija izgubila tretjino svojih dežel, morala je plačati 85.000.000 frankov vojne odškodnine in svojo armado zmanjšati na 150.000 vojakov.</a:t>
            </a:r>
          </a:p>
          <a:p>
            <a:endParaRPr lang="sl-SI" sz="1600">
              <a:latin typeface="Comic Sans MS" pitchFamily="66" charset="0"/>
            </a:endParaRPr>
          </a:p>
          <a:p>
            <a:r>
              <a:rPr lang="sl-SI" sz="1600">
                <a:latin typeface="Comic Sans MS" pitchFamily="66" charset="0"/>
              </a:rPr>
              <a:t>Napoleon je osvojene pokrajine združil v t.i. </a:t>
            </a:r>
            <a:r>
              <a:rPr lang="sl-SI" sz="1600">
                <a:latin typeface="Comic Sans MS" pitchFamily="66" charset="0"/>
                <a:hlinkClick r:id="rId3" action="ppaction://hlinksldjump"/>
              </a:rPr>
              <a:t>“Ilirske Province”.</a:t>
            </a:r>
            <a:endParaRPr lang="sl-SI" sz="1600">
              <a:latin typeface="Comic Sans MS" pitchFamily="66" charset="0"/>
            </a:endParaRPr>
          </a:p>
        </p:txBody>
      </p:sp>
      <p:sp>
        <p:nvSpPr>
          <p:cNvPr id="24579" name="Naslov 3"/>
          <p:cNvSpPr>
            <a:spLocks noGrp="1"/>
          </p:cNvSpPr>
          <p:nvPr>
            <p:ph type="title"/>
          </p:nvPr>
        </p:nvSpPr>
        <p:spPr>
          <a:xfrm>
            <a:off x="1714500" y="142875"/>
            <a:ext cx="5256213" cy="785813"/>
          </a:xfrm>
        </p:spPr>
        <p:txBody>
          <a:bodyPr/>
          <a:lstStyle/>
          <a:p>
            <a:pPr algn="l" eaLnBrk="1" hangingPunct="1"/>
            <a:r>
              <a:rPr lang="sl-SI" sz="2400" b="1" smtClean="0">
                <a:solidFill>
                  <a:srgbClr val="FF0000"/>
                </a:solidFill>
              </a:rPr>
              <a:t>Ustanovitev Ilirskih provinc</a:t>
            </a:r>
          </a:p>
        </p:txBody>
      </p:sp>
      <p:pic>
        <p:nvPicPr>
          <p:cNvPr id="24580" name="Slika 7"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4581" name="Slika 8"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24582" name="Slika 10"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
        <p:nvSpPr>
          <p:cNvPr id="24584" name="PoljeZBesedilom 11"/>
          <p:cNvSpPr txBox="1">
            <a:spLocks noChangeArrowheads="1"/>
          </p:cNvSpPr>
          <p:nvPr/>
        </p:nvSpPr>
        <p:spPr bwMode="auto">
          <a:xfrm>
            <a:off x="4429125" y="6140450"/>
            <a:ext cx="1752600" cy="646113"/>
          </a:xfrm>
          <a:prstGeom prst="rect">
            <a:avLst/>
          </a:prstGeom>
          <a:noFill/>
          <a:ln w="9525">
            <a:noFill/>
            <a:miter lim="800000"/>
            <a:headEnd/>
            <a:tailEnd/>
          </a:ln>
        </p:spPr>
        <p:txBody>
          <a:bodyPr wrap="none">
            <a:spAutoFit/>
          </a:bodyPr>
          <a:lstStyle/>
          <a:p>
            <a:r>
              <a:rPr lang="sl-SI" sz="1200" i="1">
                <a:latin typeface="Comic Sans MS" pitchFamily="66" charset="0"/>
              </a:rPr>
              <a:t>Napoleonov dekret o</a:t>
            </a:r>
          </a:p>
          <a:p>
            <a:r>
              <a:rPr lang="sl-SI" sz="1200" i="1">
                <a:latin typeface="Comic Sans MS" pitchFamily="66" charset="0"/>
              </a:rPr>
              <a:t>ustanovitvi Ilirskih</a:t>
            </a:r>
          </a:p>
          <a:p>
            <a:r>
              <a:rPr lang="sl-SI" sz="1200" i="1">
                <a:latin typeface="Comic Sans MS" pitchFamily="66" charset="0"/>
              </a:rPr>
              <a:t>provinc ( 14. 10. 1809)</a:t>
            </a:r>
          </a:p>
        </p:txBody>
      </p:sp>
      <p:cxnSp>
        <p:nvCxnSpPr>
          <p:cNvPr id="14" name="Oblika 13"/>
          <p:cNvCxnSpPr>
            <a:endCxn id="11" idx="2"/>
          </p:cNvCxnSpPr>
          <p:nvPr/>
        </p:nvCxnSpPr>
        <p:spPr>
          <a:xfrm flipV="1">
            <a:off x="6215063" y="6076950"/>
            <a:ext cx="919162" cy="500063"/>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pic>
        <p:nvPicPr>
          <p:cNvPr id="24585" name="Slika 10" descr="dekret o IP.png"/>
          <p:cNvPicPr>
            <a:picLocks noChangeAspect="1"/>
          </p:cNvPicPr>
          <p:nvPr/>
        </p:nvPicPr>
        <p:blipFill>
          <a:blip r:embed="rId8"/>
          <a:srcRect/>
          <a:stretch>
            <a:fillRect/>
          </a:stretch>
        </p:blipFill>
        <p:spPr bwMode="auto">
          <a:xfrm>
            <a:off x="5429250" y="857250"/>
            <a:ext cx="3409950" cy="521970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nodeType="after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wipe(left)">
                                      <p:cBhvr>
                                        <p:cTn id="7" dur="500"/>
                                        <p:tgtEl>
                                          <p:spTgt spid="24577"/>
                                        </p:tgtEl>
                                      </p:cBhvr>
                                    </p:animEffect>
                                  </p:childTnLst>
                                </p:cTn>
                              </p:par>
                            </p:childTnLst>
                          </p:cTn>
                        </p:par>
                        <p:par>
                          <p:cTn id="8" fill="hold">
                            <p:stCondLst>
                              <p:cond delay="1000"/>
                            </p:stCondLst>
                            <p:childTnLst>
                              <p:par>
                                <p:cTn id="9" presetID="9" presetClass="entr" presetSubtype="0" fill="hold" grpId="1" nodeType="afterEffect">
                                  <p:stCondLst>
                                    <p:cond delay="0"/>
                                  </p:stCondLst>
                                  <p:iterate type="lt">
                                    <p:tmPct val="0"/>
                                  </p:iterate>
                                  <p:childTnLst>
                                    <p:set>
                                      <p:cBhvr>
                                        <p:cTn id="10" dur="1" fill="hold">
                                          <p:stCondLst>
                                            <p:cond delay="0"/>
                                          </p:stCondLst>
                                        </p:cTn>
                                        <p:tgtEl>
                                          <p:spTgt spid="24584"/>
                                        </p:tgtEl>
                                        <p:attrNameLst>
                                          <p:attrName>style.visibility</p:attrName>
                                        </p:attrNameLst>
                                      </p:cBhvr>
                                      <p:to>
                                        <p:strVal val="visible"/>
                                      </p:to>
                                    </p:set>
                                    <p:animEffect transition="in" filter="dissolve">
                                      <p:cBhvr>
                                        <p:cTn id="11" dur="500"/>
                                        <p:tgtEl>
                                          <p:spTgt spid="24584"/>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Naslov 3"/>
          <p:cNvSpPr>
            <a:spLocks noGrp="1"/>
          </p:cNvSpPr>
          <p:nvPr>
            <p:ph type="title"/>
          </p:nvPr>
        </p:nvSpPr>
        <p:spPr>
          <a:xfrm>
            <a:off x="1692275" y="115888"/>
            <a:ext cx="6665913" cy="785812"/>
          </a:xfrm>
        </p:spPr>
        <p:txBody>
          <a:bodyPr/>
          <a:lstStyle/>
          <a:p>
            <a:pPr algn="l" eaLnBrk="1" hangingPunct="1"/>
            <a:r>
              <a:rPr lang="sl-SI" sz="2400" b="1" smtClean="0">
                <a:solidFill>
                  <a:srgbClr val="FF0000"/>
                </a:solidFill>
              </a:rPr>
              <a:t>Statistika Ilirskih provinc</a:t>
            </a:r>
          </a:p>
        </p:txBody>
      </p:sp>
      <p:sp>
        <p:nvSpPr>
          <p:cNvPr id="25602" name="PoljeZBesedilom 4"/>
          <p:cNvSpPr txBox="1">
            <a:spLocks noChangeArrowheads="1"/>
          </p:cNvSpPr>
          <p:nvPr/>
        </p:nvSpPr>
        <p:spPr bwMode="auto">
          <a:xfrm>
            <a:off x="1835150" y="1052513"/>
            <a:ext cx="3857625" cy="5149850"/>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Površina: </a:t>
            </a:r>
            <a:r>
              <a:rPr lang="sl-SI" sz="1600" i="1">
                <a:solidFill>
                  <a:srgbClr val="10253F"/>
                </a:solidFill>
                <a:latin typeface="Comic Sans MS" pitchFamily="66" charset="0"/>
              </a:rPr>
              <a:t>55 000 km</a:t>
            </a:r>
            <a:r>
              <a:rPr lang="sl-SI" sz="1600" i="1" baseline="30000">
                <a:solidFill>
                  <a:srgbClr val="10253F"/>
                </a:solidFill>
                <a:latin typeface="Comic Sans MS" pitchFamily="66" charset="0"/>
              </a:rPr>
              <a:t>2</a:t>
            </a:r>
          </a:p>
          <a:p>
            <a:endParaRPr lang="sl-SI" sz="1600" baseline="30000">
              <a:latin typeface="Comic Sans MS" pitchFamily="66" charset="0"/>
            </a:endParaRPr>
          </a:p>
          <a:p>
            <a:pPr>
              <a:buFont typeface="Arial" charset="0"/>
              <a:buChar char="•"/>
            </a:pPr>
            <a:r>
              <a:rPr lang="sl-SI" sz="1600" baseline="30000">
                <a:latin typeface="Comic Sans MS" pitchFamily="66" charset="0"/>
              </a:rPr>
              <a:t> </a:t>
            </a:r>
            <a:r>
              <a:rPr lang="sl-SI" sz="1600">
                <a:latin typeface="Comic Sans MS" pitchFamily="66" charset="0"/>
              </a:rPr>
              <a:t>Prebivalstvo: </a:t>
            </a:r>
            <a:r>
              <a:rPr lang="sl-SI" sz="1600" i="1">
                <a:solidFill>
                  <a:srgbClr val="10253F"/>
                </a:solidFill>
                <a:latin typeface="Comic Sans MS" pitchFamily="66" charset="0"/>
              </a:rPr>
              <a:t>1.5 milijona</a:t>
            </a:r>
          </a:p>
          <a:p>
            <a:endParaRPr lang="sl-SI" sz="1600">
              <a:latin typeface="Comic Sans MS" pitchFamily="66" charset="0"/>
            </a:endParaRPr>
          </a:p>
          <a:p>
            <a:pPr>
              <a:buFont typeface="Arial" charset="0"/>
              <a:buChar char="•"/>
            </a:pPr>
            <a:r>
              <a:rPr lang="sl-SI" sz="1600">
                <a:latin typeface="Comic Sans MS" pitchFamily="66" charset="0"/>
              </a:rPr>
              <a:t> Narodnost prebivalcev:</a:t>
            </a:r>
          </a:p>
          <a:p>
            <a:pPr lvl="1">
              <a:buFont typeface="Bradley Hand ITC" pitchFamily="66" charset="0"/>
              <a:buChar char="–"/>
            </a:pPr>
            <a:r>
              <a:rPr lang="sl-SI" sz="1600">
                <a:latin typeface="Comic Sans MS" pitchFamily="66" charset="0"/>
              </a:rPr>
              <a:t> </a:t>
            </a:r>
            <a:r>
              <a:rPr lang="sl-SI" sz="1600" i="1">
                <a:solidFill>
                  <a:srgbClr val="10253F"/>
                </a:solidFill>
                <a:latin typeface="Comic Sans MS" pitchFamily="66" charset="0"/>
              </a:rPr>
              <a:t>Slovenci,</a:t>
            </a:r>
          </a:p>
          <a:p>
            <a:pPr lvl="1">
              <a:buFont typeface="Bradley Hand ITC" pitchFamily="66" charset="0"/>
              <a:buChar char="–"/>
            </a:pPr>
            <a:r>
              <a:rPr lang="sl-SI" sz="1600" i="1">
                <a:solidFill>
                  <a:srgbClr val="10253F"/>
                </a:solidFill>
                <a:latin typeface="Comic Sans MS" pitchFamily="66" charset="0"/>
              </a:rPr>
              <a:t> Hrvati,</a:t>
            </a:r>
          </a:p>
          <a:p>
            <a:pPr lvl="1">
              <a:buFont typeface="Bradley Hand ITC" pitchFamily="66" charset="0"/>
              <a:buChar char="–"/>
            </a:pPr>
            <a:r>
              <a:rPr lang="sl-SI" sz="1600" i="1">
                <a:solidFill>
                  <a:srgbClr val="10253F"/>
                </a:solidFill>
                <a:latin typeface="Comic Sans MS" pitchFamily="66" charset="0"/>
              </a:rPr>
              <a:t> Srbi,</a:t>
            </a:r>
          </a:p>
          <a:p>
            <a:pPr lvl="1"/>
            <a:r>
              <a:rPr lang="sl-SI" sz="1600" i="1">
                <a:latin typeface="Comic Sans MS" pitchFamily="66" charset="0"/>
              </a:rPr>
              <a:t>- </a:t>
            </a:r>
            <a:r>
              <a:rPr lang="sl-SI" sz="1600">
                <a:latin typeface="Comic Sans MS" pitchFamily="66" charset="0"/>
              </a:rPr>
              <a:t>pa tudi </a:t>
            </a:r>
            <a:r>
              <a:rPr lang="sl-SI" sz="1600" i="1">
                <a:solidFill>
                  <a:srgbClr val="10253F"/>
                </a:solidFill>
                <a:latin typeface="Comic Sans MS" pitchFamily="66" charset="0"/>
              </a:rPr>
              <a:t>Nemci</a:t>
            </a:r>
            <a:r>
              <a:rPr lang="sl-SI" sz="1600">
                <a:solidFill>
                  <a:srgbClr val="10253F"/>
                </a:solidFill>
                <a:latin typeface="Comic Sans MS" pitchFamily="66" charset="0"/>
              </a:rPr>
              <a:t> </a:t>
            </a:r>
            <a:r>
              <a:rPr lang="sl-SI" sz="1600">
                <a:latin typeface="Comic Sans MS" pitchFamily="66" charset="0"/>
              </a:rPr>
              <a:t>in </a:t>
            </a:r>
            <a:r>
              <a:rPr lang="sl-SI" sz="1600" i="1">
                <a:latin typeface="Comic Sans MS" pitchFamily="66" charset="0"/>
              </a:rPr>
              <a:t>I</a:t>
            </a:r>
            <a:r>
              <a:rPr lang="sl-SI" sz="1600" i="1">
                <a:solidFill>
                  <a:srgbClr val="10253F"/>
                </a:solidFill>
                <a:latin typeface="Comic Sans MS" pitchFamily="66" charset="0"/>
              </a:rPr>
              <a:t>talijani</a:t>
            </a:r>
            <a:r>
              <a:rPr lang="sl-SI" sz="1600" i="1">
                <a:latin typeface="Comic Sans MS" pitchFamily="66" charset="0"/>
              </a:rPr>
              <a:t>.</a:t>
            </a:r>
          </a:p>
          <a:p>
            <a:pPr lvl="1"/>
            <a:endParaRPr lang="sl-SI" sz="1600">
              <a:latin typeface="Comic Sans MS" pitchFamily="66" charset="0"/>
            </a:endParaRPr>
          </a:p>
          <a:p>
            <a:pPr>
              <a:buFont typeface="Arial" charset="0"/>
              <a:buChar char="•"/>
            </a:pPr>
            <a:r>
              <a:rPr lang="sl-SI" sz="1600">
                <a:latin typeface="Comic Sans MS" pitchFamily="66" charset="0"/>
              </a:rPr>
              <a:t> Glavno mesto : </a:t>
            </a:r>
            <a:r>
              <a:rPr lang="sl-SI" sz="1600" i="1">
                <a:solidFill>
                  <a:srgbClr val="10253F"/>
                </a:solidFill>
                <a:latin typeface="Comic Sans MS" pitchFamily="66" charset="0"/>
              </a:rPr>
              <a:t>Ljubljana</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Mednarodna pripadnost:    </a:t>
            </a:r>
          </a:p>
          <a:p>
            <a:pPr>
              <a:buFont typeface="Arial" charset="0"/>
              <a:buNone/>
            </a:pPr>
            <a:r>
              <a:rPr lang="sl-SI" sz="1600" i="1">
                <a:solidFill>
                  <a:srgbClr val="10253F"/>
                </a:solidFill>
                <a:latin typeface="Comic Sans MS" pitchFamily="66" charset="0"/>
              </a:rPr>
              <a:t>  Francosko cesarstvo</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Državljanstvo: </a:t>
            </a:r>
            <a:r>
              <a:rPr lang="sl-SI" sz="1600" i="1">
                <a:solidFill>
                  <a:srgbClr val="10253F"/>
                </a:solidFill>
                <a:latin typeface="Comic Sans MS" pitchFamily="66" charset="0"/>
              </a:rPr>
              <a:t>ilirsko</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Uradni jezik: </a:t>
            </a:r>
            <a:r>
              <a:rPr lang="sl-SI" sz="1600" i="1">
                <a:solidFill>
                  <a:srgbClr val="10253F"/>
                </a:solidFill>
                <a:latin typeface="Comic Sans MS" pitchFamily="66" charset="0"/>
              </a:rPr>
              <a:t>francoščina</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Francoska zastava in cesarski grb.</a:t>
            </a:r>
          </a:p>
          <a:p>
            <a:pPr>
              <a:buFont typeface="Arial" charset="0"/>
              <a:buNone/>
            </a:pPr>
            <a:endParaRPr lang="sl-SI" sz="1600">
              <a:latin typeface="Comic Sans MS" pitchFamily="66" charset="0"/>
            </a:endParaRPr>
          </a:p>
        </p:txBody>
      </p:sp>
      <p:pic>
        <p:nvPicPr>
          <p:cNvPr id="25603" name="Slika 6"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5604" name="Slika 7" descr="puscicadesno.jpg">
            <a:hlinkClick r:id="" action="ppaction://hlinkshowjump?jump=next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25605" name="Slika 9"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
        <p:nvSpPr>
          <p:cNvPr id="25607" name="PoljeZBesedilom 10"/>
          <p:cNvSpPr txBox="1">
            <a:spLocks noChangeArrowheads="1"/>
          </p:cNvSpPr>
          <p:nvPr/>
        </p:nvSpPr>
        <p:spPr bwMode="auto">
          <a:xfrm>
            <a:off x="5357813" y="6143625"/>
            <a:ext cx="2057400" cy="457200"/>
          </a:xfrm>
          <a:prstGeom prst="rect">
            <a:avLst/>
          </a:prstGeom>
          <a:noFill/>
          <a:ln w="9525">
            <a:noFill/>
            <a:miter lim="800000"/>
            <a:headEnd/>
            <a:tailEnd/>
          </a:ln>
        </p:spPr>
        <p:txBody>
          <a:bodyPr wrap="none">
            <a:spAutoFit/>
          </a:bodyPr>
          <a:lstStyle/>
          <a:p>
            <a:r>
              <a:rPr lang="sl-SI" sz="1200" i="1">
                <a:latin typeface="Comic Sans MS" pitchFamily="66" charset="0"/>
              </a:rPr>
              <a:t>Ozemlje, ki so ga obsegale</a:t>
            </a:r>
          </a:p>
          <a:p>
            <a:r>
              <a:rPr lang="sl-SI" sz="1200" i="1">
                <a:latin typeface="Comic Sans MS" pitchFamily="66" charset="0"/>
              </a:rPr>
              <a:t>Ilirske province</a:t>
            </a:r>
          </a:p>
        </p:txBody>
      </p:sp>
      <p:pic>
        <p:nvPicPr>
          <p:cNvPr id="10" name="Slika 9" descr="¸mapa.jpg"/>
          <p:cNvPicPr>
            <a:picLocks noChangeAspect="1"/>
          </p:cNvPicPr>
          <p:nvPr/>
        </p:nvPicPr>
        <p:blipFill>
          <a:blip r:embed="rId6"/>
          <a:stretch>
            <a:fillRect/>
          </a:stretch>
        </p:blipFill>
        <p:spPr>
          <a:xfrm>
            <a:off x="5026025" y="1143000"/>
            <a:ext cx="3903663" cy="4214813"/>
          </a:xfrm>
          <a:prstGeom prst="rect">
            <a:avLst/>
          </a:prstGeom>
          <a:ln w="3175" cmpd="sng">
            <a:solidFill>
              <a:schemeClr val="tx1"/>
            </a:solidFill>
          </a:ln>
          <a:effectLst>
            <a:outerShdw blurRad="292100" dist="139700" dir="2700000" algn="tl" rotWithShape="0">
              <a:srgbClr val="333333">
                <a:alpha val="65000"/>
              </a:srgbClr>
            </a:outerShdw>
          </a:effectLst>
        </p:spPr>
      </p:pic>
      <p:sp>
        <p:nvSpPr>
          <p:cNvPr id="11" name="Pravokotnik 10"/>
          <p:cNvSpPr/>
          <p:nvPr/>
        </p:nvSpPr>
        <p:spPr>
          <a:xfrm rot="21171856">
            <a:off x="6515100" y="989013"/>
            <a:ext cx="996950" cy="284162"/>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cxnSp>
        <p:nvCxnSpPr>
          <p:cNvPr id="14" name="Oblika 13"/>
          <p:cNvCxnSpPr>
            <a:stCxn id="25607" idx="3"/>
          </p:cNvCxnSpPr>
          <p:nvPr/>
        </p:nvCxnSpPr>
        <p:spPr>
          <a:xfrm flipH="1" flipV="1">
            <a:off x="7000875" y="5500688"/>
            <a:ext cx="414338" cy="871537"/>
          </a:xfrm>
          <a:prstGeom prst="curvedConnector4">
            <a:avLst>
              <a:gd name="adj1" fmla="val -55174"/>
              <a:gd name="adj2" fmla="val 63115"/>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5607"/>
                                        </p:tgtEl>
                                        <p:attrNameLst>
                                          <p:attrName>style.visibility</p:attrName>
                                        </p:attrNameLst>
                                      </p:cBhvr>
                                      <p:to>
                                        <p:strVal val="visible"/>
                                      </p:to>
                                    </p:set>
                                    <p:animEffect transition="in" filter="dissolve">
                                      <p:cBhvr>
                                        <p:cTn id="11" dur="500"/>
                                        <p:tgtEl>
                                          <p:spTgt spid="2560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Slika 22" descr="packa.gif"/>
          <p:cNvPicPr>
            <a:picLocks noChangeAspect="1"/>
          </p:cNvPicPr>
          <p:nvPr/>
        </p:nvPicPr>
        <p:blipFill>
          <a:blip r:embed="rId2"/>
          <a:srcRect/>
          <a:stretch>
            <a:fillRect/>
          </a:stretch>
        </p:blipFill>
        <p:spPr bwMode="auto">
          <a:xfrm>
            <a:off x="3214688" y="2143125"/>
            <a:ext cx="6072187" cy="8275638"/>
          </a:xfrm>
          <a:prstGeom prst="rect">
            <a:avLst/>
          </a:prstGeom>
          <a:noFill/>
          <a:ln w="9525">
            <a:noFill/>
            <a:miter lim="800000"/>
            <a:headEnd/>
            <a:tailEnd/>
          </a:ln>
        </p:spPr>
      </p:pic>
      <p:sp>
        <p:nvSpPr>
          <p:cNvPr id="26626" name="Naslov 3"/>
          <p:cNvSpPr>
            <a:spLocks noGrp="1"/>
          </p:cNvSpPr>
          <p:nvPr>
            <p:ph type="title"/>
          </p:nvPr>
        </p:nvSpPr>
        <p:spPr>
          <a:xfrm>
            <a:off x="1692275" y="115888"/>
            <a:ext cx="5335588" cy="785812"/>
          </a:xfrm>
        </p:spPr>
        <p:txBody>
          <a:bodyPr/>
          <a:lstStyle/>
          <a:p>
            <a:pPr algn="l" eaLnBrk="1" hangingPunct="1"/>
            <a:r>
              <a:rPr lang="sl-SI" sz="2400" b="1" smtClean="0">
                <a:solidFill>
                  <a:srgbClr val="FF0000"/>
                </a:solidFill>
              </a:rPr>
              <a:t>Namen provinc</a:t>
            </a:r>
          </a:p>
        </p:txBody>
      </p:sp>
      <p:sp>
        <p:nvSpPr>
          <p:cNvPr id="26627" name="PoljeZBesedilom 4"/>
          <p:cNvSpPr txBox="1">
            <a:spLocks noChangeArrowheads="1"/>
          </p:cNvSpPr>
          <p:nvPr/>
        </p:nvSpPr>
        <p:spPr bwMode="auto">
          <a:xfrm>
            <a:off x="1692275" y="836613"/>
            <a:ext cx="7343775" cy="2536825"/>
          </a:xfrm>
          <a:prstGeom prst="rect">
            <a:avLst/>
          </a:prstGeom>
          <a:noFill/>
          <a:ln w="9525">
            <a:noFill/>
            <a:miter lim="800000"/>
            <a:headEnd/>
            <a:tailEnd/>
          </a:ln>
        </p:spPr>
        <p:txBody>
          <a:bodyPr>
            <a:spAutoFit/>
          </a:bodyPr>
          <a:lstStyle/>
          <a:p>
            <a:r>
              <a:rPr lang="sl-SI" sz="1600">
                <a:latin typeface="Comic Sans MS" pitchFamily="66" charset="0"/>
              </a:rPr>
              <a:t>Napoleona so pri ustanovitvi Ilirskih provinc vodili gospodarski in vojaški motivi. </a:t>
            </a:r>
          </a:p>
          <a:p>
            <a:endParaRPr lang="sl-SI" sz="1600">
              <a:latin typeface="Comic Sans MS" pitchFamily="66" charset="0"/>
            </a:endParaRPr>
          </a:p>
          <a:p>
            <a:r>
              <a:rPr lang="sl-SI" sz="1600">
                <a:latin typeface="Comic Sans MS" pitchFamily="66" charset="0"/>
              </a:rPr>
              <a:t>750 km dolga tvorba na območju med Jadranom, Italijo, Habsburško monarhijo in osmanskim cesarstvom je Franciji zagotovila gospodarsko in trgovsko pomembno suhozemsko povezavo z vzhodom. </a:t>
            </a:r>
          </a:p>
          <a:p>
            <a:endParaRPr lang="sl-SI" sz="1600">
              <a:latin typeface="Comic Sans MS" pitchFamily="66" charset="0"/>
            </a:endParaRPr>
          </a:p>
          <a:p>
            <a:r>
              <a:rPr lang="sl-SI" sz="1600">
                <a:latin typeface="Comic Sans MS" pitchFamily="66" charset="0"/>
              </a:rPr>
              <a:t>S celinsko zaporo je prekinila trgovske vezi med Avstrijo in </a:t>
            </a:r>
          </a:p>
          <a:p>
            <a:r>
              <a:rPr lang="sl-SI" sz="1600">
                <a:latin typeface="Comic Sans MS" pitchFamily="66" charset="0"/>
              </a:rPr>
              <a:t>sovražno Veliko Britanijo. </a:t>
            </a:r>
          </a:p>
          <a:p>
            <a:endParaRPr lang="sl-SI" sz="1600">
              <a:latin typeface="Comic Sans MS" pitchFamily="66" charset="0"/>
            </a:endParaRPr>
          </a:p>
        </p:txBody>
      </p:sp>
      <p:pic>
        <p:nvPicPr>
          <p:cNvPr id="26628" name="Slika 6" descr="puscicalevo.jpg">
            <a:hlinkClick r:id="" action="ppaction://hlinkshowjump?jump=previous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6629" name="Slika 7" descr="puscicadesno.jpg">
            <a:hlinkClick r:id="" action="ppaction://hlinkshowjump?jump=next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1026" name="Picture 2" descr="http://www.historyforkids.org/learn/clothing/pictures/cotton.jpg"/>
          <p:cNvPicPr>
            <a:picLocks noChangeAspect="1" noChangeArrowheads="1"/>
          </p:cNvPicPr>
          <p:nvPr/>
        </p:nvPicPr>
        <p:blipFill>
          <a:blip r:embed="rId5"/>
          <a:srcRect/>
          <a:stretch>
            <a:fillRect/>
          </a:stretch>
        </p:blipFill>
        <p:spPr bwMode="auto">
          <a:xfrm>
            <a:off x="1428750" y="3573463"/>
            <a:ext cx="2571750" cy="2287587"/>
          </a:xfrm>
          <a:prstGeom prst="rect">
            <a:avLst/>
          </a:prstGeom>
          <a:ln>
            <a:noFill/>
          </a:ln>
          <a:effectLst>
            <a:outerShdw blurRad="292100" dist="139700" dir="2700000" algn="tl" rotWithShape="0">
              <a:srgbClr val="333333">
                <a:alpha val="65000"/>
              </a:srgbClr>
            </a:outerShdw>
          </a:effectLst>
        </p:spPr>
      </p:pic>
      <p:sp>
        <p:nvSpPr>
          <p:cNvPr id="10" name="Pravokotnik 9"/>
          <p:cNvSpPr/>
          <p:nvPr/>
        </p:nvSpPr>
        <p:spPr>
          <a:xfrm rot="20927816">
            <a:off x="2268538" y="3416300"/>
            <a:ext cx="639762"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26632" name="PoljeZBesedilom 10"/>
          <p:cNvSpPr txBox="1">
            <a:spLocks noChangeArrowheads="1"/>
          </p:cNvSpPr>
          <p:nvPr/>
        </p:nvSpPr>
        <p:spPr bwMode="auto">
          <a:xfrm>
            <a:off x="1692275" y="6237288"/>
            <a:ext cx="2052638" cy="457200"/>
          </a:xfrm>
          <a:prstGeom prst="rect">
            <a:avLst/>
          </a:prstGeom>
          <a:noFill/>
          <a:ln w="9525">
            <a:noFill/>
            <a:miter lim="800000"/>
            <a:headEnd/>
            <a:tailEnd/>
          </a:ln>
        </p:spPr>
        <p:txBody>
          <a:bodyPr wrap="none">
            <a:spAutoFit/>
          </a:bodyPr>
          <a:lstStyle/>
          <a:p>
            <a:r>
              <a:rPr lang="sl-SI" sz="1200" i="1">
                <a:latin typeface="Comic Sans MS" pitchFamily="66" charset="0"/>
              </a:rPr>
              <a:t>Bombaž – najpomembnejše</a:t>
            </a:r>
          </a:p>
          <a:p>
            <a:r>
              <a:rPr lang="sl-SI" sz="1200" i="1">
                <a:latin typeface="Comic Sans MS" pitchFamily="66" charset="0"/>
              </a:rPr>
              <a:t>blago z vzhoda</a:t>
            </a:r>
          </a:p>
        </p:txBody>
      </p:sp>
      <p:cxnSp>
        <p:nvCxnSpPr>
          <p:cNvPr id="20" name="Raven konektor 19"/>
          <p:cNvCxnSpPr/>
          <p:nvPr/>
        </p:nvCxnSpPr>
        <p:spPr>
          <a:xfrm rot="10800000">
            <a:off x="3786188" y="5716588"/>
            <a:ext cx="71437" cy="69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Oblika 24"/>
          <p:cNvCxnSpPr>
            <a:cxnSpLocks noChangeShapeType="1"/>
            <a:stCxn id="26632" idx="3"/>
          </p:cNvCxnSpPr>
          <p:nvPr/>
        </p:nvCxnSpPr>
        <p:spPr bwMode="auto">
          <a:xfrm flipV="1">
            <a:off x="3744913" y="6021388"/>
            <a:ext cx="284162" cy="444500"/>
          </a:xfrm>
          <a:prstGeom prst="curvedConnector2">
            <a:avLst/>
          </a:prstGeom>
          <a:noFill/>
          <a:ln w="9525" algn="ctr">
            <a:solidFill>
              <a:srgbClr val="4A7EBB"/>
            </a:solidFill>
            <a:round/>
            <a:headEnd/>
            <a:tailEnd type="arrow" w="med" len="med"/>
          </a:ln>
        </p:spPr>
      </p:cxnSp>
      <p:pic>
        <p:nvPicPr>
          <p:cNvPr id="26635" name="Slika 25"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6632"/>
                                        </p:tgtEl>
                                        <p:attrNameLst>
                                          <p:attrName>style.visibility</p:attrName>
                                        </p:attrNameLst>
                                      </p:cBhvr>
                                      <p:to>
                                        <p:strVal val="visible"/>
                                      </p:to>
                                    </p:set>
                                    <p:animEffect transition="in" filter="dissolve">
                                      <p:cBhvr>
                                        <p:cTn id="11" dur="500"/>
                                        <p:tgtEl>
                                          <p:spTgt spid="2663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66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85938" y="6000750"/>
            <a:ext cx="3286125" cy="571500"/>
          </a:xfrm>
          <a:prstGeom prst="rect">
            <a:avLst/>
          </a:prstGeom>
          <a:noFill/>
          <a:ln w="9525">
            <a:noFill/>
            <a:miter lim="800000"/>
            <a:headEnd/>
            <a:tailEnd/>
          </a:ln>
        </p:spPr>
      </p:pic>
      <p:sp>
        <p:nvSpPr>
          <p:cNvPr id="27650" name="Naslov 3"/>
          <p:cNvSpPr>
            <a:spLocks noGrp="1"/>
          </p:cNvSpPr>
          <p:nvPr>
            <p:ph type="title"/>
          </p:nvPr>
        </p:nvSpPr>
        <p:spPr>
          <a:xfrm>
            <a:off x="1692275" y="188913"/>
            <a:ext cx="3763963" cy="785812"/>
          </a:xfrm>
        </p:spPr>
        <p:txBody>
          <a:bodyPr/>
          <a:lstStyle/>
          <a:p>
            <a:pPr algn="l" eaLnBrk="1" hangingPunct="1"/>
            <a:r>
              <a:rPr lang="sl-SI" sz="2400" b="1" smtClean="0">
                <a:solidFill>
                  <a:srgbClr val="FF0000"/>
                </a:solidFill>
              </a:rPr>
              <a:t>Uprava</a:t>
            </a:r>
          </a:p>
        </p:txBody>
      </p:sp>
      <p:sp>
        <p:nvSpPr>
          <p:cNvPr id="27651" name="PoljeZBesedilom 4"/>
          <p:cNvSpPr txBox="1">
            <a:spLocks noChangeArrowheads="1"/>
          </p:cNvSpPr>
          <p:nvPr/>
        </p:nvSpPr>
        <p:spPr bwMode="auto">
          <a:xfrm>
            <a:off x="1692275" y="1412875"/>
            <a:ext cx="3671888" cy="4248150"/>
          </a:xfrm>
          <a:prstGeom prst="rect">
            <a:avLst/>
          </a:prstGeom>
          <a:noFill/>
          <a:ln w="9525">
            <a:noFill/>
            <a:miter lim="800000"/>
            <a:headEnd/>
            <a:tailEnd/>
          </a:ln>
        </p:spPr>
        <p:txBody>
          <a:bodyPr>
            <a:spAutoFit/>
          </a:bodyPr>
          <a:lstStyle/>
          <a:p>
            <a:r>
              <a:rPr lang="sl-SI" sz="1600">
                <a:latin typeface="Comic Sans MS" pitchFamily="66" charset="0"/>
              </a:rPr>
              <a:t>Prvi guverner Ilirskih provinc je bil</a:t>
            </a:r>
          </a:p>
          <a:p>
            <a:r>
              <a:rPr lang="sl-SI" sz="1600">
                <a:latin typeface="Comic Sans MS" pitchFamily="66" charset="0"/>
              </a:rPr>
              <a:t>Auguste Marmont.</a:t>
            </a:r>
          </a:p>
          <a:p>
            <a:endParaRPr lang="sl-SI" sz="1600">
              <a:latin typeface="Comic Sans MS" pitchFamily="66" charset="0"/>
            </a:endParaRPr>
          </a:p>
          <a:p>
            <a:r>
              <a:rPr lang="sl-SI" sz="1600">
                <a:latin typeface="Comic Sans MS" pitchFamily="66" charset="0"/>
              </a:rPr>
              <a:t>Ilirske province so bile upravno </a:t>
            </a:r>
          </a:p>
          <a:p>
            <a:r>
              <a:rPr lang="sl-SI" sz="1600">
                <a:latin typeface="Comic Sans MS" pitchFamily="66" charset="0"/>
              </a:rPr>
              <a:t>razdeljene na 6 civilnih provinc </a:t>
            </a:r>
          </a:p>
          <a:p>
            <a:r>
              <a:rPr lang="sl-SI" sz="1600">
                <a:latin typeface="Comic Sans MS" pitchFamily="66" charset="0"/>
              </a:rPr>
              <a:t>in eno vojaško.</a:t>
            </a:r>
          </a:p>
          <a:p>
            <a:endParaRPr lang="sl-SI" sz="1600">
              <a:latin typeface="Comic Sans MS" pitchFamily="66" charset="0"/>
            </a:endParaRPr>
          </a:p>
          <a:p>
            <a:r>
              <a:rPr lang="sl-SI" sz="1600" i="1">
                <a:latin typeface="Comic Sans MS" pitchFamily="66" charset="0"/>
              </a:rPr>
              <a:t>Civilne province:</a:t>
            </a:r>
          </a:p>
          <a:p>
            <a:pPr>
              <a:buFont typeface="Arial" charset="0"/>
              <a:buChar char="•"/>
            </a:pPr>
            <a:r>
              <a:rPr lang="sl-SI" sz="1600">
                <a:latin typeface="Comic Sans MS" pitchFamily="66" charset="0"/>
              </a:rPr>
              <a:t>Kranjska,</a:t>
            </a:r>
          </a:p>
          <a:p>
            <a:pPr>
              <a:buFont typeface="Arial" charset="0"/>
              <a:buChar char="•"/>
            </a:pPr>
            <a:r>
              <a:rPr lang="sl-SI" sz="1600">
                <a:latin typeface="Comic Sans MS" pitchFamily="66" charset="0"/>
              </a:rPr>
              <a:t>Koroška,</a:t>
            </a:r>
          </a:p>
          <a:p>
            <a:pPr>
              <a:buFont typeface="Arial" charset="0"/>
              <a:buChar char="•"/>
            </a:pPr>
            <a:r>
              <a:rPr lang="sl-SI" sz="1600">
                <a:latin typeface="Comic Sans MS" pitchFamily="66" charset="0"/>
              </a:rPr>
              <a:t>Istra,</a:t>
            </a:r>
          </a:p>
          <a:p>
            <a:pPr>
              <a:buFont typeface="Arial" charset="0"/>
              <a:buChar char="•"/>
            </a:pPr>
            <a:r>
              <a:rPr lang="sl-SI" sz="1600">
                <a:latin typeface="Comic Sans MS" pitchFamily="66" charset="0"/>
              </a:rPr>
              <a:t>Civilna Hrvaška,</a:t>
            </a:r>
          </a:p>
          <a:p>
            <a:pPr>
              <a:buFont typeface="Arial" charset="0"/>
              <a:buChar char="•"/>
            </a:pPr>
            <a:r>
              <a:rPr lang="sl-SI" sz="1600">
                <a:latin typeface="Comic Sans MS" pitchFamily="66" charset="0"/>
              </a:rPr>
              <a:t>Dalmacija,</a:t>
            </a:r>
          </a:p>
          <a:p>
            <a:pPr>
              <a:buFont typeface="Arial" charset="0"/>
              <a:buChar char="•"/>
            </a:pPr>
            <a:r>
              <a:rPr lang="sl-SI" sz="1600">
                <a:latin typeface="Comic Sans MS" pitchFamily="66" charset="0"/>
              </a:rPr>
              <a:t>Dubrovnik.</a:t>
            </a:r>
          </a:p>
          <a:p>
            <a:endParaRPr lang="sl-SI" sz="1600" i="1">
              <a:latin typeface="Comic Sans MS" pitchFamily="66" charset="0"/>
            </a:endParaRPr>
          </a:p>
          <a:p>
            <a:r>
              <a:rPr lang="sl-SI" sz="1600">
                <a:latin typeface="Comic Sans MS" pitchFamily="66" charset="0"/>
              </a:rPr>
              <a:t>Vojaška provinca je bila</a:t>
            </a:r>
          </a:p>
          <a:p>
            <a:r>
              <a:rPr lang="sl-SI" sz="1600">
                <a:latin typeface="Comic Sans MS" pitchFamily="66" charset="0"/>
              </a:rPr>
              <a:t>Vojna Hrvaška.</a:t>
            </a:r>
          </a:p>
        </p:txBody>
      </p:sp>
      <p:pic>
        <p:nvPicPr>
          <p:cNvPr id="27652" name="Slika 8" descr="puscicalevo.jpg">
            <a:hlinkClick r:id="" action="ppaction://hlinkshowjump?jump=previous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7653" name="Slika 9" descr="puscicadesno.jpg">
            <a:hlinkClick r:id="" action="ppaction://hlinkshowjump?jump=next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27654" name="Slika 10"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
        <p:nvSpPr>
          <p:cNvPr id="27656" name="PoljeZBesedilom 11"/>
          <p:cNvSpPr txBox="1">
            <a:spLocks noChangeArrowheads="1"/>
          </p:cNvSpPr>
          <p:nvPr/>
        </p:nvSpPr>
        <p:spPr bwMode="auto">
          <a:xfrm>
            <a:off x="6143625" y="5929313"/>
            <a:ext cx="1446213" cy="274637"/>
          </a:xfrm>
          <a:prstGeom prst="rect">
            <a:avLst/>
          </a:prstGeom>
          <a:noFill/>
          <a:ln w="9525">
            <a:noFill/>
            <a:miter lim="800000"/>
            <a:headEnd/>
            <a:tailEnd/>
          </a:ln>
        </p:spPr>
        <p:txBody>
          <a:bodyPr wrap="none">
            <a:spAutoFit/>
          </a:bodyPr>
          <a:lstStyle/>
          <a:p>
            <a:r>
              <a:rPr lang="sl-SI" sz="1200" i="1">
                <a:latin typeface="Comic Sans MS" pitchFamily="66" charset="0"/>
              </a:rPr>
              <a:t>Auguste Marmont</a:t>
            </a:r>
          </a:p>
        </p:txBody>
      </p:sp>
      <p:sp>
        <p:nvSpPr>
          <p:cNvPr id="2" name="PoljeZBesedilom 12"/>
          <p:cNvSpPr txBox="1">
            <a:spLocks noChangeArrowheads="1"/>
          </p:cNvSpPr>
          <p:nvPr/>
        </p:nvSpPr>
        <p:spPr bwMode="auto">
          <a:xfrm>
            <a:off x="1857375" y="6143625"/>
            <a:ext cx="3138488" cy="338138"/>
          </a:xfrm>
          <a:prstGeom prst="rect">
            <a:avLst/>
          </a:prstGeom>
          <a:noFill/>
          <a:ln w="9525">
            <a:noFill/>
            <a:miter lim="800000"/>
            <a:headEnd/>
            <a:tailEnd/>
          </a:ln>
        </p:spPr>
        <p:txBody>
          <a:bodyPr>
            <a:spAutoFit/>
          </a:bodyPr>
          <a:lstStyle/>
          <a:p>
            <a:r>
              <a:rPr lang="sl-SI" sz="1600">
                <a:latin typeface="Comic Sans MS" pitchFamily="66" charset="0"/>
                <a:hlinkClick r:id="rId7" action="ppaction://hlinksldjump"/>
              </a:rPr>
              <a:t>Upravna razdelitev po letu 1811</a:t>
            </a:r>
            <a:endParaRPr lang="sl-SI" sz="1600">
              <a:latin typeface="Comic Sans MS" pitchFamily="66" charset="0"/>
            </a:endParaRPr>
          </a:p>
        </p:txBody>
      </p:sp>
      <p:pic>
        <p:nvPicPr>
          <p:cNvPr id="12" name="Slika 11" descr="marmont.jpg"/>
          <p:cNvPicPr>
            <a:picLocks noChangeAspect="1"/>
          </p:cNvPicPr>
          <p:nvPr/>
        </p:nvPicPr>
        <p:blipFill>
          <a:blip r:embed="rId8"/>
          <a:stretch>
            <a:fillRect/>
          </a:stretch>
        </p:blipFill>
        <p:spPr>
          <a:xfrm>
            <a:off x="5500688" y="1285875"/>
            <a:ext cx="2928937" cy="3709988"/>
          </a:xfrm>
          <a:prstGeom prst="rect">
            <a:avLst/>
          </a:prstGeom>
          <a:ln>
            <a:noFill/>
          </a:ln>
          <a:effectLst>
            <a:outerShdw blurRad="292100" dist="139700" dir="2700000" algn="tl" rotWithShape="0">
              <a:srgbClr val="333333">
                <a:alpha val="65000"/>
              </a:srgbClr>
            </a:outerShdw>
          </a:effectLst>
        </p:spPr>
      </p:pic>
      <p:cxnSp>
        <p:nvCxnSpPr>
          <p:cNvPr id="19" name="Oblika 18"/>
          <p:cNvCxnSpPr>
            <a:stCxn id="27656" idx="3"/>
            <a:endCxn id="12" idx="2"/>
          </p:cNvCxnSpPr>
          <p:nvPr/>
        </p:nvCxnSpPr>
        <p:spPr>
          <a:xfrm flipH="1" flipV="1">
            <a:off x="6965950" y="4995863"/>
            <a:ext cx="623888" cy="1071562"/>
          </a:xfrm>
          <a:prstGeom prst="curvedConnector4">
            <a:avLst>
              <a:gd name="adj1" fmla="val -36595"/>
              <a:gd name="adj2" fmla="val 56412"/>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Pravokotnik 12"/>
          <p:cNvSpPr/>
          <p:nvPr/>
        </p:nvSpPr>
        <p:spPr>
          <a:xfrm rot="19866743">
            <a:off x="5243513" y="1208088"/>
            <a:ext cx="639762" cy="285750"/>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14" name="Pravokotnik 13"/>
          <p:cNvSpPr/>
          <p:nvPr/>
        </p:nvSpPr>
        <p:spPr>
          <a:xfrm rot="2494790">
            <a:off x="8015288" y="1247775"/>
            <a:ext cx="639762" cy="285750"/>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trips(downRight)">
                                      <p:cBhvr>
                                        <p:cTn id="11" dur="500"/>
                                        <p:tgtEl>
                                          <p:spTgt spid="14"/>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7656"/>
                                        </p:tgtEl>
                                        <p:attrNameLst>
                                          <p:attrName>style.visibility</p:attrName>
                                        </p:attrNameLst>
                                      </p:cBhvr>
                                      <p:to>
                                        <p:strVal val="visible"/>
                                      </p:to>
                                    </p:set>
                                    <p:animEffect transition="in" filter="dissolve">
                                      <p:cBhvr>
                                        <p:cTn id="15" dur="500"/>
                                        <p:tgtEl>
                                          <p:spTgt spid="2765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Naslov 3"/>
          <p:cNvSpPr>
            <a:spLocks noGrp="1"/>
          </p:cNvSpPr>
          <p:nvPr>
            <p:ph type="title"/>
          </p:nvPr>
        </p:nvSpPr>
        <p:spPr>
          <a:xfrm>
            <a:off x="1692275" y="188913"/>
            <a:ext cx="4975225" cy="642937"/>
          </a:xfrm>
        </p:spPr>
        <p:txBody>
          <a:bodyPr/>
          <a:lstStyle/>
          <a:p>
            <a:pPr algn="l" eaLnBrk="1" hangingPunct="1"/>
            <a:r>
              <a:rPr lang="sl-SI" sz="2400" b="1" smtClean="0">
                <a:solidFill>
                  <a:srgbClr val="FF0000"/>
                </a:solidFill>
              </a:rPr>
              <a:t>Gospodarstvo</a:t>
            </a:r>
          </a:p>
        </p:txBody>
      </p:sp>
      <p:sp>
        <p:nvSpPr>
          <p:cNvPr id="28674" name="PoljeZBesedilom 4"/>
          <p:cNvSpPr txBox="1">
            <a:spLocks noChangeArrowheads="1"/>
          </p:cNvSpPr>
          <p:nvPr/>
        </p:nvSpPr>
        <p:spPr bwMode="auto">
          <a:xfrm>
            <a:off x="1692275" y="1184275"/>
            <a:ext cx="3887788" cy="4981575"/>
          </a:xfrm>
          <a:prstGeom prst="rect">
            <a:avLst/>
          </a:prstGeom>
          <a:noFill/>
          <a:ln w="9525">
            <a:noFill/>
            <a:miter lim="800000"/>
            <a:headEnd/>
            <a:tailEnd/>
          </a:ln>
        </p:spPr>
        <p:txBody>
          <a:bodyPr>
            <a:spAutoFit/>
          </a:bodyPr>
          <a:lstStyle/>
          <a:p>
            <a:r>
              <a:rPr lang="sl-SI" sz="1600">
                <a:latin typeface="Comic Sans MS" pitchFamily="66" charset="0"/>
              </a:rPr>
              <a:t>Francoska oblast je v Ilirskih provincah razvijala panoge, ki so služile izvajanju celinske zapore in koristile njenemu gospodarstvu.</a:t>
            </a:r>
          </a:p>
          <a:p>
            <a:endParaRPr lang="sl-SI" sz="1600">
              <a:latin typeface="Comic Sans MS" pitchFamily="66" charset="0"/>
            </a:endParaRPr>
          </a:p>
          <a:p>
            <a:r>
              <a:rPr lang="sl-SI" sz="1600">
                <a:latin typeface="Comic Sans MS" pitchFamily="66" charset="0"/>
              </a:rPr>
              <a:t>Kmetijstvo se je razvijalo počasi, brez ukrepov oblasti. </a:t>
            </a:r>
          </a:p>
          <a:p>
            <a:endParaRPr lang="sl-SI" sz="1600">
              <a:latin typeface="Comic Sans MS" pitchFamily="66" charset="0"/>
            </a:endParaRPr>
          </a:p>
          <a:p>
            <a:r>
              <a:rPr lang="sl-SI" sz="1600">
                <a:latin typeface="Comic Sans MS" pitchFamily="66" charset="0"/>
              </a:rPr>
              <a:t>Francozi so v duhu revolucije uveljavili načelo gospodarske svobode. Odpravljali so cehe, z obrtjo se je lahko ukvarjal vsak, ki je obrt prijavil in plačeval obrtni davek. </a:t>
            </a:r>
          </a:p>
          <a:p>
            <a:endParaRPr lang="sl-SI" sz="1600">
              <a:latin typeface="Comic Sans MS" pitchFamily="66" charset="0"/>
            </a:endParaRPr>
          </a:p>
          <a:p>
            <a:r>
              <a:rPr lang="sl-SI" sz="1600">
                <a:latin typeface="Comic Sans MS" pitchFamily="66" charset="0"/>
              </a:rPr>
              <a:t>Prav tako so odpravili “realne” obrti, za katere je bilo značilno, da so mojstri obrt predali, podarili ali prodali.</a:t>
            </a:r>
          </a:p>
          <a:p>
            <a:endParaRPr lang="sl-SI" sz="1600">
              <a:latin typeface="Comic Sans MS" pitchFamily="66" charset="0"/>
            </a:endParaRPr>
          </a:p>
          <a:p>
            <a:endParaRPr lang="sl-SI" sz="1600">
              <a:latin typeface="Comic Sans MS" pitchFamily="66" charset="0"/>
            </a:endParaRPr>
          </a:p>
          <a:p>
            <a:endParaRPr lang="sl-SI" sz="1600">
              <a:latin typeface="Comic Sans MS" pitchFamily="66" charset="0"/>
            </a:endParaRPr>
          </a:p>
        </p:txBody>
      </p:sp>
      <p:pic>
        <p:nvPicPr>
          <p:cNvPr id="28675" name="Slika 6"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8676" name="Slika 7" descr="puscicadesno.jpg">
            <a:hlinkClick r:id="" action="ppaction://hlinkshowjump?jump=next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9" name="Slika 8" descr="orjanje.gif"/>
          <p:cNvPicPr>
            <a:picLocks noChangeAspect="1"/>
          </p:cNvPicPr>
          <p:nvPr/>
        </p:nvPicPr>
        <p:blipFill>
          <a:blip r:embed="rId4"/>
          <a:stretch>
            <a:fillRect/>
          </a:stretch>
        </p:blipFill>
        <p:spPr>
          <a:xfrm>
            <a:off x="5715000" y="1357313"/>
            <a:ext cx="3013075" cy="3881437"/>
          </a:xfrm>
          <a:prstGeom prst="rect">
            <a:avLst/>
          </a:prstGeom>
          <a:ln>
            <a:noFill/>
          </a:ln>
          <a:effectLst>
            <a:outerShdw blurRad="292100" dist="139700" dir="2700000" algn="tl" rotWithShape="0">
              <a:srgbClr val="333333">
                <a:alpha val="65000"/>
              </a:srgbClr>
            </a:outerShdw>
          </a:effectLst>
        </p:spPr>
      </p:pic>
      <p:sp>
        <p:nvSpPr>
          <p:cNvPr id="10" name="Pravokotnik 9"/>
          <p:cNvSpPr/>
          <p:nvPr/>
        </p:nvSpPr>
        <p:spPr>
          <a:xfrm>
            <a:off x="6715125" y="1143000"/>
            <a:ext cx="1143000"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28679" name="PoljeZBesedilom 11"/>
          <p:cNvSpPr txBox="1">
            <a:spLocks noChangeArrowheads="1"/>
          </p:cNvSpPr>
          <p:nvPr/>
        </p:nvSpPr>
        <p:spPr bwMode="auto">
          <a:xfrm>
            <a:off x="5867400" y="6092825"/>
            <a:ext cx="2371725" cy="307975"/>
          </a:xfrm>
          <a:prstGeom prst="rect">
            <a:avLst/>
          </a:prstGeom>
          <a:noFill/>
          <a:ln w="9525">
            <a:noFill/>
            <a:miter lim="800000"/>
            <a:headEnd/>
            <a:tailEnd/>
          </a:ln>
        </p:spPr>
        <p:txBody>
          <a:bodyPr wrap="none">
            <a:spAutoFit/>
          </a:bodyPr>
          <a:lstStyle/>
          <a:p>
            <a:r>
              <a:rPr lang="sl-SI" sz="1400" i="1">
                <a:latin typeface="Comic Sans MS" pitchFamily="66" charset="0"/>
              </a:rPr>
              <a:t>Oranje polja v 18. stoletju</a:t>
            </a:r>
          </a:p>
        </p:txBody>
      </p:sp>
      <p:cxnSp>
        <p:nvCxnSpPr>
          <p:cNvPr id="28680" name="Ukrivljen konektor 20"/>
          <p:cNvCxnSpPr>
            <a:cxnSpLocks noChangeShapeType="1"/>
          </p:cNvCxnSpPr>
          <p:nvPr/>
        </p:nvCxnSpPr>
        <p:spPr bwMode="auto">
          <a:xfrm rot="-5400000">
            <a:off x="6921500" y="5400676"/>
            <a:ext cx="719137" cy="665162"/>
          </a:xfrm>
          <a:prstGeom prst="curvedConnector3">
            <a:avLst>
              <a:gd name="adj1" fmla="val 49889"/>
            </a:avLst>
          </a:prstGeom>
          <a:noFill/>
          <a:ln w="9525" algn="ctr">
            <a:solidFill>
              <a:srgbClr val="4A7EBB"/>
            </a:solidFill>
            <a:round/>
            <a:headEnd/>
            <a:tailEnd type="arrow" w="med" len="med"/>
          </a:ln>
        </p:spPr>
      </p:cxnSp>
      <p:pic>
        <p:nvPicPr>
          <p:cNvPr id="28681" name="Slika 25"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8679"/>
                                        </p:tgtEl>
                                        <p:attrNameLst>
                                          <p:attrName>style.visibility</p:attrName>
                                        </p:attrNameLst>
                                      </p:cBhvr>
                                      <p:to>
                                        <p:strVal val="visible"/>
                                      </p:to>
                                    </p:set>
                                    <p:animEffect transition="in" filter="dissolve">
                                      <p:cBhvr>
                                        <p:cTn id="11" dur="500"/>
                                        <p:tgtEl>
                                          <p:spTgt spid="2867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8680"/>
                                        </p:tgtEl>
                                        <p:attrNameLst>
                                          <p:attrName>style.visibility</p:attrName>
                                        </p:attrNameLst>
                                      </p:cBhvr>
                                      <p:to>
                                        <p:strVal val="visible"/>
                                      </p:to>
                                    </p:set>
                                    <p:animEffect transition="in" filter="wipe(down)">
                                      <p:cBhvr>
                                        <p:cTn id="15"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86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2">
            <a:clrChange>
              <a:clrFrom>
                <a:srgbClr val="FFFFFF"/>
              </a:clrFrom>
              <a:clrTo>
                <a:srgbClr val="FFFFFF">
                  <a:alpha val="0"/>
                </a:srgbClr>
              </a:clrTo>
            </a:clrChange>
            <a:lum contrast="30000"/>
          </a:blip>
          <a:srcRect/>
          <a:stretch>
            <a:fillRect/>
          </a:stretch>
        </p:blipFill>
        <p:spPr bwMode="auto">
          <a:xfrm>
            <a:off x="4786313" y="4581525"/>
            <a:ext cx="1049337" cy="428625"/>
          </a:xfrm>
          <a:prstGeom prst="rect">
            <a:avLst/>
          </a:prstGeom>
          <a:noFill/>
          <a:ln w="9525">
            <a:noFill/>
            <a:miter lim="800000"/>
            <a:headEnd/>
            <a:tailEnd/>
          </a:ln>
        </p:spPr>
      </p:pic>
      <p:pic>
        <p:nvPicPr>
          <p:cNvPr id="29698" name="Picture 3"/>
          <p:cNvPicPr>
            <a:picLocks noChangeAspect="1" noChangeArrowheads="1"/>
          </p:cNvPicPr>
          <p:nvPr/>
        </p:nvPicPr>
        <p:blipFill>
          <a:blip r:embed="rId3">
            <a:clrChange>
              <a:clrFrom>
                <a:srgbClr val="FFFFFF"/>
              </a:clrFrom>
              <a:clrTo>
                <a:srgbClr val="FFFFFF">
                  <a:alpha val="0"/>
                </a:srgbClr>
              </a:clrTo>
            </a:clrChange>
            <a:lum contrast="30000"/>
          </a:blip>
          <a:srcRect/>
          <a:stretch>
            <a:fillRect/>
          </a:stretch>
        </p:blipFill>
        <p:spPr bwMode="auto">
          <a:xfrm>
            <a:off x="4787900" y="3357563"/>
            <a:ext cx="1049338" cy="428625"/>
          </a:xfrm>
          <a:prstGeom prst="rect">
            <a:avLst/>
          </a:prstGeom>
          <a:noFill/>
          <a:ln w="9525">
            <a:noFill/>
            <a:miter lim="800000"/>
            <a:headEnd/>
            <a:tailEnd/>
          </a:ln>
        </p:spPr>
      </p:pic>
      <p:sp>
        <p:nvSpPr>
          <p:cNvPr id="29699" name="PoljeZBesedilom 11"/>
          <p:cNvSpPr txBox="1">
            <a:spLocks noChangeArrowheads="1"/>
          </p:cNvSpPr>
          <p:nvPr/>
        </p:nvSpPr>
        <p:spPr bwMode="auto">
          <a:xfrm>
            <a:off x="3071813" y="3422650"/>
            <a:ext cx="4537075" cy="2292350"/>
          </a:xfrm>
          <a:prstGeom prst="rect">
            <a:avLst/>
          </a:prstGeom>
          <a:noFill/>
          <a:ln w="9525">
            <a:noFill/>
            <a:miter lim="800000"/>
            <a:headEnd/>
            <a:tailEnd/>
          </a:ln>
        </p:spPr>
        <p:txBody>
          <a:bodyPr>
            <a:spAutoFit/>
          </a:bodyPr>
          <a:lstStyle/>
          <a:p>
            <a:pPr algn="ctr"/>
            <a:r>
              <a:rPr lang="sl-SI" sz="1600">
                <a:latin typeface="Comic Sans MS" pitchFamily="66" charset="0"/>
                <a:hlinkClick r:id="rId4" action="ppaction://hlinksldjump"/>
              </a:rPr>
              <a:t>Tabela 1</a:t>
            </a:r>
            <a:endParaRPr lang="sl-SI" sz="1600">
              <a:latin typeface="Comic Sans MS" pitchFamily="66" charset="0"/>
            </a:endParaRPr>
          </a:p>
          <a:p>
            <a:pPr algn="ctr"/>
            <a:r>
              <a:rPr lang="sl-SI" sz="1600">
                <a:latin typeface="Comic Sans MS" pitchFamily="66" charset="0"/>
              </a:rPr>
              <a:t>Število mojstrov in pomočnikov v različnih</a:t>
            </a:r>
          </a:p>
          <a:p>
            <a:pPr algn="ctr"/>
            <a:r>
              <a:rPr lang="sl-SI" sz="1600">
                <a:latin typeface="Comic Sans MS" pitchFamily="66" charset="0"/>
              </a:rPr>
              <a:t>obrtnih dejavnostih v letih 1792 in 1809.</a:t>
            </a:r>
          </a:p>
          <a:p>
            <a:pPr algn="ctr"/>
            <a:endParaRPr lang="sl-SI" sz="1600">
              <a:latin typeface="Comic Sans MS" pitchFamily="66" charset="0"/>
            </a:endParaRPr>
          </a:p>
          <a:p>
            <a:pPr algn="ctr"/>
            <a:endParaRPr lang="sl-SI" sz="1600">
              <a:latin typeface="Comic Sans MS" pitchFamily="66" charset="0"/>
            </a:endParaRPr>
          </a:p>
          <a:p>
            <a:pPr algn="ctr"/>
            <a:r>
              <a:rPr lang="sl-SI" sz="1600">
                <a:latin typeface="Comic Sans MS" pitchFamily="66" charset="0"/>
                <a:hlinkClick r:id="rId5" action="ppaction://hlinksldjump"/>
              </a:rPr>
              <a:t>Tabela 2</a:t>
            </a:r>
            <a:endParaRPr lang="sl-SI" sz="1600">
              <a:latin typeface="Comic Sans MS" pitchFamily="66" charset="0"/>
            </a:endParaRPr>
          </a:p>
          <a:p>
            <a:pPr algn="ctr"/>
            <a:r>
              <a:rPr lang="sl-SI" sz="1600">
                <a:latin typeface="Comic Sans MS" pitchFamily="66" charset="0"/>
              </a:rPr>
              <a:t>Število mojstrov in pomočnikov v različnih</a:t>
            </a:r>
          </a:p>
          <a:p>
            <a:pPr algn="ctr"/>
            <a:r>
              <a:rPr lang="sl-SI" sz="1600">
                <a:latin typeface="Comic Sans MS" pitchFamily="66" charset="0"/>
              </a:rPr>
              <a:t>obrtnih dejavnostih v letih 1809 in 1814.</a:t>
            </a:r>
          </a:p>
          <a:p>
            <a:pPr algn="ctr"/>
            <a:endParaRPr lang="sl-SI" sz="1600">
              <a:latin typeface="Comic Sans MS" pitchFamily="66" charset="0"/>
            </a:endParaRPr>
          </a:p>
        </p:txBody>
      </p:sp>
      <p:sp>
        <p:nvSpPr>
          <p:cNvPr id="29700" name="Naslov 3"/>
          <p:cNvSpPr>
            <a:spLocks noGrp="1"/>
          </p:cNvSpPr>
          <p:nvPr>
            <p:ph type="title"/>
          </p:nvPr>
        </p:nvSpPr>
        <p:spPr>
          <a:xfrm>
            <a:off x="1685925" y="115888"/>
            <a:ext cx="5191125" cy="785812"/>
          </a:xfrm>
        </p:spPr>
        <p:txBody>
          <a:bodyPr/>
          <a:lstStyle/>
          <a:p>
            <a:pPr algn="l" eaLnBrk="1" hangingPunct="1"/>
            <a:r>
              <a:rPr lang="sl-SI" sz="2400" b="1" smtClean="0">
                <a:solidFill>
                  <a:srgbClr val="FF0000"/>
                </a:solidFill>
              </a:rPr>
              <a:t>Gospodarstvo</a:t>
            </a:r>
          </a:p>
        </p:txBody>
      </p:sp>
      <p:sp>
        <p:nvSpPr>
          <p:cNvPr id="29701" name="PoljeZBesedilom 4"/>
          <p:cNvSpPr txBox="1">
            <a:spLocks noChangeArrowheads="1"/>
          </p:cNvSpPr>
          <p:nvPr/>
        </p:nvSpPr>
        <p:spPr bwMode="auto">
          <a:xfrm>
            <a:off x="1692275" y="1268413"/>
            <a:ext cx="7212013" cy="1069975"/>
          </a:xfrm>
          <a:prstGeom prst="rect">
            <a:avLst/>
          </a:prstGeom>
          <a:noFill/>
          <a:ln w="9525">
            <a:noFill/>
            <a:miter lim="800000"/>
            <a:headEnd/>
            <a:tailEnd/>
          </a:ln>
        </p:spPr>
        <p:txBody>
          <a:bodyPr>
            <a:spAutoFit/>
          </a:bodyPr>
          <a:lstStyle/>
          <a:p>
            <a:r>
              <a:rPr lang="sl-SI" sz="1600">
                <a:latin typeface="Comic Sans MS" pitchFamily="66" charset="0"/>
              </a:rPr>
              <a:t>Število mojstrov se je začelo nevzdržno večati, saj je to dovoljevala obrtna svoboda. Od leta 1809 (prihod Francozov), pa do leta 1814, ob ponovni avstrijski oblasti, se je število mojstrov znatno povečalo, število pomočnikov pa zmanjšalo skoraj za 50%.</a:t>
            </a:r>
          </a:p>
        </p:txBody>
      </p:sp>
      <p:pic>
        <p:nvPicPr>
          <p:cNvPr id="29702" name="Slika 6" descr="puscicalevo.jpg">
            <a:hlinkClick r:id="" action="ppaction://hlinkshowjump?jump=previousslide"/>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9703" name="Slika 7" descr="puscicadesno.jpg">
            <a:hlinkClick r:id="rId7" action="ppaction://hlinksldjump"/>
          </p:cNvPr>
          <p:cNvPicPr>
            <a:picLocks noChangeAspect="1"/>
          </p:cNvPicPr>
          <p:nvPr/>
        </p:nvPicPr>
        <p:blipFill>
          <a:blip r:embed="rId8">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29704" name="Slika 17" descr="hiska ikonca.jpg">
            <a:hlinkClick r:id="rId9" action="ppaction://hlinksldjump"/>
          </p:cNvPr>
          <p:cNvPicPr>
            <a:picLocks noChangeAspect="1"/>
          </p:cNvPicPr>
          <p:nvPr/>
        </p:nvPicPr>
        <p:blipFill>
          <a:blip r:embed="rId10">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left)">
                                      <p:cBhvr>
                                        <p:cTn id="7" dur="500"/>
                                        <p:tgtEl>
                                          <p:spTgt spid="296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697"/>
                                        </p:tgtEl>
                                        <p:attrNameLst>
                                          <p:attrName>style.visibility</p:attrName>
                                        </p:attrNameLst>
                                      </p:cBhvr>
                                      <p:to>
                                        <p:strVal val="visible"/>
                                      </p:to>
                                    </p:set>
                                    <p:animEffect transition="in" filter="wipe(left)">
                                      <p:cBhvr>
                                        <p:cTn id="11" dur="5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Slika 5" descr="puscicadesno.jpg">
            <a:hlinkClick r:id="" action="ppaction://hlinkshowjump?jump=next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30722" name="Naslov 3"/>
          <p:cNvSpPr>
            <a:spLocks noGrp="1"/>
          </p:cNvSpPr>
          <p:nvPr>
            <p:ph type="title"/>
          </p:nvPr>
        </p:nvSpPr>
        <p:spPr>
          <a:xfrm>
            <a:off x="1731963" y="115888"/>
            <a:ext cx="5983287" cy="785812"/>
          </a:xfrm>
        </p:spPr>
        <p:txBody>
          <a:bodyPr/>
          <a:lstStyle/>
          <a:p>
            <a:pPr algn="l" eaLnBrk="1" hangingPunct="1"/>
            <a:r>
              <a:rPr lang="sl-SI" sz="2400" b="1" smtClean="0">
                <a:solidFill>
                  <a:srgbClr val="FF0000"/>
                </a:solidFill>
              </a:rPr>
              <a:t>Denar in trgovina</a:t>
            </a:r>
          </a:p>
        </p:txBody>
      </p:sp>
      <p:sp>
        <p:nvSpPr>
          <p:cNvPr id="30723" name="PoljeZBesedilom 7"/>
          <p:cNvSpPr txBox="1">
            <a:spLocks noChangeArrowheads="1"/>
          </p:cNvSpPr>
          <p:nvPr/>
        </p:nvSpPr>
        <p:spPr bwMode="auto">
          <a:xfrm>
            <a:off x="1730375" y="765175"/>
            <a:ext cx="6985000" cy="5959475"/>
          </a:xfrm>
          <a:prstGeom prst="rect">
            <a:avLst/>
          </a:prstGeom>
          <a:noFill/>
          <a:ln w="9525">
            <a:noFill/>
            <a:miter lim="800000"/>
            <a:headEnd/>
            <a:tailEnd/>
          </a:ln>
        </p:spPr>
        <p:txBody>
          <a:bodyPr>
            <a:spAutoFit/>
          </a:bodyPr>
          <a:lstStyle/>
          <a:p>
            <a:r>
              <a:rPr lang="sl-SI" sz="1600">
                <a:latin typeface="Comic Sans MS" pitchFamily="66" charset="0"/>
              </a:rPr>
              <a:t>Francozi so podpirali svobodo v notranji trgovini. Da bi trgovino pospešili, so ustanovili dve trgovski zbornici v Trstu in na Reki.</a:t>
            </a:r>
          </a:p>
          <a:p>
            <a:r>
              <a:rPr lang="sl-SI" sz="1600">
                <a:latin typeface="Comic Sans MS" pitchFamily="66" charset="0"/>
              </a:rPr>
              <a:t>Obdržali so sistem monopolov za dobičkonosna tobak in sol.</a:t>
            </a:r>
          </a:p>
          <a:p>
            <a:r>
              <a:rPr lang="sl-SI" sz="1600">
                <a:latin typeface="Comic Sans MS" pitchFamily="66" charset="0"/>
              </a:rPr>
              <a:t>Uvedli so decimalni sistem.</a:t>
            </a:r>
          </a:p>
          <a:p>
            <a:r>
              <a:rPr lang="sl-SI" sz="1600">
                <a:latin typeface="Comic Sans MS" pitchFamily="66" charset="0"/>
              </a:rPr>
              <a:t>Zaradi inflacije avstrijskega denarja so začeli uvajati francoske </a:t>
            </a:r>
          </a:p>
          <a:p>
            <a:r>
              <a:rPr lang="sl-SI" sz="1600">
                <a:latin typeface="Comic Sans MS" pitchFamily="66" charset="0"/>
              </a:rPr>
              <a:t>franke in italijanske lire. </a:t>
            </a:r>
          </a:p>
          <a:p>
            <a:endParaRPr lang="sl-SI" sz="1600">
              <a:latin typeface="Comic Sans MS" pitchFamily="66" charset="0"/>
            </a:endParaRPr>
          </a:p>
          <a:p>
            <a:r>
              <a:rPr lang="sl-SI" sz="1600">
                <a:latin typeface="Comic Sans MS" pitchFamily="66" charset="0"/>
              </a:rPr>
              <a:t>Francozi so si prek Ilirskih </a:t>
            </a:r>
          </a:p>
          <a:p>
            <a:r>
              <a:rPr lang="sl-SI" sz="1600">
                <a:latin typeface="Comic Sans MS" pitchFamily="66" charset="0"/>
              </a:rPr>
              <a:t>provinc obetali prehodno </a:t>
            </a:r>
          </a:p>
          <a:p>
            <a:r>
              <a:rPr lang="sl-SI" sz="1600">
                <a:latin typeface="Comic Sans MS" pitchFamily="66" charset="0"/>
              </a:rPr>
              <a:t>trgovino s Turčijo, saj so </a:t>
            </a:r>
          </a:p>
          <a:p>
            <a:r>
              <a:rPr lang="sl-SI" sz="1600">
                <a:latin typeface="Comic Sans MS" pitchFamily="66" charset="0"/>
              </a:rPr>
              <a:t>Angleži kot odgovor na </a:t>
            </a:r>
          </a:p>
          <a:p>
            <a:r>
              <a:rPr lang="sl-SI" sz="1600">
                <a:latin typeface="Comic Sans MS" pitchFamily="66" charset="0"/>
              </a:rPr>
              <a:t>celinsko zaporo zaprli </a:t>
            </a:r>
          </a:p>
          <a:p>
            <a:r>
              <a:rPr lang="sl-SI" sz="1600">
                <a:latin typeface="Comic Sans MS" pitchFamily="66" charset="0"/>
              </a:rPr>
              <a:t>morske poti.</a:t>
            </a:r>
          </a:p>
          <a:p>
            <a:endParaRPr lang="sl-SI" sz="1600">
              <a:latin typeface="Comic Sans MS" pitchFamily="66" charset="0"/>
            </a:endParaRPr>
          </a:p>
          <a:p>
            <a:r>
              <a:rPr lang="sl-SI" sz="1600">
                <a:latin typeface="Comic Sans MS" pitchFamily="66" charset="0"/>
              </a:rPr>
              <a:t>Zaradi boljših prometnih povezav </a:t>
            </a:r>
          </a:p>
          <a:p>
            <a:r>
              <a:rPr lang="sl-SI" sz="1600">
                <a:latin typeface="Comic Sans MS" pitchFamily="66" charset="0"/>
              </a:rPr>
              <a:t>so gradili nove ceste in </a:t>
            </a:r>
          </a:p>
          <a:p>
            <a:r>
              <a:rPr lang="sl-SI" sz="1600">
                <a:latin typeface="Comic Sans MS" pitchFamily="66" charset="0"/>
              </a:rPr>
              <a:t>popravljali stare.</a:t>
            </a:r>
          </a:p>
          <a:p>
            <a:endParaRPr lang="sl-SI" sz="1600">
              <a:latin typeface="Comic Sans MS" pitchFamily="66" charset="0"/>
            </a:endParaRPr>
          </a:p>
          <a:p>
            <a:r>
              <a:rPr lang="sl-SI" sz="1600">
                <a:latin typeface="Comic Sans MS" pitchFamily="66" charset="0"/>
              </a:rPr>
              <a:t>Ljubljana je postala zelo </a:t>
            </a:r>
          </a:p>
          <a:p>
            <a:r>
              <a:rPr lang="sl-SI" sz="1600">
                <a:latin typeface="Comic Sans MS" pitchFamily="66" charset="0"/>
              </a:rPr>
              <a:t>pomembno stičišče trgovskih</a:t>
            </a:r>
          </a:p>
          <a:p>
            <a:r>
              <a:rPr lang="sl-SI" sz="1600">
                <a:latin typeface="Comic Sans MS" pitchFamily="66" charset="0"/>
              </a:rPr>
              <a:t>poti in trgovsko središče, </a:t>
            </a:r>
          </a:p>
          <a:p>
            <a:endParaRPr lang="sl-SI" sz="1600">
              <a:latin typeface="Comic Sans MS" pitchFamily="66" charset="0"/>
            </a:endParaRPr>
          </a:p>
          <a:p>
            <a:endParaRPr lang="sl-SI" sz="1600">
              <a:latin typeface="Comic Sans MS" pitchFamily="66" charset="0"/>
            </a:endParaRPr>
          </a:p>
          <a:p>
            <a:endParaRPr lang="sl-SI" sz="1600">
              <a:latin typeface="Comic Sans MS" pitchFamily="66" charset="0"/>
            </a:endParaRPr>
          </a:p>
        </p:txBody>
      </p:sp>
      <p:pic>
        <p:nvPicPr>
          <p:cNvPr id="9" name="Slika 8" descr="cesta.gif"/>
          <p:cNvPicPr>
            <a:picLocks noChangeAspect="1"/>
          </p:cNvPicPr>
          <p:nvPr/>
        </p:nvPicPr>
        <p:blipFill>
          <a:blip r:embed="rId3"/>
          <a:srcRect/>
          <a:stretch>
            <a:fillRect/>
          </a:stretch>
        </p:blipFill>
        <p:spPr bwMode="auto">
          <a:xfrm rot="-426978">
            <a:off x="4787900" y="2205038"/>
            <a:ext cx="4151313" cy="2916237"/>
          </a:xfrm>
          <a:prstGeom prst="rect">
            <a:avLst/>
          </a:prstGeom>
          <a:ln>
            <a:noFill/>
          </a:ln>
          <a:effectLst>
            <a:outerShdw blurRad="292100" dist="139700" dir="2700000" algn="tl" rotWithShape="0">
              <a:srgbClr val="333333">
                <a:alpha val="65000"/>
              </a:srgbClr>
            </a:outerShdw>
          </a:effectLst>
        </p:spPr>
      </p:pic>
      <p:sp>
        <p:nvSpPr>
          <p:cNvPr id="10" name="Pravokotnik 9"/>
          <p:cNvSpPr/>
          <p:nvPr/>
        </p:nvSpPr>
        <p:spPr>
          <a:xfrm rot="21406297">
            <a:off x="6156325" y="2133600"/>
            <a:ext cx="857250" cy="236538"/>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30726" name="PoljeZBesedilom 10"/>
          <p:cNvSpPr txBox="1">
            <a:spLocks noChangeArrowheads="1"/>
          </p:cNvSpPr>
          <p:nvPr/>
        </p:nvSpPr>
        <p:spPr bwMode="auto">
          <a:xfrm>
            <a:off x="5435600" y="5734050"/>
            <a:ext cx="3065463" cy="646113"/>
          </a:xfrm>
          <a:prstGeom prst="rect">
            <a:avLst/>
          </a:prstGeom>
          <a:noFill/>
          <a:ln w="9525">
            <a:noFill/>
            <a:miter lim="800000"/>
            <a:headEnd/>
            <a:tailEnd/>
          </a:ln>
        </p:spPr>
        <p:txBody>
          <a:bodyPr wrap="none">
            <a:spAutoFit/>
          </a:bodyPr>
          <a:lstStyle/>
          <a:p>
            <a:r>
              <a:rPr lang="sl-SI" sz="1200" i="1">
                <a:latin typeface="Comic Sans MS" pitchFamily="66" charset="0"/>
              </a:rPr>
              <a:t>Cesta, ki je vodila iz vzhodno alpskih do</a:t>
            </a:r>
          </a:p>
          <a:p>
            <a:r>
              <a:rPr lang="sl-SI" sz="1200" i="1">
                <a:latin typeface="Comic Sans MS" pitchFamily="66" charset="0"/>
              </a:rPr>
              <a:t>zahodno alpskih predelov po slovenskem </a:t>
            </a:r>
          </a:p>
          <a:p>
            <a:r>
              <a:rPr lang="sl-SI" sz="1200" i="1">
                <a:latin typeface="Comic Sans MS" pitchFamily="66" charset="0"/>
              </a:rPr>
              <a:t>ozemlju do Trsta.</a:t>
            </a:r>
          </a:p>
        </p:txBody>
      </p:sp>
      <p:cxnSp>
        <p:nvCxnSpPr>
          <p:cNvPr id="13" name="Ukrivljen konektor 12"/>
          <p:cNvCxnSpPr>
            <a:cxnSpLocks noChangeShapeType="1"/>
            <a:stCxn id="30726" idx="0"/>
          </p:cNvCxnSpPr>
          <p:nvPr/>
        </p:nvCxnSpPr>
        <p:spPr bwMode="auto">
          <a:xfrm rot="5400000" flipH="1" flipV="1">
            <a:off x="6921500" y="5275263"/>
            <a:ext cx="504825" cy="412750"/>
          </a:xfrm>
          <a:prstGeom prst="curvedConnector3">
            <a:avLst>
              <a:gd name="adj1" fmla="val 50000"/>
            </a:avLst>
          </a:prstGeom>
          <a:noFill/>
          <a:ln w="9525" algn="ctr">
            <a:solidFill>
              <a:srgbClr val="4A7EBB"/>
            </a:solidFill>
            <a:round/>
            <a:headEnd/>
            <a:tailEnd type="arrow" w="med" len="med"/>
          </a:ln>
        </p:spPr>
      </p:cxnSp>
      <p:pic>
        <p:nvPicPr>
          <p:cNvPr id="30728" name="Slika 4" descr="puscicalevo.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0729" name="Slika 14"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0726"/>
                                        </p:tgtEl>
                                        <p:attrNameLst>
                                          <p:attrName>style.visibility</p:attrName>
                                        </p:attrNameLst>
                                      </p:cBhvr>
                                      <p:to>
                                        <p:strVal val="visible"/>
                                      </p:to>
                                    </p:set>
                                    <p:animEffect transition="in" filter="dissolve">
                                      <p:cBhvr>
                                        <p:cTn id="11" dur="500"/>
                                        <p:tgtEl>
                                          <p:spTgt spid="307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7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785938" y="2357438"/>
            <a:ext cx="1785937" cy="428625"/>
          </a:xfrm>
          <a:prstGeom prst="rect">
            <a:avLst/>
          </a:prstGeom>
          <a:noFill/>
          <a:ln w="9525">
            <a:noFill/>
            <a:miter lim="800000"/>
            <a:headEnd/>
            <a:tailEnd/>
          </a:ln>
        </p:spPr>
      </p:pic>
      <p:sp>
        <p:nvSpPr>
          <p:cNvPr id="31746" name="Naslov 3"/>
          <p:cNvSpPr>
            <a:spLocks noGrp="1"/>
          </p:cNvSpPr>
          <p:nvPr>
            <p:ph type="title"/>
          </p:nvPr>
        </p:nvSpPr>
        <p:spPr>
          <a:xfrm>
            <a:off x="1714500" y="142875"/>
            <a:ext cx="3914775" cy="785813"/>
          </a:xfrm>
        </p:spPr>
        <p:txBody>
          <a:bodyPr/>
          <a:lstStyle/>
          <a:p>
            <a:pPr algn="l" eaLnBrk="1" hangingPunct="1"/>
            <a:r>
              <a:rPr lang="sl-SI" sz="2400" b="1" smtClean="0">
                <a:solidFill>
                  <a:srgbClr val="FF0000"/>
                </a:solidFill>
              </a:rPr>
              <a:t>Sodna uprava</a:t>
            </a:r>
          </a:p>
        </p:txBody>
      </p:sp>
      <p:sp>
        <p:nvSpPr>
          <p:cNvPr id="31749" name="PoljeZBesedilom 8"/>
          <p:cNvSpPr txBox="1">
            <a:spLocks noChangeArrowheads="1"/>
          </p:cNvSpPr>
          <p:nvPr/>
        </p:nvSpPr>
        <p:spPr bwMode="auto">
          <a:xfrm>
            <a:off x="1785938" y="5643563"/>
            <a:ext cx="2428875" cy="1016000"/>
          </a:xfrm>
          <a:prstGeom prst="rect">
            <a:avLst/>
          </a:prstGeom>
          <a:noFill/>
          <a:ln w="9525">
            <a:noFill/>
            <a:miter lim="800000"/>
            <a:headEnd/>
            <a:tailEnd/>
          </a:ln>
        </p:spPr>
        <p:txBody>
          <a:bodyPr>
            <a:spAutoFit/>
          </a:bodyPr>
          <a:lstStyle/>
          <a:p>
            <a:r>
              <a:rPr lang="sl-SI" sz="1200" i="1">
                <a:latin typeface="Comic Sans MS" pitchFamily="66" charset="0"/>
              </a:rPr>
              <a:t>Da bi opozorili, da sodstvo misli resno in je učinkovito, so v Ljubljano leta 1810 pripeljali giljotino, vendar je niso nikoli uporabili.</a:t>
            </a:r>
          </a:p>
        </p:txBody>
      </p:sp>
      <p:pic>
        <p:nvPicPr>
          <p:cNvPr id="31748" name="Slika 10"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 name="Slika 11"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1750" name="Slika 12"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
        <p:nvSpPr>
          <p:cNvPr id="31751" name="Rectangle 10"/>
          <p:cNvSpPr>
            <a:spLocks noChangeArrowheads="1"/>
          </p:cNvSpPr>
          <p:nvPr/>
        </p:nvSpPr>
        <p:spPr bwMode="auto">
          <a:xfrm>
            <a:off x="1692275" y="1155700"/>
            <a:ext cx="6985000" cy="1558925"/>
          </a:xfrm>
          <a:prstGeom prst="rect">
            <a:avLst/>
          </a:prstGeom>
          <a:noFill/>
          <a:ln w="9525">
            <a:noFill/>
            <a:miter lim="800000"/>
            <a:headEnd/>
            <a:tailEnd/>
          </a:ln>
        </p:spPr>
        <p:txBody>
          <a:bodyPr>
            <a:spAutoFit/>
          </a:bodyPr>
          <a:lstStyle/>
          <a:p>
            <a:r>
              <a:rPr lang="sl-SI" sz="1600">
                <a:latin typeface="Comic Sans MS" pitchFamily="66" charset="0"/>
              </a:rPr>
              <a:t>Napoleonov zakonik je za Ilirce pomenil velik preobrat. </a:t>
            </a:r>
          </a:p>
          <a:p>
            <a:endParaRPr lang="sl-SI" sz="1600">
              <a:latin typeface="Comic Sans MS" pitchFamily="66" charset="0"/>
            </a:endParaRPr>
          </a:p>
          <a:p>
            <a:r>
              <a:rPr lang="sl-SI" sz="1600">
                <a:latin typeface="Comic Sans MS" pitchFamily="66" charset="0"/>
              </a:rPr>
              <a:t>Razprave so bile javne in ustne, medtem ko so bile pod avstrijsko oblastjo sobe tajne, pravde pisne in predvsem zelo drage. </a:t>
            </a:r>
          </a:p>
          <a:p>
            <a:endParaRPr lang="sl-SI" sz="1600">
              <a:latin typeface="Comic Sans MS" pitchFamily="66" charset="0"/>
            </a:endParaRPr>
          </a:p>
          <a:p>
            <a:r>
              <a:rPr lang="sl-SI" sz="1600">
                <a:latin typeface="Comic Sans MS" pitchFamily="66" charset="0"/>
                <a:hlinkClick r:id="rId8" action="ppaction://hlinksldjump"/>
              </a:rPr>
              <a:t>Francosko sodstvo</a:t>
            </a:r>
            <a:r>
              <a:rPr lang="sl-SI" sz="1600">
                <a:latin typeface="Comic Sans MS" pitchFamily="66" charset="0"/>
              </a:rPr>
              <a:t> je bilo brezplačno.</a:t>
            </a:r>
          </a:p>
        </p:txBody>
      </p:sp>
      <p:pic>
        <p:nvPicPr>
          <p:cNvPr id="38916" name="Picture 4" descr="http://www.accsoft.com.au/~ross777/Tolstoy/gifs_pics/guillotine.gif"/>
          <p:cNvPicPr>
            <a:picLocks noChangeAspect="1" noChangeArrowheads="1"/>
          </p:cNvPicPr>
          <p:nvPr/>
        </p:nvPicPr>
        <p:blipFill>
          <a:blip r:embed="rId9"/>
          <a:srcRect/>
          <a:stretch>
            <a:fillRect/>
          </a:stretch>
        </p:blipFill>
        <p:spPr bwMode="auto">
          <a:xfrm>
            <a:off x="4929188" y="2928938"/>
            <a:ext cx="3000375" cy="3713162"/>
          </a:xfrm>
          <a:prstGeom prst="rect">
            <a:avLst/>
          </a:prstGeom>
          <a:ln>
            <a:noFill/>
          </a:ln>
          <a:effectLst>
            <a:outerShdw blurRad="292100" dist="139700" dir="2700000" algn="tl" rotWithShape="0">
              <a:srgbClr val="333333">
                <a:alpha val="65000"/>
              </a:srgbClr>
            </a:outerShdw>
          </a:effectLst>
        </p:spPr>
      </p:pic>
      <p:sp>
        <p:nvSpPr>
          <p:cNvPr id="14" name="Pravokotnik 13"/>
          <p:cNvSpPr/>
          <p:nvPr/>
        </p:nvSpPr>
        <p:spPr>
          <a:xfrm rot="21406297">
            <a:off x="6007100" y="2809875"/>
            <a:ext cx="857250" cy="236538"/>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cxnSp>
        <p:nvCxnSpPr>
          <p:cNvPr id="16" name="Oblika 15"/>
          <p:cNvCxnSpPr/>
          <p:nvPr/>
        </p:nvCxnSpPr>
        <p:spPr>
          <a:xfrm rot="5400000" flipH="1" flipV="1">
            <a:off x="3107532" y="4107656"/>
            <a:ext cx="1357312" cy="15716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1749"/>
                                        </p:tgtEl>
                                        <p:attrNameLst>
                                          <p:attrName>style.visibility</p:attrName>
                                        </p:attrNameLst>
                                      </p:cBhvr>
                                      <p:to>
                                        <p:strVal val="visible"/>
                                      </p:to>
                                    </p:set>
                                    <p:animEffect transition="in" filter="dissolve">
                                      <p:cBhvr>
                                        <p:cTn id="11" dur="500"/>
                                        <p:tgtEl>
                                          <p:spTgt spid="3174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Slika 7" descr="dnar.png"/>
          <p:cNvPicPr>
            <a:picLocks noChangeAspect="1"/>
          </p:cNvPicPr>
          <p:nvPr/>
        </p:nvPicPr>
        <p:blipFill>
          <a:blip r:embed="rId2"/>
          <a:srcRect/>
          <a:stretch>
            <a:fillRect/>
          </a:stretch>
        </p:blipFill>
        <p:spPr bwMode="auto">
          <a:xfrm>
            <a:off x="6500813" y="3643313"/>
            <a:ext cx="2000250" cy="1870075"/>
          </a:xfrm>
          <a:prstGeom prst="rect">
            <a:avLst/>
          </a:prstGeom>
          <a:noFill/>
          <a:ln w="9525">
            <a:noFill/>
            <a:miter lim="800000"/>
            <a:headEnd/>
            <a:tailEnd/>
          </a:ln>
        </p:spPr>
      </p:pic>
      <p:pic>
        <p:nvPicPr>
          <p:cNvPr id="32769" name="Picture 3"/>
          <p:cNvPicPr>
            <a:picLocks noChangeAspect="1" noChangeArrowheads="1"/>
          </p:cNvPicPr>
          <p:nvPr/>
        </p:nvPicPr>
        <p:blipFill>
          <a:blip r:embed="rId3">
            <a:clrChange>
              <a:clrFrom>
                <a:srgbClr val="FFFFFF"/>
              </a:clrFrom>
              <a:clrTo>
                <a:srgbClr val="FFFFFF">
                  <a:alpha val="0"/>
                </a:srgbClr>
              </a:clrTo>
            </a:clrChange>
            <a:lum contrast="30000"/>
          </a:blip>
          <a:srcRect/>
          <a:stretch>
            <a:fillRect/>
          </a:stretch>
        </p:blipFill>
        <p:spPr bwMode="auto">
          <a:xfrm>
            <a:off x="6429375" y="3429000"/>
            <a:ext cx="857250" cy="500063"/>
          </a:xfrm>
          <a:prstGeom prst="rect">
            <a:avLst/>
          </a:prstGeom>
          <a:noFill/>
          <a:ln w="9525">
            <a:noFill/>
            <a:miter lim="800000"/>
            <a:headEnd/>
            <a:tailEnd/>
          </a:ln>
        </p:spPr>
      </p:pic>
      <p:sp>
        <p:nvSpPr>
          <p:cNvPr id="33795" name="PoljeZBesedilom 4"/>
          <p:cNvSpPr txBox="1">
            <a:spLocks noChangeArrowheads="1"/>
          </p:cNvSpPr>
          <p:nvPr/>
        </p:nvSpPr>
        <p:spPr bwMode="auto">
          <a:xfrm>
            <a:off x="1714500" y="2286000"/>
            <a:ext cx="6408738" cy="2781300"/>
          </a:xfrm>
          <a:prstGeom prst="rect">
            <a:avLst/>
          </a:prstGeom>
          <a:noFill/>
          <a:ln w="9525">
            <a:noFill/>
            <a:miter lim="800000"/>
            <a:headEnd/>
            <a:tailEnd/>
          </a:ln>
        </p:spPr>
        <p:txBody>
          <a:bodyPr>
            <a:spAutoFit/>
          </a:bodyPr>
          <a:lstStyle/>
          <a:p>
            <a:r>
              <a:rPr lang="sl-SI" sz="1600">
                <a:latin typeface="Comic Sans MS" pitchFamily="66" charset="0"/>
              </a:rPr>
              <a:t>Zaradi visokih rednih davkov pod Francozi in ker so se plačevali v francoski valuti, se je pri ljudeh ohranil izraz za davke – “fronki”. </a:t>
            </a:r>
          </a:p>
          <a:p>
            <a:endParaRPr lang="sl-SI" sz="1600">
              <a:latin typeface="Comic Sans MS" pitchFamily="66" charset="0"/>
            </a:endParaRPr>
          </a:p>
          <a:p>
            <a:endParaRPr lang="sl-SI" sz="1600">
              <a:latin typeface="Comic Sans MS" pitchFamily="66" charset="0"/>
            </a:endParaRPr>
          </a:p>
          <a:p>
            <a:endParaRPr lang="sl-SI" sz="1600">
              <a:latin typeface="Comic Sans MS" pitchFamily="66" charset="0"/>
            </a:endParaRPr>
          </a:p>
          <a:p>
            <a:r>
              <a:rPr lang="sl-SI" sz="1600">
                <a:latin typeface="Comic Sans MS" pitchFamily="66" charset="0"/>
              </a:rPr>
              <a:t>Pod francosko oblastjo so ljudje plačevali različne </a:t>
            </a:r>
            <a:r>
              <a:rPr lang="sl-SI" sz="1600">
                <a:latin typeface="Comic Sans MS" pitchFamily="66" charset="0"/>
                <a:hlinkClick r:id="rId4" action="ppaction://hlinksldjump"/>
              </a:rPr>
              <a:t>davke</a:t>
            </a:r>
            <a:r>
              <a:rPr lang="sl-SI" sz="1600">
                <a:latin typeface="Comic Sans MS" pitchFamily="66" charset="0"/>
              </a:rPr>
              <a:t>:</a:t>
            </a:r>
          </a:p>
          <a:p>
            <a:pPr>
              <a:buFontTx/>
              <a:buChar char="•"/>
            </a:pPr>
            <a:r>
              <a:rPr lang="sl-SI" sz="1600">
                <a:latin typeface="Comic Sans MS" pitchFamily="66" charset="0"/>
              </a:rPr>
              <a:t>  </a:t>
            </a:r>
            <a:r>
              <a:rPr lang="sl-SI" sz="1600" i="1">
                <a:latin typeface="Comic Sans MS" pitchFamily="66" charset="0"/>
              </a:rPr>
              <a:t>zemljarino,</a:t>
            </a:r>
          </a:p>
          <a:p>
            <a:pPr>
              <a:buFontTx/>
              <a:buChar char="•"/>
            </a:pPr>
            <a:r>
              <a:rPr lang="sl-SI" sz="1600" i="1">
                <a:latin typeface="Comic Sans MS" pitchFamily="66" charset="0"/>
              </a:rPr>
              <a:t>  glavarino </a:t>
            </a:r>
            <a:r>
              <a:rPr lang="sl-SI" sz="1600">
                <a:latin typeface="Comic Sans MS" pitchFamily="66" charset="0"/>
              </a:rPr>
              <a:t>ali </a:t>
            </a:r>
            <a:r>
              <a:rPr lang="sl-SI" sz="1600" i="1">
                <a:latin typeface="Comic Sans MS" pitchFamily="66" charset="0"/>
              </a:rPr>
              <a:t>osebni davek</a:t>
            </a:r>
            <a:endParaRPr lang="sl-SI" sz="1600">
              <a:latin typeface="Comic Sans MS" pitchFamily="66" charset="0"/>
            </a:endParaRPr>
          </a:p>
          <a:p>
            <a:pPr>
              <a:buFontTx/>
              <a:buChar char="•"/>
            </a:pPr>
            <a:r>
              <a:rPr lang="sl-SI" sz="1600" i="1">
                <a:latin typeface="Comic Sans MS" pitchFamily="66" charset="0"/>
              </a:rPr>
              <a:t>  patentni</a:t>
            </a:r>
            <a:r>
              <a:rPr lang="sl-SI" sz="1600">
                <a:latin typeface="Comic Sans MS" pitchFamily="66" charset="0"/>
              </a:rPr>
              <a:t> ali </a:t>
            </a:r>
            <a:r>
              <a:rPr lang="sl-SI" sz="1600" i="1">
                <a:latin typeface="Comic Sans MS" pitchFamily="66" charset="0"/>
              </a:rPr>
              <a:t>obrtni davek, </a:t>
            </a:r>
            <a:endParaRPr lang="sl-SI" sz="1600">
              <a:latin typeface="Comic Sans MS" pitchFamily="66" charset="0"/>
            </a:endParaRPr>
          </a:p>
          <a:p>
            <a:pPr>
              <a:buFontTx/>
              <a:buChar char="•"/>
            </a:pPr>
            <a:r>
              <a:rPr lang="sl-SI" sz="1600" i="1">
                <a:latin typeface="Comic Sans MS" pitchFamily="66" charset="0"/>
              </a:rPr>
              <a:t>  hišne davke</a:t>
            </a:r>
            <a:r>
              <a:rPr lang="sl-SI" sz="1600">
                <a:latin typeface="Comic Sans MS" pitchFamily="66" charset="0"/>
              </a:rPr>
              <a:t>. </a:t>
            </a:r>
          </a:p>
          <a:p>
            <a:endParaRPr lang="sl-SI" sz="1600">
              <a:latin typeface="Comic Sans MS" pitchFamily="66" charset="0"/>
            </a:endParaRPr>
          </a:p>
        </p:txBody>
      </p:sp>
      <p:sp>
        <p:nvSpPr>
          <p:cNvPr id="33796" name="Naslov 3"/>
          <p:cNvSpPr>
            <a:spLocks noGrp="1"/>
          </p:cNvSpPr>
          <p:nvPr>
            <p:ph type="title"/>
          </p:nvPr>
        </p:nvSpPr>
        <p:spPr>
          <a:xfrm>
            <a:off x="1692275" y="908050"/>
            <a:ext cx="3240088" cy="785813"/>
          </a:xfrm>
        </p:spPr>
        <p:txBody>
          <a:bodyPr/>
          <a:lstStyle/>
          <a:p>
            <a:pPr algn="l" eaLnBrk="1" hangingPunct="1"/>
            <a:r>
              <a:rPr lang="sl-SI" sz="2400" b="1" smtClean="0">
                <a:solidFill>
                  <a:srgbClr val="FF0000"/>
                </a:solidFill>
              </a:rPr>
              <a:t>Davki</a:t>
            </a:r>
          </a:p>
        </p:txBody>
      </p:sp>
      <p:pic>
        <p:nvPicPr>
          <p:cNvPr id="33797" name="Slika 7" descr="puscicalevo.jpg">
            <a:hlinkClick r:id="" action="ppaction://hlinkshowjump?jump=previous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3798" name="Slika 8" descr="puscicadesno.jpg">
            <a:hlinkClick r:id="" action="ppaction://hlinkshowjump?jump=nextslide"/>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3799" name="Slika 9" descr="hiska ikonca.jpg">
            <a:hlinkClick r:id="rId7" action="ppaction://hlinksldjump"/>
          </p:cNvPr>
          <p:cNvPicPr>
            <a:picLocks noChangeAspect="1"/>
          </p:cNvPicPr>
          <p:nvPr/>
        </p:nvPicPr>
        <p:blipFill>
          <a:blip r:embed="rId8">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3800" name="Slika 8" descr="davki xD.png"/>
          <p:cNvPicPr>
            <a:picLocks noChangeAspect="1"/>
          </p:cNvPicPr>
          <p:nvPr/>
        </p:nvPicPr>
        <p:blipFill>
          <a:blip r:embed="rId9"/>
          <a:srcRect/>
          <a:stretch>
            <a:fillRect/>
          </a:stretch>
        </p:blipFill>
        <p:spPr bwMode="auto">
          <a:xfrm>
            <a:off x="1714500" y="4857750"/>
            <a:ext cx="4749800" cy="173196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769"/>
                                        </p:tgtEl>
                                        <p:attrNameLst>
                                          <p:attrName>style.visibility</p:attrName>
                                        </p:attrNameLst>
                                      </p:cBhvr>
                                      <p:to>
                                        <p:strVal val="visible"/>
                                      </p:to>
                                    </p:set>
                                    <p:animEffect transition="in" filter="wipe(left)">
                                      <p:cBhvr>
                                        <p:cTn id="7" dur="500"/>
                                        <p:tgtEl>
                                          <p:spTgt spid="32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p:cNvPicPr>
            <a:picLocks noChangeAspect="1" noChangeArrowheads="1"/>
          </p:cNvPicPr>
          <p:nvPr/>
        </p:nvPicPr>
        <p:blipFill>
          <a:blip r:embed="rId2">
            <a:clrChange>
              <a:clrFrom>
                <a:srgbClr val="FFFFFF"/>
              </a:clrFrom>
              <a:clrTo>
                <a:srgbClr val="FFFFFF">
                  <a:alpha val="0"/>
                </a:srgbClr>
              </a:clrTo>
            </a:clrChange>
            <a:lum contrast="30000"/>
          </a:blip>
          <a:srcRect/>
          <a:stretch>
            <a:fillRect/>
          </a:stretch>
        </p:blipFill>
        <p:spPr bwMode="auto">
          <a:xfrm>
            <a:off x="5710238" y="4292600"/>
            <a:ext cx="647700" cy="428625"/>
          </a:xfrm>
          <a:prstGeom prst="rect">
            <a:avLst/>
          </a:prstGeom>
          <a:noFill/>
          <a:ln w="9525">
            <a:noFill/>
            <a:miter lim="800000"/>
            <a:headEnd/>
            <a:tailEnd/>
          </a:ln>
        </p:spPr>
      </p:pic>
      <p:sp>
        <p:nvSpPr>
          <p:cNvPr id="34818" name="PoljeZBesedilom 5"/>
          <p:cNvSpPr txBox="1">
            <a:spLocks noChangeArrowheads="1"/>
          </p:cNvSpPr>
          <p:nvPr/>
        </p:nvSpPr>
        <p:spPr bwMode="auto">
          <a:xfrm>
            <a:off x="1803400" y="1143000"/>
            <a:ext cx="6769100" cy="3514725"/>
          </a:xfrm>
          <a:prstGeom prst="rect">
            <a:avLst/>
          </a:prstGeom>
          <a:noFill/>
          <a:ln w="9525">
            <a:noFill/>
            <a:miter lim="800000"/>
            <a:headEnd/>
            <a:tailEnd/>
          </a:ln>
        </p:spPr>
        <p:txBody>
          <a:bodyPr>
            <a:spAutoFit/>
          </a:bodyPr>
          <a:lstStyle/>
          <a:p>
            <a:endParaRPr lang="sl-SI" sz="1600">
              <a:latin typeface="Comic Sans MS" pitchFamily="66" charset="0"/>
            </a:endParaRPr>
          </a:p>
          <a:p>
            <a:endParaRPr lang="sl-SI" sz="1600">
              <a:latin typeface="Comic Sans MS" pitchFamily="66" charset="0"/>
            </a:endParaRPr>
          </a:p>
          <a:p>
            <a:r>
              <a:rPr lang="sl-SI" sz="1600">
                <a:latin typeface="Comic Sans MS" pitchFamily="66" charset="0"/>
              </a:rPr>
              <a:t>Francozi so želeli Ilirsko šolstvo urediti po francoskem vzoru. </a:t>
            </a:r>
          </a:p>
          <a:p>
            <a:r>
              <a:rPr lang="sl-SI" sz="1600">
                <a:latin typeface="Comic Sans MS" pitchFamily="66" charset="0"/>
              </a:rPr>
              <a:t>Vsaka občina naj bi dobila lastno osnovno šolo za dečke, </a:t>
            </a:r>
          </a:p>
          <a:p>
            <a:r>
              <a:rPr lang="sl-SI" sz="1600">
                <a:latin typeface="Comic Sans MS" pitchFamily="66" charset="0"/>
              </a:rPr>
              <a:t>glavni kraj kantona tudi eno za deklice. </a:t>
            </a:r>
          </a:p>
          <a:p>
            <a:endParaRPr lang="sl-SI" sz="1600">
              <a:latin typeface="Comic Sans MS" pitchFamily="66" charset="0"/>
            </a:endParaRPr>
          </a:p>
          <a:p>
            <a:r>
              <a:rPr lang="sl-SI" sz="1600">
                <a:latin typeface="Comic Sans MS" pitchFamily="66" charset="0"/>
              </a:rPr>
              <a:t>Do tega pa ni prišlo, zaradi pomanjkanja učiteljev, denarja in kratkotrajnosti francoske vlade. </a:t>
            </a:r>
          </a:p>
          <a:p>
            <a:endParaRPr lang="sl-SI" sz="1600">
              <a:latin typeface="Comic Sans MS" pitchFamily="66" charset="0"/>
            </a:endParaRPr>
          </a:p>
          <a:p>
            <a:r>
              <a:rPr lang="sl-SI" sz="1600">
                <a:latin typeface="Comic Sans MS" pitchFamily="66" charset="0"/>
              </a:rPr>
              <a:t>Francoska oblast ni sofinancirala šolstva kot avstrijska ampak je to naložila občinam. </a:t>
            </a:r>
          </a:p>
          <a:p>
            <a:r>
              <a:rPr lang="sl-SI" sz="1600">
                <a:latin typeface="Comic Sans MS" pitchFamily="66" charset="0"/>
              </a:rPr>
              <a:t>Te niso imele denarja, učiteljev je bilo premalo in veliko šol je propadlo. Kakovost šolstva je padla. </a:t>
            </a:r>
          </a:p>
          <a:p>
            <a:r>
              <a:rPr lang="sl-SI" sz="1600">
                <a:latin typeface="Comic Sans MS" pitchFamily="66" charset="0"/>
              </a:rPr>
              <a:t>Da bi to popravili, so v Ljubljani ustanovili </a:t>
            </a:r>
            <a:r>
              <a:rPr lang="sl-SI" sz="1600">
                <a:latin typeface="Comic Sans MS" pitchFamily="66" charset="0"/>
                <a:hlinkClick r:id="rId3" action="ppaction://hlinksldjump"/>
              </a:rPr>
              <a:t>licej</a:t>
            </a:r>
            <a:r>
              <a:rPr lang="sl-SI" sz="1600">
                <a:latin typeface="Comic Sans MS" pitchFamily="66" charset="0"/>
              </a:rPr>
              <a:t>.  </a:t>
            </a:r>
          </a:p>
        </p:txBody>
      </p:sp>
      <p:sp>
        <p:nvSpPr>
          <p:cNvPr id="34819" name="Naslov 3"/>
          <p:cNvSpPr>
            <a:spLocks noGrp="1"/>
          </p:cNvSpPr>
          <p:nvPr>
            <p:ph type="title"/>
          </p:nvPr>
        </p:nvSpPr>
        <p:spPr>
          <a:xfrm>
            <a:off x="1763713" y="549275"/>
            <a:ext cx="4125912" cy="785813"/>
          </a:xfrm>
        </p:spPr>
        <p:txBody>
          <a:bodyPr/>
          <a:lstStyle/>
          <a:p>
            <a:pPr algn="l" eaLnBrk="1" hangingPunct="1"/>
            <a:r>
              <a:rPr lang="sl-SI" sz="2400" b="1" smtClean="0">
                <a:solidFill>
                  <a:srgbClr val="FF0000"/>
                </a:solidFill>
              </a:rPr>
              <a:t>Šolstvo</a:t>
            </a:r>
          </a:p>
        </p:txBody>
      </p:sp>
      <p:pic>
        <p:nvPicPr>
          <p:cNvPr id="34820" name="Slika 8"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4821" name="Slika 9"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4822" name="Slika 14"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4823" name="Slika 7" descr="knigaxP.png"/>
          <p:cNvPicPr>
            <a:picLocks noChangeAspect="1"/>
          </p:cNvPicPr>
          <p:nvPr/>
        </p:nvPicPr>
        <p:blipFill>
          <a:blip r:embed="rId8"/>
          <a:srcRect/>
          <a:stretch>
            <a:fillRect/>
          </a:stretch>
        </p:blipFill>
        <p:spPr bwMode="auto">
          <a:xfrm rot="-833769">
            <a:off x="6122988" y="4489450"/>
            <a:ext cx="2519362" cy="1914525"/>
          </a:xfrm>
          <a:prstGeom prst="rect">
            <a:avLst/>
          </a:prstGeom>
          <a:noFill/>
          <a:ln w="9525">
            <a:noFill/>
            <a:miter lim="800000"/>
            <a:headEnd/>
            <a:tailEnd/>
          </a:ln>
        </p:spPr>
      </p:pic>
      <p:pic>
        <p:nvPicPr>
          <p:cNvPr id="34824" name="Slika 8" descr="svincnik.png"/>
          <p:cNvPicPr>
            <a:picLocks noChangeAspect="1"/>
          </p:cNvPicPr>
          <p:nvPr/>
        </p:nvPicPr>
        <p:blipFill>
          <a:blip r:embed="rId9"/>
          <a:srcRect/>
          <a:stretch>
            <a:fillRect/>
          </a:stretch>
        </p:blipFill>
        <p:spPr bwMode="auto">
          <a:xfrm>
            <a:off x="2857500" y="857250"/>
            <a:ext cx="434975" cy="465138"/>
          </a:xfrm>
          <a:prstGeom prst="rect">
            <a:avLst/>
          </a:prstGeom>
          <a:noFill/>
          <a:ln w="9525">
            <a:noFill/>
            <a:miter lim="800000"/>
            <a:headEnd/>
            <a:tailEnd/>
          </a:ln>
        </p:spPr>
      </p:pic>
      <p:pic>
        <p:nvPicPr>
          <p:cNvPr id="34825" name="Slika 9" descr="nalivnik.png"/>
          <p:cNvPicPr>
            <a:picLocks noChangeAspect="1"/>
          </p:cNvPicPr>
          <p:nvPr/>
        </p:nvPicPr>
        <p:blipFill>
          <a:blip r:embed="rId10"/>
          <a:srcRect/>
          <a:stretch>
            <a:fillRect/>
          </a:stretch>
        </p:blipFill>
        <p:spPr bwMode="auto">
          <a:xfrm rot="-2404266">
            <a:off x="5127625" y="4789488"/>
            <a:ext cx="1943100" cy="436562"/>
          </a:xfrm>
          <a:prstGeom prst="rect">
            <a:avLst/>
          </a:prstGeom>
          <a:noFill/>
          <a:ln w="9525">
            <a:noFill/>
            <a:miter lim="800000"/>
            <a:headEnd/>
            <a:tailEnd/>
          </a:ln>
        </p:spPr>
      </p:pic>
      <p:sp>
        <p:nvSpPr>
          <p:cNvPr id="11" name="Prostoročno 10"/>
          <p:cNvSpPr/>
          <p:nvPr/>
        </p:nvSpPr>
        <p:spPr>
          <a:xfrm>
            <a:off x="1071563" y="1798638"/>
            <a:ext cx="4308475" cy="4773612"/>
          </a:xfrm>
          <a:custGeom>
            <a:avLst/>
            <a:gdLst>
              <a:gd name="connsiteX0" fmla="*/ 135861 w 4307811"/>
              <a:gd name="connsiteY0" fmla="*/ 0 h 4773653"/>
              <a:gd name="connsiteX1" fmla="*/ 373986 w 4307811"/>
              <a:gd name="connsiteY1" fmla="*/ 9525 h 4773653"/>
              <a:gd name="connsiteX2" fmla="*/ 459711 w 4307811"/>
              <a:gd name="connsiteY2" fmla="*/ 38100 h 4773653"/>
              <a:gd name="connsiteX3" fmla="*/ 497811 w 4307811"/>
              <a:gd name="connsiteY3" fmla="*/ 57150 h 4773653"/>
              <a:gd name="connsiteX4" fmla="*/ 526386 w 4307811"/>
              <a:gd name="connsiteY4" fmla="*/ 66675 h 4773653"/>
              <a:gd name="connsiteX5" fmla="*/ 583536 w 4307811"/>
              <a:gd name="connsiteY5" fmla="*/ 114300 h 4773653"/>
              <a:gd name="connsiteX6" fmla="*/ 564486 w 4307811"/>
              <a:gd name="connsiteY6" fmla="*/ 352425 h 4773653"/>
              <a:gd name="connsiteX7" fmla="*/ 535911 w 4307811"/>
              <a:gd name="connsiteY7" fmla="*/ 381000 h 4773653"/>
              <a:gd name="connsiteX8" fmla="*/ 507336 w 4307811"/>
              <a:gd name="connsiteY8" fmla="*/ 428625 h 4773653"/>
              <a:gd name="connsiteX9" fmla="*/ 431136 w 4307811"/>
              <a:gd name="connsiteY9" fmla="*/ 495300 h 4773653"/>
              <a:gd name="connsiteX10" fmla="*/ 412086 w 4307811"/>
              <a:gd name="connsiteY10" fmla="*/ 523875 h 4773653"/>
              <a:gd name="connsiteX11" fmla="*/ 383511 w 4307811"/>
              <a:gd name="connsiteY11" fmla="*/ 552450 h 4773653"/>
              <a:gd name="connsiteX12" fmla="*/ 364461 w 4307811"/>
              <a:gd name="connsiteY12" fmla="*/ 590550 h 4773653"/>
              <a:gd name="connsiteX13" fmla="*/ 326361 w 4307811"/>
              <a:gd name="connsiteY13" fmla="*/ 619125 h 4773653"/>
              <a:gd name="connsiteX14" fmla="*/ 307311 w 4307811"/>
              <a:gd name="connsiteY14" fmla="*/ 647700 h 4773653"/>
              <a:gd name="connsiteX15" fmla="*/ 250161 w 4307811"/>
              <a:gd name="connsiteY15" fmla="*/ 714375 h 4773653"/>
              <a:gd name="connsiteX16" fmla="*/ 221586 w 4307811"/>
              <a:gd name="connsiteY16" fmla="*/ 742950 h 4773653"/>
              <a:gd name="connsiteX17" fmla="*/ 164436 w 4307811"/>
              <a:gd name="connsiteY17" fmla="*/ 819150 h 4773653"/>
              <a:gd name="connsiteX18" fmla="*/ 183486 w 4307811"/>
              <a:gd name="connsiteY18" fmla="*/ 952500 h 4773653"/>
              <a:gd name="connsiteX19" fmla="*/ 278736 w 4307811"/>
              <a:gd name="connsiteY19" fmla="*/ 1038225 h 4773653"/>
              <a:gd name="connsiteX20" fmla="*/ 326361 w 4307811"/>
              <a:gd name="connsiteY20" fmla="*/ 1047750 h 4773653"/>
              <a:gd name="connsiteX21" fmla="*/ 354936 w 4307811"/>
              <a:gd name="connsiteY21" fmla="*/ 1057275 h 4773653"/>
              <a:gd name="connsiteX22" fmla="*/ 402561 w 4307811"/>
              <a:gd name="connsiteY22" fmla="*/ 1047750 h 4773653"/>
              <a:gd name="connsiteX23" fmla="*/ 440661 w 4307811"/>
              <a:gd name="connsiteY23" fmla="*/ 971550 h 4773653"/>
              <a:gd name="connsiteX24" fmla="*/ 431136 w 4307811"/>
              <a:gd name="connsiteY24" fmla="*/ 895350 h 4773653"/>
              <a:gd name="connsiteX25" fmla="*/ 402561 w 4307811"/>
              <a:gd name="connsiteY25" fmla="*/ 885825 h 4773653"/>
              <a:gd name="connsiteX26" fmla="*/ 269211 w 4307811"/>
              <a:gd name="connsiteY26" fmla="*/ 895350 h 4773653"/>
              <a:gd name="connsiteX27" fmla="*/ 231111 w 4307811"/>
              <a:gd name="connsiteY27" fmla="*/ 923925 h 4773653"/>
              <a:gd name="connsiteX28" fmla="*/ 212061 w 4307811"/>
              <a:gd name="connsiteY28" fmla="*/ 952500 h 4773653"/>
              <a:gd name="connsiteX29" fmla="*/ 173961 w 4307811"/>
              <a:gd name="connsiteY29" fmla="*/ 1000125 h 4773653"/>
              <a:gd name="connsiteX30" fmla="*/ 59661 w 4307811"/>
              <a:gd name="connsiteY30" fmla="*/ 1171575 h 4773653"/>
              <a:gd name="connsiteX31" fmla="*/ 50136 w 4307811"/>
              <a:gd name="connsiteY31" fmla="*/ 1209675 h 4773653"/>
              <a:gd name="connsiteX32" fmla="*/ 31086 w 4307811"/>
              <a:gd name="connsiteY32" fmla="*/ 1266825 h 4773653"/>
              <a:gd name="connsiteX33" fmla="*/ 69186 w 4307811"/>
              <a:gd name="connsiteY33" fmla="*/ 1533525 h 4773653"/>
              <a:gd name="connsiteX34" fmla="*/ 78711 w 4307811"/>
              <a:gd name="connsiteY34" fmla="*/ 1562100 h 4773653"/>
              <a:gd name="connsiteX35" fmla="*/ 135861 w 4307811"/>
              <a:gd name="connsiteY35" fmla="*/ 1638300 h 4773653"/>
              <a:gd name="connsiteX36" fmla="*/ 164436 w 4307811"/>
              <a:gd name="connsiteY36" fmla="*/ 1685925 h 4773653"/>
              <a:gd name="connsiteX37" fmla="*/ 212061 w 4307811"/>
              <a:gd name="connsiteY37" fmla="*/ 1762125 h 4773653"/>
              <a:gd name="connsiteX38" fmla="*/ 231111 w 4307811"/>
              <a:gd name="connsiteY38" fmla="*/ 1800225 h 4773653"/>
              <a:gd name="connsiteX39" fmla="*/ 345411 w 4307811"/>
              <a:gd name="connsiteY39" fmla="*/ 1952625 h 4773653"/>
              <a:gd name="connsiteX40" fmla="*/ 364461 w 4307811"/>
              <a:gd name="connsiteY40" fmla="*/ 2000250 h 4773653"/>
              <a:gd name="connsiteX41" fmla="*/ 412086 w 4307811"/>
              <a:gd name="connsiteY41" fmla="*/ 2066925 h 4773653"/>
              <a:gd name="connsiteX42" fmla="*/ 421611 w 4307811"/>
              <a:gd name="connsiteY42" fmla="*/ 2105025 h 4773653"/>
              <a:gd name="connsiteX43" fmla="*/ 431136 w 4307811"/>
              <a:gd name="connsiteY43" fmla="*/ 2133600 h 4773653"/>
              <a:gd name="connsiteX44" fmla="*/ 383511 w 4307811"/>
              <a:gd name="connsiteY44" fmla="*/ 2390775 h 4773653"/>
              <a:gd name="connsiteX45" fmla="*/ 364461 w 4307811"/>
              <a:gd name="connsiteY45" fmla="*/ 2419350 h 4773653"/>
              <a:gd name="connsiteX46" fmla="*/ 335886 w 4307811"/>
              <a:gd name="connsiteY46" fmla="*/ 2466975 h 4773653"/>
              <a:gd name="connsiteX47" fmla="*/ 297786 w 4307811"/>
              <a:gd name="connsiteY47" fmla="*/ 2524125 h 4773653"/>
              <a:gd name="connsiteX48" fmla="*/ 269211 w 4307811"/>
              <a:gd name="connsiteY48" fmla="*/ 2562225 h 4773653"/>
              <a:gd name="connsiteX49" fmla="*/ 250161 w 4307811"/>
              <a:gd name="connsiteY49" fmla="*/ 2600325 h 4773653"/>
              <a:gd name="connsiteX50" fmla="*/ 231111 w 4307811"/>
              <a:gd name="connsiteY50" fmla="*/ 2628900 h 4773653"/>
              <a:gd name="connsiteX51" fmla="*/ 221586 w 4307811"/>
              <a:gd name="connsiteY51" fmla="*/ 2667000 h 4773653"/>
              <a:gd name="connsiteX52" fmla="*/ 240636 w 4307811"/>
              <a:gd name="connsiteY52" fmla="*/ 2771775 h 4773653"/>
              <a:gd name="connsiteX53" fmla="*/ 250161 w 4307811"/>
              <a:gd name="connsiteY53" fmla="*/ 2809875 h 4773653"/>
              <a:gd name="connsiteX54" fmla="*/ 269211 w 4307811"/>
              <a:gd name="connsiteY54" fmla="*/ 2838450 h 4773653"/>
              <a:gd name="connsiteX55" fmla="*/ 326361 w 4307811"/>
              <a:gd name="connsiteY55" fmla="*/ 2933700 h 4773653"/>
              <a:gd name="connsiteX56" fmla="*/ 393036 w 4307811"/>
              <a:gd name="connsiteY56" fmla="*/ 3000375 h 4773653"/>
              <a:gd name="connsiteX57" fmla="*/ 421611 w 4307811"/>
              <a:gd name="connsiteY57" fmla="*/ 3038475 h 4773653"/>
              <a:gd name="connsiteX58" fmla="*/ 469236 w 4307811"/>
              <a:gd name="connsiteY58" fmla="*/ 3067050 h 4773653"/>
              <a:gd name="connsiteX59" fmla="*/ 545436 w 4307811"/>
              <a:gd name="connsiteY59" fmla="*/ 3114675 h 4773653"/>
              <a:gd name="connsiteX60" fmla="*/ 621636 w 4307811"/>
              <a:gd name="connsiteY60" fmla="*/ 3162300 h 4773653"/>
              <a:gd name="connsiteX61" fmla="*/ 678786 w 4307811"/>
              <a:gd name="connsiteY61" fmla="*/ 3219450 h 4773653"/>
              <a:gd name="connsiteX62" fmla="*/ 707361 w 4307811"/>
              <a:gd name="connsiteY62" fmla="*/ 3238500 h 4773653"/>
              <a:gd name="connsiteX63" fmla="*/ 716886 w 4307811"/>
              <a:gd name="connsiteY63" fmla="*/ 3267075 h 4773653"/>
              <a:gd name="connsiteX64" fmla="*/ 697836 w 4307811"/>
              <a:gd name="connsiteY64" fmla="*/ 3324225 h 4773653"/>
              <a:gd name="connsiteX65" fmla="*/ 583536 w 4307811"/>
              <a:gd name="connsiteY65" fmla="*/ 3419475 h 4773653"/>
              <a:gd name="connsiteX66" fmla="*/ 459711 w 4307811"/>
              <a:gd name="connsiteY66" fmla="*/ 3524250 h 4773653"/>
              <a:gd name="connsiteX67" fmla="*/ 421611 w 4307811"/>
              <a:gd name="connsiteY67" fmla="*/ 3552825 h 4773653"/>
              <a:gd name="connsiteX68" fmla="*/ 393036 w 4307811"/>
              <a:gd name="connsiteY68" fmla="*/ 3571875 h 4773653"/>
              <a:gd name="connsiteX69" fmla="*/ 154911 w 4307811"/>
              <a:gd name="connsiteY69" fmla="*/ 3781425 h 4773653"/>
              <a:gd name="connsiteX70" fmla="*/ 116811 w 4307811"/>
              <a:gd name="connsiteY70" fmla="*/ 3810000 h 4773653"/>
              <a:gd name="connsiteX71" fmla="*/ 78711 w 4307811"/>
              <a:gd name="connsiteY71" fmla="*/ 3848100 h 4773653"/>
              <a:gd name="connsiteX72" fmla="*/ 50136 w 4307811"/>
              <a:gd name="connsiteY72" fmla="*/ 3857625 h 4773653"/>
              <a:gd name="connsiteX73" fmla="*/ 12036 w 4307811"/>
              <a:gd name="connsiteY73" fmla="*/ 3895725 h 4773653"/>
              <a:gd name="connsiteX74" fmla="*/ 59661 w 4307811"/>
              <a:gd name="connsiteY74" fmla="*/ 4010025 h 4773653"/>
              <a:gd name="connsiteX75" fmla="*/ 78711 w 4307811"/>
              <a:gd name="connsiteY75" fmla="*/ 4038600 h 4773653"/>
              <a:gd name="connsiteX76" fmla="*/ 145386 w 4307811"/>
              <a:gd name="connsiteY76" fmla="*/ 4076700 h 4773653"/>
              <a:gd name="connsiteX77" fmla="*/ 173961 w 4307811"/>
              <a:gd name="connsiteY77" fmla="*/ 4105275 h 4773653"/>
              <a:gd name="connsiteX78" fmla="*/ 221586 w 4307811"/>
              <a:gd name="connsiteY78" fmla="*/ 4133850 h 4773653"/>
              <a:gd name="connsiteX79" fmla="*/ 278736 w 4307811"/>
              <a:gd name="connsiteY79" fmla="*/ 4171950 h 4773653"/>
              <a:gd name="connsiteX80" fmla="*/ 402561 w 4307811"/>
              <a:gd name="connsiteY80" fmla="*/ 4229100 h 4773653"/>
              <a:gd name="connsiteX81" fmla="*/ 631161 w 4307811"/>
              <a:gd name="connsiteY81" fmla="*/ 4171950 h 4773653"/>
              <a:gd name="connsiteX82" fmla="*/ 650211 w 4307811"/>
              <a:gd name="connsiteY82" fmla="*/ 4143375 h 4773653"/>
              <a:gd name="connsiteX83" fmla="*/ 659736 w 4307811"/>
              <a:gd name="connsiteY83" fmla="*/ 4076700 h 4773653"/>
              <a:gd name="connsiteX84" fmla="*/ 678786 w 4307811"/>
              <a:gd name="connsiteY84" fmla="*/ 3771900 h 4773653"/>
              <a:gd name="connsiteX85" fmla="*/ 716886 w 4307811"/>
              <a:gd name="connsiteY85" fmla="*/ 3676650 h 4773653"/>
              <a:gd name="connsiteX86" fmla="*/ 745461 w 4307811"/>
              <a:gd name="connsiteY86" fmla="*/ 3648075 h 4773653"/>
              <a:gd name="connsiteX87" fmla="*/ 831186 w 4307811"/>
              <a:gd name="connsiteY87" fmla="*/ 3552825 h 4773653"/>
              <a:gd name="connsiteX88" fmla="*/ 869286 w 4307811"/>
              <a:gd name="connsiteY88" fmla="*/ 3524250 h 4773653"/>
              <a:gd name="connsiteX89" fmla="*/ 897861 w 4307811"/>
              <a:gd name="connsiteY89" fmla="*/ 3486150 h 4773653"/>
              <a:gd name="connsiteX90" fmla="*/ 935961 w 4307811"/>
              <a:gd name="connsiteY90" fmla="*/ 3457575 h 4773653"/>
              <a:gd name="connsiteX91" fmla="*/ 974061 w 4307811"/>
              <a:gd name="connsiteY91" fmla="*/ 3419475 h 4773653"/>
              <a:gd name="connsiteX92" fmla="*/ 1040736 w 4307811"/>
              <a:gd name="connsiteY92" fmla="*/ 3381375 h 4773653"/>
              <a:gd name="connsiteX93" fmla="*/ 1069311 w 4307811"/>
              <a:gd name="connsiteY93" fmla="*/ 3371850 h 4773653"/>
              <a:gd name="connsiteX94" fmla="*/ 1097886 w 4307811"/>
              <a:gd name="connsiteY94" fmla="*/ 3352800 h 4773653"/>
              <a:gd name="connsiteX95" fmla="*/ 1126461 w 4307811"/>
              <a:gd name="connsiteY95" fmla="*/ 3343275 h 4773653"/>
              <a:gd name="connsiteX96" fmla="*/ 1221711 w 4307811"/>
              <a:gd name="connsiteY96" fmla="*/ 3324225 h 4773653"/>
              <a:gd name="connsiteX97" fmla="*/ 1250286 w 4307811"/>
              <a:gd name="connsiteY97" fmla="*/ 3533775 h 4773653"/>
              <a:gd name="connsiteX98" fmla="*/ 1202661 w 4307811"/>
              <a:gd name="connsiteY98" fmla="*/ 3629025 h 4773653"/>
              <a:gd name="connsiteX99" fmla="*/ 1088361 w 4307811"/>
              <a:gd name="connsiteY99" fmla="*/ 3829050 h 4773653"/>
              <a:gd name="connsiteX100" fmla="*/ 1069311 w 4307811"/>
              <a:gd name="connsiteY100" fmla="*/ 3895725 h 4773653"/>
              <a:gd name="connsiteX101" fmla="*/ 1012161 w 4307811"/>
              <a:gd name="connsiteY101" fmla="*/ 3990975 h 4773653"/>
              <a:gd name="connsiteX102" fmla="*/ 1002636 w 4307811"/>
              <a:gd name="connsiteY102" fmla="*/ 4057650 h 4773653"/>
              <a:gd name="connsiteX103" fmla="*/ 993111 w 4307811"/>
              <a:gd name="connsiteY103" fmla="*/ 4133850 h 4773653"/>
              <a:gd name="connsiteX104" fmla="*/ 974061 w 4307811"/>
              <a:gd name="connsiteY104" fmla="*/ 4200525 h 4773653"/>
              <a:gd name="connsiteX105" fmla="*/ 993111 w 4307811"/>
              <a:gd name="connsiteY105" fmla="*/ 4419600 h 4773653"/>
              <a:gd name="connsiteX106" fmla="*/ 1021686 w 4307811"/>
              <a:gd name="connsiteY106" fmla="*/ 4524375 h 4773653"/>
              <a:gd name="connsiteX107" fmla="*/ 1031211 w 4307811"/>
              <a:gd name="connsiteY107" fmla="*/ 4552950 h 4773653"/>
              <a:gd name="connsiteX108" fmla="*/ 1078836 w 4307811"/>
              <a:gd name="connsiteY108" fmla="*/ 4610100 h 4773653"/>
              <a:gd name="connsiteX109" fmla="*/ 1116936 w 4307811"/>
              <a:gd name="connsiteY109" fmla="*/ 4638675 h 4773653"/>
              <a:gd name="connsiteX110" fmla="*/ 1155036 w 4307811"/>
              <a:gd name="connsiteY110" fmla="*/ 4657725 h 4773653"/>
              <a:gd name="connsiteX111" fmla="*/ 1212186 w 4307811"/>
              <a:gd name="connsiteY111" fmla="*/ 4695825 h 4773653"/>
              <a:gd name="connsiteX112" fmla="*/ 1250286 w 4307811"/>
              <a:gd name="connsiteY112" fmla="*/ 4714875 h 4773653"/>
              <a:gd name="connsiteX113" fmla="*/ 1288386 w 4307811"/>
              <a:gd name="connsiteY113" fmla="*/ 4743450 h 4773653"/>
              <a:gd name="connsiteX114" fmla="*/ 1326486 w 4307811"/>
              <a:gd name="connsiteY114" fmla="*/ 4752975 h 4773653"/>
              <a:gd name="connsiteX115" fmla="*/ 1574136 w 4307811"/>
              <a:gd name="connsiteY115" fmla="*/ 4705350 h 4773653"/>
              <a:gd name="connsiteX116" fmla="*/ 1612236 w 4307811"/>
              <a:gd name="connsiteY116" fmla="*/ 4657725 h 4773653"/>
              <a:gd name="connsiteX117" fmla="*/ 1602711 w 4307811"/>
              <a:gd name="connsiteY117" fmla="*/ 4333875 h 4773653"/>
              <a:gd name="connsiteX118" fmla="*/ 1507461 w 4307811"/>
              <a:gd name="connsiteY118" fmla="*/ 4200525 h 4773653"/>
              <a:gd name="connsiteX119" fmla="*/ 1450311 w 4307811"/>
              <a:gd name="connsiteY119" fmla="*/ 4105275 h 4773653"/>
              <a:gd name="connsiteX120" fmla="*/ 1421736 w 4307811"/>
              <a:gd name="connsiteY120" fmla="*/ 4057650 h 4773653"/>
              <a:gd name="connsiteX121" fmla="*/ 1383636 w 4307811"/>
              <a:gd name="connsiteY121" fmla="*/ 4019550 h 4773653"/>
              <a:gd name="connsiteX122" fmla="*/ 1336011 w 4307811"/>
              <a:gd name="connsiteY122" fmla="*/ 3933825 h 4773653"/>
              <a:gd name="connsiteX123" fmla="*/ 1326486 w 4307811"/>
              <a:gd name="connsiteY123" fmla="*/ 3895725 h 4773653"/>
              <a:gd name="connsiteX124" fmla="*/ 1336011 w 4307811"/>
              <a:gd name="connsiteY124" fmla="*/ 3724275 h 4773653"/>
              <a:gd name="connsiteX125" fmla="*/ 1421736 w 4307811"/>
              <a:gd name="connsiteY125" fmla="*/ 3686175 h 4773653"/>
              <a:gd name="connsiteX126" fmla="*/ 1526511 w 4307811"/>
              <a:gd name="connsiteY126" fmla="*/ 3648075 h 4773653"/>
              <a:gd name="connsiteX127" fmla="*/ 1555086 w 4307811"/>
              <a:gd name="connsiteY127" fmla="*/ 3629025 h 4773653"/>
              <a:gd name="connsiteX128" fmla="*/ 1602711 w 4307811"/>
              <a:gd name="connsiteY128" fmla="*/ 3619500 h 4773653"/>
              <a:gd name="connsiteX129" fmla="*/ 1631286 w 4307811"/>
              <a:gd name="connsiteY129" fmla="*/ 3609975 h 4773653"/>
              <a:gd name="connsiteX130" fmla="*/ 1802736 w 4307811"/>
              <a:gd name="connsiteY130" fmla="*/ 3619500 h 4773653"/>
              <a:gd name="connsiteX131" fmla="*/ 1907511 w 4307811"/>
              <a:gd name="connsiteY131" fmla="*/ 3648075 h 4773653"/>
              <a:gd name="connsiteX132" fmla="*/ 1955136 w 4307811"/>
              <a:gd name="connsiteY132" fmla="*/ 3657600 h 4773653"/>
              <a:gd name="connsiteX133" fmla="*/ 1983711 w 4307811"/>
              <a:gd name="connsiteY133" fmla="*/ 3676650 h 4773653"/>
              <a:gd name="connsiteX134" fmla="*/ 2078961 w 4307811"/>
              <a:gd name="connsiteY134" fmla="*/ 3724275 h 4773653"/>
              <a:gd name="connsiteX135" fmla="*/ 2136111 w 4307811"/>
              <a:gd name="connsiteY135" fmla="*/ 3762375 h 4773653"/>
              <a:gd name="connsiteX136" fmla="*/ 2278986 w 4307811"/>
              <a:gd name="connsiteY136" fmla="*/ 3886200 h 4773653"/>
              <a:gd name="connsiteX137" fmla="*/ 2374236 w 4307811"/>
              <a:gd name="connsiteY137" fmla="*/ 3943350 h 4773653"/>
              <a:gd name="connsiteX138" fmla="*/ 2498061 w 4307811"/>
              <a:gd name="connsiteY138" fmla="*/ 3971925 h 4773653"/>
              <a:gd name="connsiteX139" fmla="*/ 2545686 w 4307811"/>
              <a:gd name="connsiteY139" fmla="*/ 3990975 h 4773653"/>
              <a:gd name="connsiteX140" fmla="*/ 2659986 w 4307811"/>
              <a:gd name="connsiteY140" fmla="*/ 4000500 h 4773653"/>
              <a:gd name="connsiteX141" fmla="*/ 2850486 w 4307811"/>
              <a:gd name="connsiteY141" fmla="*/ 4048125 h 4773653"/>
              <a:gd name="connsiteX142" fmla="*/ 2888586 w 4307811"/>
              <a:gd name="connsiteY142" fmla="*/ 4057650 h 4773653"/>
              <a:gd name="connsiteX143" fmla="*/ 2936211 w 4307811"/>
              <a:gd name="connsiteY143" fmla="*/ 4076700 h 4773653"/>
              <a:gd name="connsiteX144" fmla="*/ 3002886 w 4307811"/>
              <a:gd name="connsiteY144" fmla="*/ 4105275 h 4773653"/>
              <a:gd name="connsiteX145" fmla="*/ 3031461 w 4307811"/>
              <a:gd name="connsiteY145" fmla="*/ 4133850 h 4773653"/>
              <a:gd name="connsiteX146" fmla="*/ 3050511 w 4307811"/>
              <a:gd name="connsiteY146" fmla="*/ 4200525 h 4773653"/>
              <a:gd name="connsiteX147" fmla="*/ 3031461 w 4307811"/>
              <a:gd name="connsiteY147" fmla="*/ 4524375 h 4773653"/>
              <a:gd name="connsiteX148" fmla="*/ 3002886 w 4307811"/>
              <a:gd name="connsiteY148" fmla="*/ 4562475 h 4773653"/>
              <a:gd name="connsiteX149" fmla="*/ 2964786 w 4307811"/>
              <a:gd name="connsiteY149" fmla="*/ 4600575 h 4773653"/>
              <a:gd name="connsiteX150" fmla="*/ 2898111 w 4307811"/>
              <a:gd name="connsiteY150" fmla="*/ 4638675 h 4773653"/>
              <a:gd name="connsiteX151" fmla="*/ 2755236 w 4307811"/>
              <a:gd name="connsiteY151" fmla="*/ 4695825 h 4773653"/>
              <a:gd name="connsiteX152" fmla="*/ 2393286 w 4307811"/>
              <a:gd name="connsiteY152" fmla="*/ 4629150 h 4773653"/>
              <a:gd name="connsiteX153" fmla="*/ 2364711 w 4307811"/>
              <a:gd name="connsiteY153" fmla="*/ 4610100 h 4773653"/>
              <a:gd name="connsiteX154" fmla="*/ 2298036 w 4307811"/>
              <a:gd name="connsiteY154" fmla="*/ 4543425 h 4773653"/>
              <a:gd name="connsiteX155" fmla="*/ 2269461 w 4307811"/>
              <a:gd name="connsiteY155" fmla="*/ 4486275 h 4773653"/>
              <a:gd name="connsiteX156" fmla="*/ 2231361 w 4307811"/>
              <a:gd name="connsiteY156" fmla="*/ 4400550 h 4773653"/>
              <a:gd name="connsiteX157" fmla="*/ 2231361 w 4307811"/>
              <a:gd name="connsiteY157" fmla="*/ 3962400 h 4773653"/>
              <a:gd name="connsiteX158" fmla="*/ 2240886 w 4307811"/>
              <a:gd name="connsiteY158" fmla="*/ 3895725 h 4773653"/>
              <a:gd name="connsiteX159" fmla="*/ 2269461 w 4307811"/>
              <a:gd name="connsiteY159" fmla="*/ 3819525 h 4773653"/>
              <a:gd name="connsiteX160" fmla="*/ 2402811 w 4307811"/>
              <a:gd name="connsiteY160" fmla="*/ 3724275 h 4773653"/>
              <a:gd name="connsiteX161" fmla="*/ 2450436 w 4307811"/>
              <a:gd name="connsiteY161" fmla="*/ 3695700 h 4773653"/>
              <a:gd name="connsiteX162" fmla="*/ 2498061 w 4307811"/>
              <a:gd name="connsiteY162" fmla="*/ 3686175 h 4773653"/>
              <a:gd name="connsiteX163" fmla="*/ 2555211 w 4307811"/>
              <a:gd name="connsiteY163" fmla="*/ 3667125 h 4773653"/>
              <a:gd name="connsiteX164" fmla="*/ 3069561 w 4307811"/>
              <a:gd name="connsiteY164" fmla="*/ 3676650 h 4773653"/>
              <a:gd name="connsiteX165" fmla="*/ 3174336 w 4307811"/>
              <a:gd name="connsiteY165" fmla="*/ 3686175 h 4773653"/>
              <a:gd name="connsiteX166" fmla="*/ 3202911 w 4307811"/>
              <a:gd name="connsiteY166" fmla="*/ 3695700 h 4773653"/>
              <a:gd name="connsiteX167" fmla="*/ 3355311 w 4307811"/>
              <a:gd name="connsiteY167" fmla="*/ 3771900 h 4773653"/>
              <a:gd name="connsiteX168" fmla="*/ 3383886 w 4307811"/>
              <a:gd name="connsiteY168" fmla="*/ 3790950 h 4773653"/>
              <a:gd name="connsiteX169" fmla="*/ 3412461 w 4307811"/>
              <a:gd name="connsiteY169" fmla="*/ 3810000 h 4773653"/>
              <a:gd name="connsiteX170" fmla="*/ 3498186 w 4307811"/>
              <a:gd name="connsiteY170" fmla="*/ 3886200 h 4773653"/>
              <a:gd name="connsiteX171" fmla="*/ 3593436 w 4307811"/>
              <a:gd name="connsiteY171" fmla="*/ 4010025 h 4773653"/>
              <a:gd name="connsiteX172" fmla="*/ 3622011 w 4307811"/>
              <a:gd name="connsiteY172" fmla="*/ 4038600 h 4773653"/>
              <a:gd name="connsiteX173" fmla="*/ 3688686 w 4307811"/>
              <a:gd name="connsiteY173" fmla="*/ 4114800 h 4773653"/>
              <a:gd name="connsiteX174" fmla="*/ 3707736 w 4307811"/>
              <a:gd name="connsiteY174" fmla="*/ 4143375 h 4773653"/>
              <a:gd name="connsiteX175" fmla="*/ 3793461 w 4307811"/>
              <a:gd name="connsiteY175" fmla="*/ 4191000 h 4773653"/>
              <a:gd name="connsiteX176" fmla="*/ 3831561 w 4307811"/>
              <a:gd name="connsiteY176" fmla="*/ 4210050 h 4773653"/>
              <a:gd name="connsiteX177" fmla="*/ 3869661 w 4307811"/>
              <a:gd name="connsiteY177" fmla="*/ 4219575 h 4773653"/>
              <a:gd name="connsiteX178" fmla="*/ 3898236 w 4307811"/>
              <a:gd name="connsiteY178" fmla="*/ 4229100 h 4773653"/>
              <a:gd name="connsiteX179" fmla="*/ 3983961 w 4307811"/>
              <a:gd name="connsiteY179" fmla="*/ 4219575 h 4773653"/>
              <a:gd name="connsiteX180" fmla="*/ 4050636 w 4307811"/>
              <a:gd name="connsiteY180" fmla="*/ 4143375 h 4773653"/>
              <a:gd name="connsiteX181" fmla="*/ 4069686 w 4307811"/>
              <a:gd name="connsiteY181" fmla="*/ 4114800 h 4773653"/>
              <a:gd name="connsiteX182" fmla="*/ 4088736 w 4307811"/>
              <a:gd name="connsiteY182" fmla="*/ 4086225 h 4773653"/>
              <a:gd name="connsiteX183" fmla="*/ 4117311 w 4307811"/>
              <a:gd name="connsiteY183" fmla="*/ 4067175 h 4773653"/>
              <a:gd name="connsiteX184" fmla="*/ 4155411 w 4307811"/>
              <a:gd name="connsiteY184" fmla="*/ 4010025 h 4773653"/>
              <a:gd name="connsiteX185" fmla="*/ 4212561 w 4307811"/>
              <a:gd name="connsiteY185" fmla="*/ 3990975 h 4773653"/>
              <a:gd name="connsiteX186" fmla="*/ 4241136 w 4307811"/>
              <a:gd name="connsiteY186" fmla="*/ 3981450 h 4773653"/>
              <a:gd name="connsiteX187" fmla="*/ 4260186 w 4307811"/>
              <a:gd name="connsiteY187" fmla="*/ 3952875 h 4773653"/>
              <a:gd name="connsiteX188" fmla="*/ 4298286 w 4307811"/>
              <a:gd name="connsiteY188" fmla="*/ 3867150 h 4773653"/>
              <a:gd name="connsiteX189" fmla="*/ 4307811 w 4307811"/>
              <a:gd name="connsiteY189" fmla="*/ 3857625 h 47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4307811" h="4773653">
                <a:moveTo>
                  <a:pt x="135861" y="0"/>
                </a:moveTo>
                <a:cubicBezTo>
                  <a:pt x="215236" y="3175"/>
                  <a:pt x="294736" y="4059"/>
                  <a:pt x="373986" y="9525"/>
                </a:cubicBezTo>
                <a:cubicBezTo>
                  <a:pt x="396889" y="11104"/>
                  <a:pt x="441445" y="29982"/>
                  <a:pt x="459711" y="38100"/>
                </a:cubicBezTo>
                <a:cubicBezTo>
                  <a:pt x="472686" y="43867"/>
                  <a:pt x="484760" y="51557"/>
                  <a:pt x="497811" y="57150"/>
                </a:cubicBezTo>
                <a:cubicBezTo>
                  <a:pt x="507039" y="61105"/>
                  <a:pt x="517406" y="62185"/>
                  <a:pt x="526386" y="66675"/>
                </a:cubicBezTo>
                <a:cubicBezTo>
                  <a:pt x="552908" y="79936"/>
                  <a:pt x="562470" y="93234"/>
                  <a:pt x="583536" y="114300"/>
                </a:cubicBezTo>
                <a:cubicBezTo>
                  <a:pt x="600346" y="215158"/>
                  <a:pt x="604787" y="204656"/>
                  <a:pt x="564486" y="352425"/>
                </a:cubicBezTo>
                <a:cubicBezTo>
                  <a:pt x="560942" y="365421"/>
                  <a:pt x="543993" y="370224"/>
                  <a:pt x="535911" y="381000"/>
                </a:cubicBezTo>
                <a:cubicBezTo>
                  <a:pt x="524803" y="395811"/>
                  <a:pt x="518702" y="414012"/>
                  <a:pt x="507336" y="428625"/>
                </a:cubicBezTo>
                <a:cubicBezTo>
                  <a:pt x="455395" y="495406"/>
                  <a:pt x="485916" y="440520"/>
                  <a:pt x="431136" y="495300"/>
                </a:cubicBezTo>
                <a:cubicBezTo>
                  <a:pt x="423041" y="503395"/>
                  <a:pt x="419415" y="515081"/>
                  <a:pt x="412086" y="523875"/>
                </a:cubicBezTo>
                <a:cubicBezTo>
                  <a:pt x="403462" y="534223"/>
                  <a:pt x="391341" y="541489"/>
                  <a:pt x="383511" y="552450"/>
                </a:cubicBezTo>
                <a:cubicBezTo>
                  <a:pt x="375258" y="564004"/>
                  <a:pt x="373702" y="579769"/>
                  <a:pt x="364461" y="590550"/>
                </a:cubicBezTo>
                <a:cubicBezTo>
                  <a:pt x="354130" y="602603"/>
                  <a:pt x="337586" y="607900"/>
                  <a:pt x="326361" y="619125"/>
                </a:cubicBezTo>
                <a:cubicBezTo>
                  <a:pt x="318266" y="627220"/>
                  <a:pt x="314462" y="638761"/>
                  <a:pt x="307311" y="647700"/>
                </a:cubicBezTo>
                <a:cubicBezTo>
                  <a:pt x="289025" y="670558"/>
                  <a:pt x="269743" y="692617"/>
                  <a:pt x="250161" y="714375"/>
                </a:cubicBezTo>
                <a:cubicBezTo>
                  <a:pt x="241150" y="724387"/>
                  <a:pt x="230116" y="732524"/>
                  <a:pt x="221586" y="742950"/>
                </a:cubicBezTo>
                <a:cubicBezTo>
                  <a:pt x="201481" y="767523"/>
                  <a:pt x="164436" y="819150"/>
                  <a:pt x="164436" y="819150"/>
                </a:cubicBezTo>
                <a:cubicBezTo>
                  <a:pt x="170786" y="863600"/>
                  <a:pt x="165799" y="911229"/>
                  <a:pt x="183486" y="952500"/>
                </a:cubicBezTo>
                <a:cubicBezTo>
                  <a:pt x="184970" y="955962"/>
                  <a:pt x="250701" y="1027712"/>
                  <a:pt x="278736" y="1038225"/>
                </a:cubicBezTo>
                <a:cubicBezTo>
                  <a:pt x="293895" y="1043909"/>
                  <a:pt x="310655" y="1043823"/>
                  <a:pt x="326361" y="1047750"/>
                </a:cubicBezTo>
                <a:cubicBezTo>
                  <a:pt x="336101" y="1050185"/>
                  <a:pt x="345411" y="1054100"/>
                  <a:pt x="354936" y="1057275"/>
                </a:cubicBezTo>
                <a:cubicBezTo>
                  <a:pt x="370811" y="1054100"/>
                  <a:pt x="388505" y="1055782"/>
                  <a:pt x="402561" y="1047750"/>
                </a:cubicBezTo>
                <a:cubicBezTo>
                  <a:pt x="417357" y="1039295"/>
                  <a:pt x="437879" y="978504"/>
                  <a:pt x="440661" y="971550"/>
                </a:cubicBezTo>
                <a:cubicBezTo>
                  <a:pt x="437486" y="946150"/>
                  <a:pt x="441532" y="918741"/>
                  <a:pt x="431136" y="895350"/>
                </a:cubicBezTo>
                <a:cubicBezTo>
                  <a:pt x="427058" y="886175"/>
                  <a:pt x="412601" y="885825"/>
                  <a:pt x="402561" y="885825"/>
                </a:cubicBezTo>
                <a:cubicBezTo>
                  <a:pt x="357998" y="885825"/>
                  <a:pt x="313661" y="892175"/>
                  <a:pt x="269211" y="895350"/>
                </a:cubicBezTo>
                <a:cubicBezTo>
                  <a:pt x="256511" y="904875"/>
                  <a:pt x="242336" y="912700"/>
                  <a:pt x="231111" y="923925"/>
                </a:cubicBezTo>
                <a:cubicBezTo>
                  <a:pt x="223016" y="932020"/>
                  <a:pt x="218930" y="943342"/>
                  <a:pt x="212061" y="952500"/>
                </a:cubicBezTo>
                <a:cubicBezTo>
                  <a:pt x="199863" y="968764"/>
                  <a:pt x="185441" y="983347"/>
                  <a:pt x="173961" y="1000125"/>
                </a:cubicBezTo>
                <a:cubicBezTo>
                  <a:pt x="10491" y="1239042"/>
                  <a:pt x="140719" y="1063498"/>
                  <a:pt x="59661" y="1171575"/>
                </a:cubicBezTo>
                <a:cubicBezTo>
                  <a:pt x="56486" y="1184275"/>
                  <a:pt x="53898" y="1197136"/>
                  <a:pt x="50136" y="1209675"/>
                </a:cubicBezTo>
                <a:cubicBezTo>
                  <a:pt x="44366" y="1228909"/>
                  <a:pt x="29907" y="1246779"/>
                  <a:pt x="31086" y="1266825"/>
                </a:cubicBezTo>
                <a:cubicBezTo>
                  <a:pt x="36359" y="1356473"/>
                  <a:pt x="54887" y="1444868"/>
                  <a:pt x="69186" y="1533525"/>
                </a:cubicBezTo>
                <a:cubicBezTo>
                  <a:pt x="70785" y="1543437"/>
                  <a:pt x="74221" y="1553120"/>
                  <a:pt x="78711" y="1562100"/>
                </a:cubicBezTo>
                <a:cubicBezTo>
                  <a:pt x="90465" y="1585607"/>
                  <a:pt x="123594" y="1620776"/>
                  <a:pt x="135861" y="1638300"/>
                </a:cubicBezTo>
                <a:cubicBezTo>
                  <a:pt x="146478" y="1653467"/>
                  <a:pt x="154624" y="1670226"/>
                  <a:pt x="164436" y="1685925"/>
                </a:cubicBezTo>
                <a:cubicBezTo>
                  <a:pt x="194208" y="1733559"/>
                  <a:pt x="176865" y="1698772"/>
                  <a:pt x="212061" y="1762125"/>
                </a:cubicBezTo>
                <a:cubicBezTo>
                  <a:pt x="218957" y="1774537"/>
                  <a:pt x="222968" y="1788593"/>
                  <a:pt x="231111" y="1800225"/>
                </a:cubicBezTo>
                <a:cubicBezTo>
                  <a:pt x="267526" y="1852246"/>
                  <a:pt x="321828" y="1893667"/>
                  <a:pt x="345411" y="1952625"/>
                </a:cubicBezTo>
                <a:cubicBezTo>
                  <a:pt x="351761" y="1968500"/>
                  <a:pt x="355399" y="1985751"/>
                  <a:pt x="364461" y="2000250"/>
                </a:cubicBezTo>
                <a:cubicBezTo>
                  <a:pt x="409930" y="2073001"/>
                  <a:pt x="379787" y="1980795"/>
                  <a:pt x="412086" y="2066925"/>
                </a:cubicBezTo>
                <a:cubicBezTo>
                  <a:pt x="416683" y="2079182"/>
                  <a:pt x="418015" y="2092438"/>
                  <a:pt x="421611" y="2105025"/>
                </a:cubicBezTo>
                <a:cubicBezTo>
                  <a:pt x="424369" y="2114679"/>
                  <a:pt x="427961" y="2124075"/>
                  <a:pt x="431136" y="2133600"/>
                </a:cubicBezTo>
                <a:cubicBezTo>
                  <a:pt x="415261" y="2219325"/>
                  <a:pt x="403321" y="2305873"/>
                  <a:pt x="383511" y="2390775"/>
                </a:cubicBezTo>
                <a:cubicBezTo>
                  <a:pt x="380910" y="2401923"/>
                  <a:pt x="370528" y="2409642"/>
                  <a:pt x="364461" y="2419350"/>
                </a:cubicBezTo>
                <a:cubicBezTo>
                  <a:pt x="354649" y="2435049"/>
                  <a:pt x="345825" y="2451356"/>
                  <a:pt x="335886" y="2466975"/>
                </a:cubicBezTo>
                <a:cubicBezTo>
                  <a:pt x="323594" y="2486291"/>
                  <a:pt x="311523" y="2505809"/>
                  <a:pt x="297786" y="2524125"/>
                </a:cubicBezTo>
                <a:cubicBezTo>
                  <a:pt x="288261" y="2536825"/>
                  <a:pt x="277625" y="2548763"/>
                  <a:pt x="269211" y="2562225"/>
                </a:cubicBezTo>
                <a:cubicBezTo>
                  <a:pt x="261686" y="2574266"/>
                  <a:pt x="257206" y="2587997"/>
                  <a:pt x="250161" y="2600325"/>
                </a:cubicBezTo>
                <a:cubicBezTo>
                  <a:pt x="244481" y="2610264"/>
                  <a:pt x="237461" y="2619375"/>
                  <a:pt x="231111" y="2628900"/>
                </a:cubicBezTo>
                <a:cubicBezTo>
                  <a:pt x="227936" y="2641600"/>
                  <a:pt x="220715" y="2653938"/>
                  <a:pt x="221586" y="2667000"/>
                </a:cubicBezTo>
                <a:cubicBezTo>
                  <a:pt x="223947" y="2702419"/>
                  <a:pt x="233674" y="2736967"/>
                  <a:pt x="240636" y="2771775"/>
                </a:cubicBezTo>
                <a:cubicBezTo>
                  <a:pt x="243203" y="2784612"/>
                  <a:pt x="245004" y="2797843"/>
                  <a:pt x="250161" y="2809875"/>
                </a:cubicBezTo>
                <a:cubicBezTo>
                  <a:pt x="254670" y="2820397"/>
                  <a:pt x="263211" y="2828701"/>
                  <a:pt x="269211" y="2838450"/>
                </a:cubicBezTo>
                <a:cubicBezTo>
                  <a:pt x="288617" y="2869984"/>
                  <a:pt x="303869" y="2904288"/>
                  <a:pt x="326361" y="2933700"/>
                </a:cubicBezTo>
                <a:cubicBezTo>
                  <a:pt x="345454" y="2958667"/>
                  <a:pt x="374177" y="2975230"/>
                  <a:pt x="393036" y="3000375"/>
                </a:cubicBezTo>
                <a:cubicBezTo>
                  <a:pt x="402561" y="3013075"/>
                  <a:pt x="409664" y="3028021"/>
                  <a:pt x="421611" y="3038475"/>
                </a:cubicBezTo>
                <a:cubicBezTo>
                  <a:pt x="435544" y="3050666"/>
                  <a:pt x="453469" y="3057347"/>
                  <a:pt x="469236" y="3067050"/>
                </a:cubicBezTo>
                <a:cubicBezTo>
                  <a:pt x="494746" y="3082748"/>
                  <a:pt x="522047" y="3095964"/>
                  <a:pt x="545436" y="3114675"/>
                </a:cubicBezTo>
                <a:cubicBezTo>
                  <a:pt x="600901" y="3159047"/>
                  <a:pt x="573774" y="3146346"/>
                  <a:pt x="621636" y="3162300"/>
                </a:cubicBezTo>
                <a:cubicBezTo>
                  <a:pt x="640686" y="3181350"/>
                  <a:pt x="658650" y="3201552"/>
                  <a:pt x="678786" y="3219450"/>
                </a:cubicBezTo>
                <a:cubicBezTo>
                  <a:pt x="687342" y="3227055"/>
                  <a:pt x="700210" y="3229561"/>
                  <a:pt x="707361" y="3238500"/>
                </a:cubicBezTo>
                <a:cubicBezTo>
                  <a:pt x="713633" y="3246340"/>
                  <a:pt x="713711" y="3257550"/>
                  <a:pt x="716886" y="3267075"/>
                </a:cubicBezTo>
                <a:cubicBezTo>
                  <a:pt x="710536" y="3286125"/>
                  <a:pt x="708975" y="3307517"/>
                  <a:pt x="697836" y="3324225"/>
                </a:cubicBezTo>
                <a:cubicBezTo>
                  <a:pt x="635419" y="3417850"/>
                  <a:pt x="653820" y="3349191"/>
                  <a:pt x="583536" y="3419475"/>
                </a:cubicBezTo>
                <a:cubicBezTo>
                  <a:pt x="521674" y="3481337"/>
                  <a:pt x="555913" y="3450248"/>
                  <a:pt x="459711" y="3524250"/>
                </a:cubicBezTo>
                <a:cubicBezTo>
                  <a:pt x="447128" y="3533929"/>
                  <a:pt x="434820" y="3544019"/>
                  <a:pt x="421611" y="3552825"/>
                </a:cubicBezTo>
                <a:cubicBezTo>
                  <a:pt x="412086" y="3559175"/>
                  <a:pt x="401507" y="3564174"/>
                  <a:pt x="393036" y="3571875"/>
                </a:cubicBezTo>
                <a:cubicBezTo>
                  <a:pt x="240629" y="3710427"/>
                  <a:pt x="396663" y="3600111"/>
                  <a:pt x="154911" y="3781425"/>
                </a:cubicBezTo>
                <a:cubicBezTo>
                  <a:pt x="142211" y="3790950"/>
                  <a:pt x="128758" y="3799546"/>
                  <a:pt x="116811" y="3810000"/>
                </a:cubicBezTo>
                <a:cubicBezTo>
                  <a:pt x="103294" y="3821827"/>
                  <a:pt x="93326" y="3837661"/>
                  <a:pt x="78711" y="3848100"/>
                </a:cubicBezTo>
                <a:cubicBezTo>
                  <a:pt x="70541" y="3853936"/>
                  <a:pt x="59661" y="3854450"/>
                  <a:pt x="50136" y="3857625"/>
                </a:cubicBezTo>
                <a:cubicBezTo>
                  <a:pt x="37436" y="3870325"/>
                  <a:pt x="14576" y="3877945"/>
                  <a:pt x="12036" y="3895725"/>
                </a:cubicBezTo>
                <a:cubicBezTo>
                  <a:pt x="0" y="3979979"/>
                  <a:pt x="15930" y="3980871"/>
                  <a:pt x="59661" y="4010025"/>
                </a:cubicBezTo>
                <a:cubicBezTo>
                  <a:pt x="66011" y="4019550"/>
                  <a:pt x="70616" y="4030505"/>
                  <a:pt x="78711" y="4038600"/>
                </a:cubicBezTo>
                <a:cubicBezTo>
                  <a:pt x="101209" y="4061098"/>
                  <a:pt x="119239" y="4058023"/>
                  <a:pt x="145386" y="4076700"/>
                </a:cubicBezTo>
                <a:cubicBezTo>
                  <a:pt x="156347" y="4084530"/>
                  <a:pt x="163185" y="4097193"/>
                  <a:pt x="173961" y="4105275"/>
                </a:cubicBezTo>
                <a:cubicBezTo>
                  <a:pt x="188772" y="4116383"/>
                  <a:pt x="205967" y="4123911"/>
                  <a:pt x="221586" y="4133850"/>
                </a:cubicBezTo>
                <a:cubicBezTo>
                  <a:pt x="240902" y="4146142"/>
                  <a:pt x="257814" y="4162651"/>
                  <a:pt x="278736" y="4171950"/>
                </a:cubicBezTo>
                <a:cubicBezTo>
                  <a:pt x="377436" y="4215817"/>
                  <a:pt x="336492" y="4196066"/>
                  <a:pt x="402561" y="4229100"/>
                </a:cubicBezTo>
                <a:cubicBezTo>
                  <a:pt x="663778" y="4205353"/>
                  <a:pt x="573147" y="4273474"/>
                  <a:pt x="631161" y="4171950"/>
                </a:cubicBezTo>
                <a:cubicBezTo>
                  <a:pt x="636841" y="4162011"/>
                  <a:pt x="643861" y="4152900"/>
                  <a:pt x="650211" y="4143375"/>
                </a:cubicBezTo>
                <a:cubicBezTo>
                  <a:pt x="653386" y="4121150"/>
                  <a:pt x="658014" y="4099085"/>
                  <a:pt x="659736" y="4076700"/>
                </a:cubicBezTo>
                <a:cubicBezTo>
                  <a:pt x="667544" y="3975202"/>
                  <a:pt x="668129" y="3873139"/>
                  <a:pt x="678786" y="3771900"/>
                </a:cubicBezTo>
                <a:cubicBezTo>
                  <a:pt x="680500" y="3755621"/>
                  <a:pt x="704289" y="3694285"/>
                  <a:pt x="716886" y="3676650"/>
                </a:cubicBezTo>
                <a:cubicBezTo>
                  <a:pt x="724716" y="3665689"/>
                  <a:pt x="736324" y="3657973"/>
                  <a:pt x="745461" y="3648075"/>
                </a:cubicBezTo>
                <a:cubicBezTo>
                  <a:pt x="774434" y="3616688"/>
                  <a:pt x="800982" y="3583029"/>
                  <a:pt x="831186" y="3552825"/>
                </a:cubicBezTo>
                <a:cubicBezTo>
                  <a:pt x="842411" y="3541600"/>
                  <a:pt x="858061" y="3535475"/>
                  <a:pt x="869286" y="3524250"/>
                </a:cubicBezTo>
                <a:cubicBezTo>
                  <a:pt x="880511" y="3513025"/>
                  <a:pt x="886636" y="3497375"/>
                  <a:pt x="897861" y="3486150"/>
                </a:cubicBezTo>
                <a:cubicBezTo>
                  <a:pt x="909086" y="3474925"/>
                  <a:pt x="924014" y="3468029"/>
                  <a:pt x="935961" y="3457575"/>
                </a:cubicBezTo>
                <a:cubicBezTo>
                  <a:pt x="949478" y="3445748"/>
                  <a:pt x="960424" y="3431164"/>
                  <a:pt x="974061" y="3419475"/>
                </a:cubicBezTo>
                <a:cubicBezTo>
                  <a:pt x="990004" y="3405809"/>
                  <a:pt x="1022719" y="3389097"/>
                  <a:pt x="1040736" y="3381375"/>
                </a:cubicBezTo>
                <a:cubicBezTo>
                  <a:pt x="1049964" y="3377420"/>
                  <a:pt x="1060331" y="3376340"/>
                  <a:pt x="1069311" y="3371850"/>
                </a:cubicBezTo>
                <a:cubicBezTo>
                  <a:pt x="1079550" y="3366730"/>
                  <a:pt x="1087647" y="3357920"/>
                  <a:pt x="1097886" y="3352800"/>
                </a:cubicBezTo>
                <a:cubicBezTo>
                  <a:pt x="1106866" y="3348310"/>
                  <a:pt x="1116678" y="3345533"/>
                  <a:pt x="1126461" y="3343275"/>
                </a:cubicBezTo>
                <a:cubicBezTo>
                  <a:pt x="1158011" y="3335994"/>
                  <a:pt x="1189961" y="3330575"/>
                  <a:pt x="1221711" y="3324225"/>
                </a:cubicBezTo>
                <a:cubicBezTo>
                  <a:pt x="1318751" y="3348485"/>
                  <a:pt x="1290096" y="3328090"/>
                  <a:pt x="1250286" y="3533775"/>
                </a:cubicBezTo>
                <a:cubicBezTo>
                  <a:pt x="1243541" y="3568626"/>
                  <a:pt x="1220273" y="3598204"/>
                  <a:pt x="1202661" y="3629025"/>
                </a:cubicBezTo>
                <a:cubicBezTo>
                  <a:pt x="1164561" y="3695700"/>
                  <a:pt x="1109458" y="3755212"/>
                  <a:pt x="1088361" y="3829050"/>
                </a:cubicBezTo>
                <a:cubicBezTo>
                  <a:pt x="1082011" y="3851275"/>
                  <a:pt x="1079153" y="3874811"/>
                  <a:pt x="1069311" y="3895725"/>
                </a:cubicBezTo>
                <a:cubicBezTo>
                  <a:pt x="1053545" y="3929227"/>
                  <a:pt x="1012161" y="3990975"/>
                  <a:pt x="1012161" y="3990975"/>
                </a:cubicBezTo>
                <a:cubicBezTo>
                  <a:pt x="1008986" y="4013200"/>
                  <a:pt x="1005603" y="4035396"/>
                  <a:pt x="1002636" y="4057650"/>
                </a:cubicBezTo>
                <a:cubicBezTo>
                  <a:pt x="999253" y="4083023"/>
                  <a:pt x="998131" y="4108749"/>
                  <a:pt x="993111" y="4133850"/>
                </a:cubicBezTo>
                <a:cubicBezTo>
                  <a:pt x="988578" y="4156515"/>
                  <a:pt x="980411" y="4178300"/>
                  <a:pt x="974061" y="4200525"/>
                </a:cubicBezTo>
                <a:cubicBezTo>
                  <a:pt x="980411" y="4273550"/>
                  <a:pt x="982446" y="4347079"/>
                  <a:pt x="993111" y="4419600"/>
                </a:cubicBezTo>
                <a:cubicBezTo>
                  <a:pt x="998378" y="4455415"/>
                  <a:pt x="1011741" y="4489567"/>
                  <a:pt x="1021686" y="4524375"/>
                </a:cubicBezTo>
                <a:cubicBezTo>
                  <a:pt x="1024444" y="4534029"/>
                  <a:pt x="1026721" y="4543970"/>
                  <a:pt x="1031211" y="4552950"/>
                </a:cubicBezTo>
                <a:cubicBezTo>
                  <a:pt x="1042234" y="4574996"/>
                  <a:pt x="1060404" y="4594301"/>
                  <a:pt x="1078836" y="4610100"/>
                </a:cubicBezTo>
                <a:cubicBezTo>
                  <a:pt x="1090889" y="4620431"/>
                  <a:pt x="1103474" y="4630261"/>
                  <a:pt x="1116936" y="4638675"/>
                </a:cubicBezTo>
                <a:cubicBezTo>
                  <a:pt x="1128977" y="4646200"/>
                  <a:pt x="1142860" y="4650420"/>
                  <a:pt x="1155036" y="4657725"/>
                </a:cubicBezTo>
                <a:cubicBezTo>
                  <a:pt x="1174669" y="4669505"/>
                  <a:pt x="1192553" y="4684045"/>
                  <a:pt x="1212186" y="4695825"/>
                </a:cubicBezTo>
                <a:cubicBezTo>
                  <a:pt x="1224362" y="4703130"/>
                  <a:pt x="1238245" y="4707350"/>
                  <a:pt x="1250286" y="4714875"/>
                </a:cubicBezTo>
                <a:cubicBezTo>
                  <a:pt x="1263748" y="4723289"/>
                  <a:pt x="1274187" y="4736350"/>
                  <a:pt x="1288386" y="4743450"/>
                </a:cubicBezTo>
                <a:cubicBezTo>
                  <a:pt x="1300095" y="4749304"/>
                  <a:pt x="1313786" y="4749800"/>
                  <a:pt x="1326486" y="4752975"/>
                </a:cubicBezTo>
                <a:cubicBezTo>
                  <a:pt x="1437381" y="4742894"/>
                  <a:pt x="1505833" y="4773653"/>
                  <a:pt x="1574136" y="4705350"/>
                </a:cubicBezTo>
                <a:cubicBezTo>
                  <a:pt x="1588511" y="4690975"/>
                  <a:pt x="1599536" y="4673600"/>
                  <a:pt x="1612236" y="4657725"/>
                </a:cubicBezTo>
                <a:cubicBezTo>
                  <a:pt x="1640876" y="4543167"/>
                  <a:pt x="1652080" y="4514894"/>
                  <a:pt x="1602711" y="4333875"/>
                </a:cubicBezTo>
                <a:cubicBezTo>
                  <a:pt x="1588338" y="4281175"/>
                  <a:pt x="1535565" y="4247365"/>
                  <a:pt x="1507461" y="4200525"/>
                </a:cubicBezTo>
                <a:lnTo>
                  <a:pt x="1450311" y="4105275"/>
                </a:lnTo>
                <a:cubicBezTo>
                  <a:pt x="1440786" y="4089400"/>
                  <a:pt x="1434827" y="4070741"/>
                  <a:pt x="1421736" y="4057650"/>
                </a:cubicBezTo>
                <a:cubicBezTo>
                  <a:pt x="1409036" y="4044950"/>
                  <a:pt x="1394663" y="4033727"/>
                  <a:pt x="1383636" y="4019550"/>
                </a:cubicBezTo>
                <a:cubicBezTo>
                  <a:pt x="1374856" y="4008261"/>
                  <a:pt x="1342555" y="3951277"/>
                  <a:pt x="1336011" y="3933825"/>
                </a:cubicBezTo>
                <a:cubicBezTo>
                  <a:pt x="1331414" y="3921568"/>
                  <a:pt x="1329661" y="3908425"/>
                  <a:pt x="1326486" y="3895725"/>
                </a:cubicBezTo>
                <a:cubicBezTo>
                  <a:pt x="1318829" y="3826811"/>
                  <a:pt x="1305531" y="3791331"/>
                  <a:pt x="1336011" y="3724275"/>
                </a:cubicBezTo>
                <a:cubicBezTo>
                  <a:pt x="1344114" y="3706448"/>
                  <a:pt x="1418944" y="3687160"/>
                  <a:pt x="1421736" y="3686175"/>
                </a:cubicBezTo>
                <a:cubicBezTo>
                  <a:pt x="1456780" y="3673807"/>
                  <a:pt x="1495590" y="3668689"/>
                  <a:pt x="1526511" y="3648075"/>
                </a:cubicBezTo>
                <a:cubicBezTo>
                  <a:pt x="1536036" y="3641725"/>
                  <a:pt x="1544367" y="3633045"/>
                  <a:pt x="1555086" y="3629025"/>
                </a:cubicBezTo>
                <a:cubicBezTo>
                  <a:pt x="1570245" y="3623341"/>
                  <a:pt x="1587005" y="3623427"/>
                  <a:pt x="1602711" y="3619500"/>
                </a:cubicBezTo>
                <a:cubicBezTo>
                  <a:pt x="1612451" y="3617065"/>
                  <a:pt x="1621761" y="3613150"/>
                  <a:pt x="1631286" y="3609975"/>
                </a:cubicBezTo>
                <a:cubicBezTo>
                  <a:pt x="1688436" y="3613150"/>
                  <a:pt x="1745713" y="3614541"/>
                  <a:pt x="1802736" y="3619500"/>
                </a:cubicBezTo>
                <a:cubicBezTo>
                  <a:pt x="1871687" y="3625496"/>
                  <a:pt x="1832974" y="3633168"/>
                  <a:pt x="1907511" y="3648075"/>
                </a:cubicBezTo>
                <a:lnTo>
                  <a:pt x="1955136" y="3657600"/>
                </a:lnTo>
                <a:cubicBezTo>
                  <a:pt x="1964661" y="3663950"/>
                  <a:pt x="1973632" y="3671223"/>
                  <a:pt x="1983711" y="3676650"/>
                </a:cubicBezTo>
                <a:cubicBezTo>
                  <a:pt x="2014966" y="3693479"/>
                  <a:pt x="2049425" y="3704584"/>
                  <a:pt x="2078961" y="3724275"/>
                </a:cubicBezTo>
                <a:cubicBezTo>
                  <a:pt x="2098011" y="3736975"/>
                  <a:pt x="2119922" y="3746186"/>
                  <a:pt x="2136111" y="3762375"/>
                </a:cubicBezTo>
                <a:cubicBezTo>
                  <a:pt x="2182827" y="3809091"/>
                  <a:pt x="2216662" y="3844651"/>
                  <a:pt x="2278986" y="3886200"/>
                </a:cubicBezTo>
                <a:cubicBezTo>
                  <a:pt x="2300723" y="3900691"/>
                  <a:pt x="2344947" y="3933587"/>
                  <a:pt x="2374236" y="3943350"/>
                </a:cubicBezTo>
                <a:cubicBezTo>
                  <a:pt x="2591994" y="4015936"/>
                  <a:pt x="2346942" y="3926589"/>
                  <a:pt x="2498061" y="3971925"/>
                </a:cubicBezTo>
                <a:cubicBezTo>
                  <a:pt x="2514438" y="3976838"/>
                  <a:pt x="2528848" y="3988004"/>
                  <a:pt x="2545686" y="3990975"/>
                </a:cubicBezTo>
                <a:cubicBezTo>
                  <a:pt x="2583336" y="3997619"/>
                  <a:pt x="2621886" y="3997325"/>
                  <a:pt x="2659986" y="4000500"/>
                </a:cubicBezTo>
                <a:cubicBezTo>
                  <a:pt x="2742079" y="4027864"/>
                  <a:pt x="2673738" y="4006042"/>
                  <a:pt x="2850486" y="4048125"/>
                </a:cubicBezTo>
                <a:cubicBezTo>
                  <a:pt x="2863221" y="4051157"/>
                  <a:pt x="2876431" y="4052788"/>
                  <a:pt x="2888586" y="4057650"/>
                </a:cubicBezTo>
                <a:cubicBezTo>
                  <a:pt x="2904461" y="4064000"/>
                  <a:pt x="2920202" y="4070697"/>
                  <a:pt x="2936211" y="4076700"/>
                </a:cubicBezTo>
                <a:cubicBezTo>
                  <a:pt x="2962394" y="4086519"/>
                  <a:pt x="2978238" y="4087670"/>
                  <a:pt x="3002886" y="4105275"/>
                </a:cubicBezTo>
                <a:cubicBezTo>
                  <a:pt x="3013847" y="4113105"/>
                  <a:pt x="3021936" y="4124325"/>
                  <a:pt x="3031461" y="4133850"/>
                </a:cubicBezTo>
                <a:cubicBezTo>
                  <a:pt x="3035729" y="4146654"/>
                  <a:pt x="3050803" y="4189440"/>
                  <a:pt x="3050511" y="4200525"/>
                </a:cubicBezTo>
                <a:cubicBezTo>
                  <a:pt x="3047666" y="4308624"/>
                  <a:pt x="3045568" y="4417163"/>
                  <a:pt x="3031461" y="4524375"/>
                </a:cubicBezTo>
                <a:cubicBezTo>
                  <a:pt x="3029390" y="4540114"/>
                  <a:pt x="3013340" y="4550528"/>
                  <a:pt x="3002886" y="4562475"/>
                </a:cubicBezTo>
                <a:cubicBezTo>
                  <a:pt x="2991059" y="4575992"/>
                  <a:pt x="2979311" y="4590011"/>
                  <a:pt x="2964786" y="4600575"/>
                </a:cubicBezTo>
                <a:cubicBezTo>
                  <a:pt x="2944084" y="4615631"/>
                  <a:pt x="2921245" y="4627717"/>
                  <a:pt x="2898111" y="4638675"/>
                </a:cubicBezTo>
                <a:cubicBezTo>
                  <a:pt x="2824743" y="4673428"/>
                  <a:pt x="2810757" y="4677318"/>
                  <a:pt x="2755236" y="4695825"/>
                </a:cubicBezTo>
                <a:cubicBezTo>
                  <a:pt x="2634586" y="4673600"/>
                  <a:pt x="2513113" y="4655453"/>
                  <a:pt x="2393286" y="4629150"/>
                </a:cubicBezTo>
                <a:cubicBezTo>
                  <a:pt x="2382105" y="4626696"/>
                  <a:pt x="2373220" y="4617758"/>
                  <a:pt x="2364711" y="4610100"/>
                </a:cubicBezTo>
                <a:cubicBezTo>
                  <a:pt x="2341349" y="4589074"/>
                  <a:pt x="2315471" y="4569577"/>
                  <a:pt x="2298036" y="4543425"/>
                </a:cubicBezTo>
                <a:cubicBezTo>
                  <a:pt x="2258429" y="4484015"/>
                  <a:pt x="2295751" y="4545428"/>
                  <a:pt x="2269461" y="4486275"/>
                </a:cubicBezTo>
                <a:cubicBezTo>
                  <a:pt x="2225374" y="4387080"/>
                  <a:pt x="2252817" y="4464918"/>
                  <a:pt x="2231361" y="4400550"/>
                </a:cubicBezTo>
                <a:cubicBezTo>
                  <a:pt x="2214433" y="4197418"/>
                  <a:pt x="2216289" y="4271384"/>
                  <a:pt x="2231361" y="3962400"/>
                </a:cubicBezTo>
                <a:cubicBezTo>
                  <a:pt x="2232455" y="3939976"/>
                  <a:pt x="2236870" y="3917814"/>
                  <a:pt x="2240886" y="3895725"/>
                </a:cubicBezTo>
                <a:cubicBezTo>
                  <a:pt x="2245512" y="3870280"/>
                  <a:pt x="2253605" y="3840666"/>
                  <a:pt x="2269461" y="3819525"/>
                </a:cubicBezTo>
                <a:cubicBezTo>
                  <a:pt x="2304524" y="3772775"/>
                  <a:pt x="2352396" y="3754524"/>
                  <a:pt x="2402811" y="3724275"/>
                </a:cubicBezTo>
                <a:cubicBezTo>
                  <a:pt x="2418686" y="3714750"/>
                  <a:pt x="2432282" y="3699331"/>
                  <a:pt x="2450436" y="3695700"/>
                </a:cubicBezTo>
                <a:cubicBezTo>
                  <a:pt x="2466311" y="3692525"/>
                  <a:pt x="2482442" y="3690435"/>
                  <a:pt x="2498061" y="3686175"/>
                </a:cubicBezTo>
                <a:cubicBezTo>
                  <a:pt x="2517434" y="3680891"/>
                  <a:pt x="2555211" y="3667125"/>
                  <a:pt x="2555211" y="3667125"/>
                </a:cubicBezTo>
                <a:lnTo>
                  <a:pt x="3069561" y="3676650"/>
                </a:lnTo>
                <a:cubicBezTo>
                  <a:pt x="3104613" y="3677729"/>
                  <a:pt x="3139619" y="3681215"/>
                  <a:pt x="3174336" y="3686175"/>
                </a:cubicBezTo>
                <a:cubicBezTo>
                  <a:pt x="3184275" y="3687595"/>
                  <a:pt x="3193540" y="3692096"/>
                  <a:pt x="3202911" y="3695700"/>
                </a:cubicBezTo>
                <a:cubicBezTo>
                  <a:pt x="3313064" y="3738066"/>
                  <a:pt x="3273963" y="3717668"/>
                  <a:pt x="3355311" y="3771900"/>
                </a:cubicBezTo>
                <a:lnTo>
                  <a:pt x="3383886" y="3790950"/>
                </a:lnTo>
                <a:cubicBezTo>
                  <a:pt x="3393411" y="3797300"/>
                  <a:pt x="3405011" y="3801308"/>
                  <a:pt x="3412461" y="3810000"/>
                </a:cubicBezTo>
                <a:cubicBezTo>
                  <a:pt x="3476145" y="3884298"/>
                  <a:pt x="3441841" y="3867418"/>
                  <a:pt x="3498186" y="3886200"/>
                </a:cubicBezTo>
                <a:cubicBezTo>
                  <a:pt x="3528056" y="3931006"/>
                  <a:pt x="3551760" y="3968349"/>
                  <a:pt x="3593436" y="4010025"/>
                </a:cubicBezTo>
                <a:cubicBezTo>
                  <a:pt x="3602961" y="4019550"/>
                  <a:pt x="3613741" y="4027967"/>
                  <a:pt x="3622011" y="4038600"/>
                </a:cubicBezTo>
                <a:cubicBezTo>
                  <a:pt x="3681848" y="4115533"/>
                  <a:pt x="3633368" y="4077921"/>
                  <a:pt x="3688686" y="4114800"/>
                </a:cubicBezTo>
                <a:cubicBezTo>
                  <a:pt x="3695036" y="4124325"/>
                  <a:pt x="3699121" y="4135837"/>
                  <a:pt x="3707736" y="4143375"/>
                </a:cubicBezTo>
                <a:cubicBezTo>
                  <a:pt x="3767139" y="4195353"/>
                  <a:pt x="3745841" y="4170592"/>
                  <a:pt x="3793461" y="4191000"/>
                </a:cubicBezTo>
                <a:cubicBezTo>
                  <a:pt x="3806512" y="4196593"/>
                  <a:pt x="3818266" y="4205064"/>
                  <a:pt x="3831561" y="4210050"/>
                </a:cubicBezTo>
                <a:cubicBezTo>
                  <a:pt x="3843818" y="4214647"/>
                  <a:pt x="3857074" y="4215979"/>
                  <a:pt x="3869661" y="4219575"/>
                </a:cubicBezTo>
                <a:cubicBezTo>
                  <a:pt x="3879315" y="4222333"/>
                  <a:pt x="3888711" y="4225925"/>
                  <a:pt x="3898236" y="4229100"/>
                </a:cubicBezTo>
                <a:cubicBezTo>
                  <a:pt x="3926811" y="4225925"/>
                  <a:pt x="3956069" y="4226548"/>
                  <a:pt x="3983961" y="4219575"/>
                </a:cubicBezTo>
                <a:cubicBezTo>
                  <a:pt x="4015711" y="4211637"/>
                  <a:pt x="4037936" y="4162425"/>
                  <a:pt x="4050636" y="4143375"/>
                </a:cubicBezTo>
                <a:lnTo>
                  <a:pt x="4069686" y="4114800"/>
                </a:lnTo>
                <a:cubicBezTo>
                  <a:pt x="4076036" y="4105275"/>
                  <a:pt x="4079211" y="4092575"/>
                  <a:pt x="4088736" y="4086225"/>
                </a:cubicBezTo>
                <a:lnTo>
                  <a:pt x="4117311" y="4067175"/>
                </a:lnTo>
                <a:cubicBezTo>
                  <a:pt x="4130011" y="4048125"/>
                  <a:pt x="4133691" y="4017265"/>
                  <a:pt x="4155411" y="4010025"/>
                </a:cubicBezTo>
                <a:lnTo>
                  <a:pt x="4212561" y="3990975"/>
                </a:lnTo>
                <a:lnTo>
                  <a:pt x="4241136" y="3981450"/>
                </a:lnTo>
                <a:cubicBezTo>
                  <a:pt x="4247486" y="3971925"/>
                  <a:pt x="4255537" y="3963336"/>
                  <a:pt x="4260186" y="3952875"/>
                </a:cubicBezTo>
                <a:cubicBezTo>
                  <a:pt x="4291776" y="3881797"/>
                  <a:pt x="4263012" y="3914182"/>
                  <a:pt x="4298286" y="3867150"/>
                </a:cubicBezTo>
                <a:cubicBezTo>
                  <a:pt x="4300980" y="3863558"/>
                  <a:pt x="4304636" y="3860800"/>
                  <a:pt x="4307811" y="3857625"/>
                </a:cubicBezTo>
              </a:path>
            </a:pathLst>
          </a:custGeom>
        </p:spPr>
        <p:style>
          <a:lnRef idx="1">
            <a:schemeClr val="dk1"/>
          </a:lnRef>
          <a:fillRef idx="0">
            <a:schemeClr val="dk1"/>
          </a:fillRef>
          <a:effectRef idx="0">
            <a:schemeClr val="dk1"/>
          </a:effectRef>
          <a:fontRef idx="minor">
            <a:schemeClr val="tx1"/>
          </a:fontRef>
        </p:style>
        <p:txBody>
          <a:bodyPr anchor="ctr"/>
          <a:lstStyle/>
          <a:p>
            <a:pPr algn="ctr">
              <a:defRPr/>
            </a:pPr>
            <a:endParaRPr lang="sl-SI"/>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wipe(left)">
                                      <p:cBhvr>
                                        <p:cTn id="7" dur="5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oljeZBesedilom 11"/>
          <p:cNvSpPr txBox="1">
            <a:spLocks noChangeArrowheads="1"/>
          </p:cNvSpPr>
          <p:nvPr/>
        </p:nvSpPr>
        <p:spPr bwMode="auto">
          <a:xfrm>
            <a:off x="1835150" y="1916113"/>
            <a:ext cx="1120775" cy="366712"/>
          </a:xfrm>
          <a:prstGeom prst="rect">
            <a:avLst/>
          </a:prstGeom>
          <a:noFill/>
          <a:ln w="9525">
            <a:noFill/>
            <a:miter lim="800000"/>
            <a:headEnd/>
            <a:tailEnd/>
          </a:ln>
        </p:spPr>
        <p:txBody>
          <a:bodyPr wrap="none">
            <a:spAutoFit/>
          </a:bodyPr>
          <a:lstStyle/>
          <a:p>
            <a:pPr>
              <a:defRPr/>
            </a:pPr>
            <a:r>
              <a:rPr lang="sl-SI" b="1" dirty="0">
                <a:solidFill>
                  <a:srgbClr val="00CC00"/>
                </a:solidFill>
                <a:effectLst>
                  <a:outerShdw blurRad="38100" dist="38100" dir="2700000" algn="tl">
                    <a:srgbClr val="C0C0C0"/>
                  </a:outerShdw>
                </a:effectLst>
                <a:latin typeface="Comic Sans MS" pitchFamily="66" charset="0"/>
              </a:rPr>
              <a:t>Vsebina:</a:t>
            </a:r>
          </a:p>
        </p:txBody>
      </p:sp>
      <p:sp>
        <p:nvSpPr>
          <p:cNvPr id="10" name="PoljeZBesedilom 7">
            <a:hlinkClick r:id="rId2" action="ppaction://hlinksldjump"/>
            <a:hlinkHover r:id="rId3" action="ppaction://hlinksldjump"/>
          </p:cNvPr>
          <p:cNvSpPr txBox="1">
            <a:spLocks noChangeArrowheads="1"/>
          </p:cNvSpPr>
          <p:nvPr/>
        </p:nvSpPr>
        <p:spPr bwMode="auto">
          <a:xfrm>
            <a:off x="1714500" y="35591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latin typeface="+mj-lt"/>
              </a:rPr>
              <a:t>Ilirske province</a:t>
            </a:r>
          </a:p>
        </p:txBody>
      </p:sp>
      <p:sp>
        <p:nvSpPr>
          <p:cNvPr id="11" name="PoljeZBesedilom 8">
            <a:hlinkClick r:id="rId4" action="ppaction://hlinksldjump"/>
            <a:hlinkHover r:id="rId5"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latin typeface="+mj-lt"/>
              </a:rPr>
              <a:t>Pomembne osebe</a:t>
            </a:r>
          </a:p>
        </p:txBody>
      </p:sp>
      <p:sp>
        <p:nvSpPr>
          <p:cNvPr id="15"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16" name="Prostoročno 15"/>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17" name="PoljeZBesedilom 16"/>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19" name="Oblika 18"/>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20" name="Raven konektor 19"/>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Raven konektor 20"/>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sp>
        <p:nvSpPr>
          <p:cNvPr id="18" name="PoljeZBesedilom 9">
            <a:hlinkClick r:id="rId6" action="ppaction://hlinksldjump"/>
            <a:hlinkHover r:id="rId7" action="ppaction://hlinksldjump"/>
          </p:cNvPr>
          <p:cNvSpPr txBox="1">
            <a:spLocks noChangeArrowheads="1"/>
          </p:cNvSpPr>
          <p:nvPr/>
        </p:nvSpPr>
        <p:spPr bwMode="auto">
          <a:xfrm>
            <a:off x="1714500" y="5130800"/>
            <a:ext cx="2035175" cy="369888"/>
          </a:xfrm>
          <a:prstGeom prst="rect">
            <a:avLst/>
          </a:prstGeom>
          <a:noFill/>
          <a:ln w="9525">
            <a:noFill/>
            <a:miter lim="800000"/>
            <a:headEnd/>
            <a:tailEnd/>
          </a:ln>
        </p:spPr>
        <p:txBody>
          <a:bodyPr wrap="none">
            <a:spAutoFit/>
          </a:bodyPr>
          <a:lstStyle/>
          <a:p>
            <a:pPr>
              <a:defRPr/>
            </a:pPr>
            <a:r>
              <a:rPr lang="sl-SI" b="1" dirty="0">
                <a:latin typeface="+mj-lt"/>
              </a:rPr>
              <a:t>Viri in literatura</a:t>
            </a:r>
          </a:p>
        </p:txBody>
      </p:sp>
      <p:pic>
        <p:nvPicPr>
          <p:cNvPr id="15371" name="Slika 23" descr="packa1.png"/>
          <p:cNvPicPr>
            <a:picLocks noChangeAspect="1"/>
          </p:cNvPicPr>
          <p:nvPr/>
        </p:nvPicPr>
        <p:blipFill>
          <a:blip r:embed="rId8"/>
          <a:srcRect/>
          <a:stretch>
            <a:fillRect/>
          </a:stretch>
        </p:blipFill>
        <p:spPr bwMode="auto">
          <a:xfrm>
            <a:off x="7429500" y="5249863"/>
            <a:ext cx="1822450" cy="1608137"/>
          </a:xfrm>
          <a:prstGeom prst="rect">
            <a:avLst/>
          </a:prstGeom>
          <a:noFill/>
          <a:ln w="9525">
            <a:noFill/>
            <a:miter lim="800000"/>
            <a:headEnd/>
            <a:tailEnd/>
          </a:ln>
        </p:spPr>
      </p:pic>
      <p:pic>
        <p:nvPicPr>
          <p:cNvPr id="15372" name="Slika 24" descr="zastava.png"/>
          <p:cNvPicPr>
            <a:picLocks noChangeAspect="1"/>
          </p:cNvPicPr>
          <p:nvPr/>
        </p:nvPicPr>
        <p:blipFill>
          <a:blip r:embed="rId9"/>
          <a:srcRect/>
          <a:stretch>
            <a:fillRect/>
          </a:stretch>
        </p:blipFill>
        <p:spPr bwMode="auto">
          <a:xfrm>
            <a:off x="5500688" y="1587500"/>
            <a:ext cx="2071687" cy="912813"/>
          </a:xfrm>
          <a:prstGeom prst="rect">
            <a:avLst/>
          </a:prstGeom>
          <a:noFill/>
          <a:ln w="9525">
            <a:noFill/>
            <a:miter lim="800000"/>
            <a:headEnd/>
            <a:tailEnd/>
          </a:ln>
        </p:spPr>
      </p:pic>
      <p:sp>
        <p:nvSpPr>
          <p:cNvPr id="22" name="PoljeZBesedilom 10">
            <a:hlinkClick r:id="rId10" action="ppaction://hlinksldjump"/>
            <a:hlinkHover r:id="rId11"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latin typeface="+mj-lt"/>
              </a:rPr>
              <a:t>Izhod</a:t>
            </a:r>
          </a:p>
        </p:txBody>
      </p:sp>
    </p:spTree>
  </p:cSld>
  <p:clrMapOvr>
    <a:masterClrMapping/>
  </p:clrMapOvr>
  <p:transition advClick="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643063" y="3500438"/>
            <a:ext cx="1785937" cy="473075"/>
          </a:xfrm>
          <a:prstGeom prst="rect">
            <a:avLst/>
          </a:prstGeom>
          <a:noFill/>
          <a:ln w="9525">
            <a:noFill/>
            <a:miter lim="800000"/>
            <a:headEnd/>
            <a:tailEnd/>
          </a:ln>
        </p:spPr>
      </p:pic>
      <p:sp>
        <p:nvSpPr>
          <p:cNvPr id="35842" name="PoljeZBesedilom 5"/>
          <p:cNvSpPr txBox="1">
            <a:spLocks noChangeArrowheads="1"/>
          </p:cNvSpPr>
          <p:nvPr/>
        </p:nvSpPr>
        <p:spPr bwMode="auto">
          <a:xfrm>
            <a:off x="1714500" y="1125538"/>
            <a:ext cx="7343775" cy="4737100"/>
          </a:xfrm>
          <a:prstGeom prst="rect">
            <a:avLst/>
          </a:prstGeom>
          <a:noFill/>
          <a:ln w="9525">
            <a:noFill/>
            <a:miter lim="800000"/>
            <a:headEnd/>
            <a:tailEnd/>
          </a:ln>
        </p:spPr>
        <p:txBody>
          <a:bodyPr>
            <a:spAutoFit/>
          </a:bodyPr>
          <a:lstStyle/>
          <a:p>
            <a:r>
              <a:rPr lang="sl-SI" sz="1600">
                <a:latin typeface="Comic Sans MS" pitchFamily="66" charset="0"/>
              </a:rPr>
              <a:t>V osnovnih šolah in gimnazijah se je lahko poučevalo v deželnem jeziku. Poučevali so francoščino, italijanščino, latinščino, aritmetiko in katekizem. </a:t>
            </a:r>
          </a:p>
          <a:p>
            <a:endParaRPr lang="sl-SI" sz="1600">
              <a:latin typeface="Comic Sans MS" pitchFamily="66" charset="0"/>
            </a:endParaRPr>
          </a:p>
          <a:p>
            <a:r>
              <a:rPr lang="sl-SI" sz="1600">
                <a:latin typeface="Comic Sans MS" pitchFamily="66" charset="0"/>
              </a:rPr>
              <a:t>Na licejih in centralnih šolah je bil učni jezik francoski in italijanski, ponekod tudi latinski. </a:t>
            </a:r>
          </a:p>
          <a:p>
            <a:endParaRPr lang="sl-SI" sz="1600">
              <a:latin typeface="Comic Sans MS" pitchFamily="66" charset="0"/>
            </a:endParaRPr>
          </a:p>
          <a:p>
            <a:r>
              <a:rPr lang="sl-SI" sz="1600">
                <a:latin typeface="Comic Sans MS" pitchFamily="66" charset="0"/>
              </a:rPr>
              <a:t>Tudi po veliko osnovnih šolah in gimnazijah so poučevali kar v francoskem ali italijanskem jeziku, ker ni bilo ustreznih slovenskih knjig in učbenikov.</a:t>
            </a:r>
          </a:p>
          <a:p>
            <a:endParaRPr lang="sl-SI" sz="1600">
              <a:latin typeface="Comic Sans MS" pitchFamily="66" charset="0"/>
            </a:endParaRPr>
          </a:p>
          <a:p>
            <a:r>
              <a:rPr lang="sl-SI" sz="1600">
                <a:latin typeface="Comic Sans MS" pitchFamily="66" charset="0"/>
              </a:rPr>
              <a:t>S to oviro se je spoprijel </a:t>
            </a:r>
          </a:p>
          <a:p>
            <a:r>
              <a:rPr lang="sl-SI" sz="1600">
                <a:latin typeface="Comic Sans MS" pitchFamily="66" charset="0"/>
                <a:hlinkClick r:id="rId3" action="ppaction://hlinksldjump"/>
              </a:rPr>
              <a:t>Valentin Vodnik, </a:t>
            </a:r>
            <a:r>
              <a:rPr lang="sl-SI" sz="1600">
                <a:latin typeface="Comic Sans MS" pitchFamily="66" charset="0"/>
              </a:rPr>
              <a:t>ki je v dveh </a:t>
            </a:r>
          </a:p>
          <a:p>
            <a:r>
              <a:rPr lang="sl-SI" sz="1600">
                <a:latin typeface="Comic Sans MS" pitchFamily="66" charset="0"/>
              </a:rPr>
              <a:t>letih napisal 5 šolskih knjig:</a:t>
            </a:r>
          </a:p>
          <a:p>
            <a:pPr>
              <a:buFontTx/>
              <a:buChar char="•"/>
            </a:pPr>
            <a:r>
              <a:rPr lang="sl-SI" sz="1600">
                <a:latin typeface="Comic Sans MS" pitchFamily="66" charset="0"/>
              </a:rPr>
              <a:t>Pismenost ali gramatika,</a:t>
            </a:r>
          </a:p>
          <a:p>
            <a:pPr>
              <a:buFontTx/>
              <a:buChar char="•"/>
            </a:pPr>
            <a:r>
              <a:rPr lang="sl-SI" sz="1600">
                <a:latin typeface="Comic Sans MS" pitchFamily="66" charset="0"/>
              </a:rPr>
              <a:t> Abeceda za prve šole,</a:t>
            </a:r>
          </a:p>
          <a:p>
            <a:pPr>
              <a:buFontTx/>
              <a:buChar char="•"/>
            </a:pPr>
            <a:r>
              <a:rPr lang="sl-SI" sz="1600">
                <a:latin typeface="Comic Sans MS" pitchFamily="66" charset="0"/>
              </a:rPr>
              <a:t> Abeceda ali Azbuka,</a:t>
            </a:r>
          </a:p>
          <a:p>
            <a:pPr>
              <a:buFontTx/>
              <a:buChar char="•"/>
            </a:pPr>
            <a:r>
              <a:rPr lang="sl-SI" sz="1600">
                <a:latin typeface="Comic Sans MS" pitchFamily="66" charset="0"/>
              </a:rPr>
              <a:t> Početek gramatike,</a:t>
            </a:r>
          </a:p>
          <a:p>
            <a:pPr>
              <a:buFontTx/>
              <a:buChar char="•"/>
            </a:pPr>
            <a:r>
              <a:rPr lang="sl-SI" sz="1600">
                <a:latin typeface="Comic Sans MS" pitchFamily="66" charset="0"/>
              </a:rPr>
              <a:t> Krščanski nauk za</a:t>
            </a:r>
          </a:p>
          <a:p>
            <a:r>
              <a:rPr lang="sl-SI" sz="1600">
                <a:latin typeface="Comic Sans MS" pitchFamily="66" charset="0"/>
              </a:rPr>
              <a:t>   Ilirske dežele.</a:t>
            </a:r>
          </a:p>
          <a:p>
            <a:r>
              <a:rPr lang="sl-SI" sz="1600">
                <a:latin typeface="Comic Sans MS" pitchFamily="66" charset="0"/>
              </a:rPr>
              <a:t> </a:t>
            </a:r>
          </a:p>
        </p:txBody>
      </p:sp>
      <p:sp>
        <p:nvSpPr>
          <p:cNvPr id="35843" name="Naslov 3"/>
          <p:cNvSpPr>
            <a:spLocks noGrp="1"/>
          </p:cNvSpPr>
          <p:nvPr>
            <p:ph type="title"/>
          </p:nvPr>
        </p:nvSpPr>
        <p:spPr>
          <a:xfrm>
            <a:off x="1692275" y="115888"/>
            <a:ext cx="4125913" cy="785812"/>
          </a:xfrm>
        </p:spPr>
        <p:txBody>
          <a:bodyPr/>
          <a:lstStyle/>
          <a:p>
            <a:pPr algn="l" eaLnBrk="1" hangingPunct="1"/>
            <a:r>
              <a:rPr lang="sl-SI" sz="2400" b="1" smtClean="0">
                <a:solidFill>
                  <a:srgbClr val="FF0000"/>
                </a:solidFill>
              </a:rPr>
              <a:t>Šolstvo</a:t>
            </a:r>
          </a:p>
        </p:txBody>
      </p:sp>
      <p:pic>
        <p:nvPicPr>
          <p:cNvPr id="35844" name="Slika 8"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5845" name="Slika 9"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5846" name="Slika 10"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5847" name="Slika 10" descr="spricevalo.png"/>
          <p:cNvPicPr>
            <a:picLocks noChangeAspect="1"/>
          </p:cNvPicPr>
          <p:nvPr/>
        </p:nvPicPr>
        <p:blipFill>
          <a:blip r:embed="rId8"/>
          <a:srcRect/>
          <a:stretch>
            <a:fillRect/>
          </a:stretch>
        </p:blipFill>
        <p:spPr bwMode="auto">
          <a:xfrm>
            <a:off x="4786313" y="3214688"/>
            <a:ext cx="3921125" cy="3214687"/>
          </a:xfrm>
          <a:prstGeom prst="rect">
            <a:avLst/>
          </a:prstGeom>
          <a:noFill/>
          <a:ln w="9525">
            <a:noFill/>
            <a:miter lim="800000"/>
            <a:headEnd/>
            <a:tailEnd/>
          </a:ln>
        </p:spPr>
      </p:pic>
      <p:sp>
        <p:nvSpPr>
          <p:cNvPr id="12" name="PoljeZBesedilom 11"/>
          <p:cNvSpPr txBox="1"/>
          <p:nvPr/>
        </p:nvSpPr>
        <p:spPr>
          <a:xfrm>
            <a:off x="2500313" y="6143625"/>
            <a:ext cx="2019300" cy="646113"/>
          </a:xfrm>
          <a:prstGeom prst="rect">
            <a:avLst/>
          </a:prstGeom>
          <a:noFill/>
        </p:spPr>
        <p:txBody>
          <a:bodyPr wrap="none">
            <a:spAutoFit/>
          </a:bodyPr>
          <a:lstStyle/>
          <a:p>
            <a:pPr>
              <a:defRPr/>
            </a:pPr>
            <a:r>
              <a:rPr lang="sl-SI" sz="1200" i="1" dirty="0">
                <a:latin typeface="+mn-lt"/>
              </a:rPr>
              <a:t>Gimnazijsko spričevalo</a:t>
            </a:r>
          </a:p>
          <a:p>
            <a:pPr>
              <a:defRPr/>
            </a:pPr>
            <a:r>
              <a:rPr lang="sl-SI" sz="1200" i="1" dirty="0">
                <a:latin typeface="+mn-lt"/>
              </a:rPr>
              <a:t>Matije Čopa, podpisani</a:t>
            </a:r>
          </a:p>
          <a:p>
            <a:pPr>
              <a:defRPr/>
            </a:pPr>
            <a:r>
              <a:rPr lang="sl-SI" sz="1200" i="1" dirty="0">
                <a:latin typeface="+mn-lt"/>
              </a:rPr>
              <a:t>ravnatelj Valentin Vodnik</a:t>
            </a:r>
          </a:p>
        </p:txBody>
      </p:sp>
      <p:cxnSp>
        <p:nvCxnSpPr>
          <p:cNvPr id="14" name="Oblika 13"/>
          <p:cNvCxnSpPr>
            <a:stCxn id="12" idx="0"/>
          </p:cNvCxnSpPr>
          <p:nvPr/>
        </p:nvCxnSpPr>
        <p:spPr>
          <a:xfrm rot="5400000" flipH="1" flipV="1">
            <a:off x="3576638" y="5076825"/>
            <a:ext cx="1000125" cy="11334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Naslov 3"/>
          <p:cNvSpPr>
            <a:spLocks noGrp="1"/>
          </p:cNvSpPr>
          <p:nvPr>
            <p:ph type="title"/>
          </p:nvPr>
        </p:nvSpPr>
        <p:spPr>
          <a:xfrm>
            <a:off x="1725613" y="188913"/>
            <a:ext cx="3846512" cy="785812"/>
          </a:xfrm>
        </p:spPr>
        <p:txBody>
          <a:bodyPr/>
          <a:lstStyle/>
          <a:p>
            <a:pPr algn="l" eaLnBrk="1" hangingPunct="1"/>
            <a:r>
              <a:rPr lang="sl-SI" sz="2400" b="1" smtClean="0">
                <a:solidFill>
                  <a:srgbClr val="FF0000"/>
                </a:solidFill>
              </a:rPr>
              <a:t>Spremembe v Cerkvi</a:t>
            </a:r>
          </a:p>
        </p:txBody>
      </p:sp>
      <p:sp>
        <p:nvSpPr>
          <p:cNvPr id="36866" name="PoljeZBesedilom 4"/>
          <p:cNvSpPr txBox="1">
            <a:spLocks noChangeArrowheads="1"/>
          </p:cNvSpPr>
          <p:nvPr/>
        </p:nvSpPr>
        <p:spPr bwMode="auto">
          <a:xfrm>
            <a:off x="1690688" y="1117600"/>
            <a:ext cx="6553200" cy="4524375"/>
          </a:xfrm>
          <a:prstGeom prst="rect">
            <a:avLst/>
          </a:prstGeom>
          <a:noFill/>
          <a:ln w="9525">
            <a:noFill/>
            <a:miter lim="800000"/>
            <a:headEnd/>
            <a:tailEnd/>
          </a:ln>
        </p:spPr>
        <p:txBody>
          <a:bodyPr>
            <a:spAutoFit/>
          </a:bodyPr>
          <a:lstStyle/>
          <a:p>
            <a:r>
              <a:rPr lang="sl-SI" sz="1600">
                <a:latin typeface="Comic Sans MS" pitchFamily="66" charset="0"/>
              </a:rPr>
              <a:t>Francozi so pozvali škofe, vikarje in pridigarje k pomirjanju ljudstva. </a:t>
            </a:r>
          </a:p>
          <a:p>
            <a:r>
              <a:rPr lang="sl-SI" sz="1600">
                <a:latin typeface="Comic Sans MS" pitchFamily="66" charset="0"/>
              </a:rPr>
              <a:t>Uvedli so civilne poroke, od 17. maja leta 1812 pa naj bi vse krstne, poročne in mrliške knjige duhovniki predali merom (županom), a so po večini ostali kar pri duhovščini, saj župani niso bili dovolj vešči. </a:t>
            </a:r>
          </a:p>
          <a:p>
            <a:r>
              <a:rPr lang="sl-SI" sz="1600">
                <a:latin typeface="Comic Sans MS" pitchFamily="66" charset="0"/>
              </a:rPr>
              <a:t>Prepovedali so tudi procesije. </a:t>
            </a:r>
          </a:p>
          <a:p>
            <a:r>
              <a:rPr lang="sl-SI" sz="1600">
                <a:latin typeface="Comic Sans MS" pitchFamily="66" charset="0"/>
              </a:rPr>
              <a:t>Teh je bilo lahko le 5 na leto.</a:t>
            </a:r>
          </a:p>
          <a:p>
            <a:r>
              <a:rPr lang="sl-SI" sz="1600">
                <a:latin typeface="Comic Sans MS" pitchFamily="66" charset="0"/>
              </a:rPr>
              <a:t>Praznovati so smeli le:</a:t>
            </a:r>
          </a:p>
          <a:p>
            <a:r>
              <a:rPr lang="sl-SI" sz="1600">
                <a:latin typeface="Comic Sans MS" pitchFamily="66" charset="0"/>
              </a:rPr>
              <a:t>vnebohod, veliki šmaren, </a:t>
            </a:r>
          </a:p>
          <a:p>
            <a:r>
              <a:rPr lang="sl-SI" sz="1600">
                <a:latin typeface="Comic Sans MS" pitchFamily="66" charset="0"/>
              </a:rPr>
              <a:t>ko </a:t>
            </a:r>
            <a:r>
              <a:rPr lang="sl-SI" sz="1600" i="1">
                <a:latin typeface="Comic Sans MS" pitchFamily="66" charset="0"/>
              </a:rPr>
              <a:t>so praznovali tudi</a:t>
            </a:r>
          </a:p>
          <a:p>
            <a:r>
              <a:rPr lang="sl-SI" sz="1600" i="1">
                <a:latin typeface="Comic Sans MS" pitchFamily="66" charset="0"/>
              </a:rPr>
              <a:t>Napoleonov rojstni dan, </a:t>
            </a:r>
          </a:p>
          <a:p>
            <a:r>
              <a:rPr lang="sl-SI" sz="1600">
                <a:latin typeface="Comic Sans MS" pitchFamily="66" charset="0"/>
              </a:rPr>
              <a:t>vse svete in božič.</a:t>
            </a:r>
          </a:p>
          <a:p>
            <a:endParaRPr lang="sl-SI" sz="1600">
              <a:latin typeface="Comic Sans MS" pitchFamily="66" charset="0"/>
            </a:endParaRPr>
          </a:p>
          <a:p>
            <a:endParaRPr lang="sl-SI" sz="1600">
              <a:latin typeface="Comic Sans MS" pitchFamily="66" charset="0"/>
            </a:endParaRPr>
          </a:p>
          <a:p>
            <a:r>
              <a:rPr lang="sl-SI" sz="1600">
                <a:latin typeface="Comic Sans MS" pitchFamily="66" charset="0"/>
              </a:rPr>
              <a:t>Ob nedeljah in praznikih je moral</a:t>
            </a:r>
          </a:p>
          <a:p>
            <a:r>
              <a:rPr lang="sl-SI" sz="1600">
                <a:latin typeface="Comic Sans MS" pitchFamily="66" charset="0"/>
              </a:rPr>
              <a:t>duhovnik po sveti maši moliti ali</a:t>
            </a:r>
          </a:p>
          <a:p>
            <a:r>
              <a:rPr lang="sl-SI" sz="1600">
                <a:latin typeface="Comic Sans MS" pitchFamily="66" charset="0"/>
              </a:rPr>
              <a:t>odpeti predpisano molitev za</a:t>
            </a:r>
          </a:p>
          <a:p>
            <a:r>
              <a:rPr lang="sl-SI" sz="1600">
                <a:latin typeface="Comic Sans MS" pitchFamily="66" charset="0"/>
              </a:rPr>
              <a:t>Napoleona.</a:t>
            </a:r>
          </a:p>
        </p:txBody>
      </p:sp>
      <p:pic>
        <p:nvPicPr>
          <p:cNvPr id="36867" name="Slika 6"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6868" name="Slika 7" descr="puscicadesno.jpg">
            <a:hlinkClick r:id="" action="ppaction://hlinkshowjump?jump=next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6869" name="Slika 8"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6870" name="Slika 7" descr="cerkev.png"/>
          <p:cNvPicPr>
            <a:picLocks noChangeAspect="1"/>
          </p:cNvPicPr>
          <p:nvPr/>
        </p:nvPicPr>
        <p:blipFill>
          <a:blip r:embed="rId6"/>
          <a:srcRect/>
          <a:stretch>
            <a:fillRect/>
          </a:stretch>
        </p:blipFill>
        <p:spPr bwMode="auto">
          <a:xfrm>
            <a:off x="5043488" y="2857500"/>
            <a:ext cx="3957637" cy="3527425"/>
          </a:xfrm>
          <a:prstGeom prst="rect">
            <a:avLst/>
          </a:prstGeom>
          <a:noFill/>
          <a:ln w="9525">
            <a:noFill/>
            <a:miter lim="800000"/>
            <a:headEnd/>
            <a:tailEnd/>
          </a:ln>
        </p:spPr>
      </p:pic>
      <p:pic>
        <p:nvPicPr>
          <p:cNvPr id="36871" name="Slika 8" descr="napoleon xD.png"/>
          <p:cNvPicPr>
            <a:picLocks noChangeAspect="1"/>
          </p:cNvPicPr>
          <p:nvPr/>
        </p:nvPicPr>
        <p:blipFill>
          <a:blip r:embed="rId7"/>
          <a:srcRect/>
          <a:stretch>
            <a:fillRect/>
          </a:stretch>
        </p:blipFill>
        <p:spPr bwMode="auto">
          <a:xfrm>
            <a:off x="6786563" y="3214688"/>
            <a:ext cx="1870075" cy="117157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Naslov 3"/>
          <p:cNvSpPr>
            <a:spLocks noGrp="1"/>
          </p:cNvSpPr>
          <p:nvPr>
            <p:ph type="title"/>
          </p:nvPr>
        </p:nvSpPr>
        <p:spPr>
          <a:xfrm>
            <a:off x="1816100" y="142875"/>
            <a:ext cx="2398713" cy="785813"/>
          </a:xfrm>
        </p:spPr>
        <p:txBody>
          <a:bodyPr/>
          <a:lstStyle/>
          <a:p>
            <a:pPr algn="l" eaLnBrk="1" hangingPunct="1"/>
            <a:r>
              <a:rPr lang="sl-SI" sz="2400" b="1" smtClean="0">
                <a:solidFill>
                  <a:srgbClr val="FF0000"/>
                </a:solidFill>
              </a:rPr>
              <a:t>Cenzura</a:t>
            </a:r>
          </a:p>
        </p:txBody>
      </p:sp>
      <p:sp>
        <p:nvSpPr>
          <p:cNvPr id="37890" name="PoljeZBesedilom 7"/>
          <p:cNvSpPr txBox="1">
            <a:spLocks noChangeArrowheads="1"/>
          </p:cNvSpPr>
          <p:nvPr/>
        </p:nvSpPr>
        <p:spPr bwMode="auto">
          <a:xfrm>
            <a:off x="1785938" y="1125538"/>
            <a:ext cx="4286250" cy="4737100"/>
          </a:xfrm>
          <a:prstGeom prst="rect">
            <a:avLst/>
          </a:prstGeom>
          <a:noFill/>
          <a:ln w="9525">
            <a:noFill/>
            <a:miter lim="800000"/>
            <a:headEnd/>
            <a:tailEnd/>
          </a:ln>
        </p:spPr>
        <p:txBody>
          <a:bodyPr>
            <a:spAutoFit/>
          </a:bodyPr>
          <a:lstStyle/>
          <a:p>
            <a:r>
              <a:rPr lang="sl-SI" sz="1600">
                <a:latin typeface="Comic Sans MS" pitchFamily="66" charset="0"/>
              </a:rPr>
              <a:t>Z dekretom, ki je izšel 5. februarja 1810, je v Ilirskih provincah veljala posebna cenzura. Ta je nadzorovala tiskarne, knjižnice, gledališča in časopisje. Njena naloga je bila preprečiti kakršnokoli delo, ki bi lahko škodovalo cesarju ali interesu države.</a:t>
            </a:r>
          </a:p>
          <a:p>
            <a:endParaRPr lang="sl-SI" sz="1600">
              <a:latin typeface="Comic Sans MS" pitchFamily="66" charset="0"/>
            </a:endParaRPr>
          </a:p>
          <a:p>
            <a:r>
              <a:rPr lang="sl-SI" sz="1600">
                <a:latin typeface="Comic Sans MS" pitchFamily="66" charset="0"/>
              </a:rPr>
              <a:t>Generalni cenzor je imel sedež v Ljubljani </a:t>
            </a:r>
          </a:p>
          <a:p>
            <a:r>
              <a:rPr lang="sl-SI" sz="1600">
                <a:latin typeface="Comic Sans MS" pitchFamily="66" charset="0"/>
              </a:rPr>
              <a:t>in je nadzoroval cenzuro v celotnih Ilirskih</a:t>
            </a:r>
          </a:p>
          <a:p>
            <a:r>
              <a:rPr lang="sl-SI" sz="1600">
                <a:latin typeface="Comic Sans MS" pitchFamily="66" charset="0"/>
              </a:rPr>
              <a:t>provincah. Vse knjige so morale priti v</a:t>
            </a:r>
          </a:p>
          <a:p>
            <a:r>
              <a:rPr lang="sl-SI" sz="1600">
                <a:latin typeface="Comic Sans MS" pitchFamily="66" charset="0"/>
              </a:rPr>
              <a:t>njegove roke. Ta je izdajo ali dovolil ali</a:t>
            </a:r>
          </a:p>
          <a:p>
            <a:r>
              <a:rPr lang="sl-SI" sz="1600">
                <a:latin typeface="Comic Sans MS" pitchFamily="66" charset="0"/>
              </a:rPr>
              <a:t>prepovedal. Za vse knjige, ki jih je izdala Ilirska tiskarna, je moral po en izvod v licejsko knjižnico.</a:t>
            </a:r>
          </a:p>
          <a:p>
            <a:endParaRPr lang="sl-SI" sz="1600">
              <a:latin typeface="Comic Sans MS" pitchFamily="66" charset="0"/>
            </a:endParaRPr>
          </a:p>
          <a:p>
            <a:r>
              <a:rPr lang="sl-SI" sz="1600">
                <a:latin typeface="Comic Sans MS" pitchFamily="66" charset="0"/>
              </a:rPr>
              <a:t>Kljub strogim določbam se francoska cenzura ni izvajala tako strogo kot avstrijska.</a:t>
            </a:r>
          </a:p>
        </p:txBody>
      </p:sp>
      <p:pic>
        <p:nvPicPr>
          <p:cNvPr id="37891" name="Slika 9"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7892" name="Slika 10" descr="puscicadesno.jpg">
            <a:hlinkClick r:id="" action="ppaction://hlinkshowjump?jump=next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pic>
        <p:nvPicPr>
          <p:cNvPr id="37893" name="Slika 11"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7894" name="Slika 7" descr="knjiga2cen.png"/>
          <p:cNvPicPr>
            <a:picLocks noChangeAspect="1"/>
          </p:cNvPicPr>
          <p:nvPr/>
        </p:nvPicPr>
        <p:blipFill>
          <a:blip r:embed="rId6"/>
          <a:srcRect/>
          <a:stretch>
            <a:fillRect/>
          </a:stretch>
        </p:blipFill>
        <p:spPr bwMode="auto">
          <a:xfrm>
            <a:off x="6072188" y="428625"/>
            <a:ext cx="2178050" cy="2087563"/>
          </a:xfrm>
          <a:prstGeom prst="rect">
            <a:avLst/>
          </a:prstGeom>
          <a:noFill/>
          <a:ln w="9525">
            <a:noFill/>
            <a:miter lim="800000"/>
            <a:headEnd/>
            <a:tailEnd/>
          </a:ln>
        </p:spPr>
      </p:pic>
      <p:pic>
        <p:nvPicPr>
          <p:cNvPr id="37895" name="Slika 8" descr="knjigacen.png"/>
          <p:cNvPicPr>
            <a:picLocks noChangeAspect="1"/>
          </p:cNvPicPr>
          <p:nvPr/>
        </p:nvPicPr>
        <p:blipFill>
          <a:blip r:embed="rId7"/>
          <a:srcRect/>
          <a:stretch>
            <a:fillRect/>
          </a:stretch>
        </p:blipFill>
        <p:spPr bwMode="auto">
          <a:xfrm>
            <a:off x="6643688" y="2643188"/>
            <a:ext cx="2143125" cy="1741487"/>
          </a:xfrm>
          <a:prstGeom prst="rect">
            <a:avLst/>
          </a:prstGeom>
          <a:noFill/>
          <a:ln w="9525">
            <a:noFill/>
            <a:miter lim="800000"/>
            <a:headEnd/>
            <a:tailEnd/>
          </a:ln>
        </p:spPr>
      </p:pic>
      <p:pic>
        <p:nvPicPr>
          <p:cNvPr id="37896" name="Slika 9" descr="pesemcen.png"/>
          <p:cNvPicPr>
            <a:picLocks noChangeAspect="1"/>
          </p:cNvPicPr>
          <p:nvPr/>
        </p:nvPicPr>
        <p:blipFill>
          <a:blip r:embed="rId8"/>
          <a:srcRect/>
          <a:stretch>
            <a:fillRect/>
          </a:stretch>
        </p:blipFill>
        <p:spPr bwMode="auto">
          <a:xfrm>
            <a:off x="5857875" y="4643438"/>
            <a:ext cx="1643063" cy="191770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Naslov 3"/>
          <p:cNvSpPr>
            <a:spLocks noGrp="1"/>
          </p:cNvSpPr>
          <p:nvPr>
            <p:ph type="title"/>
          </p:nvPr>
        </p:nvSpPr>
        <p:spPr>
          <a:xfrm>
            <a:off x="1692275" y="188913"/>
            <a:ext cx="3384550" cy="785812"/>
          </a:xfrm>
        </p:spPr>
        <p:txBody>
          <a:bodyPr/>
          <a:lstStyle/>
          <a:p>
            <a:pPr algn="l" eaLnBrk="1" hangingPunct="1"/>
            <a:r>
              <a:rPr lang="sl-SI" sz="2400" b="1" smtClean="0">
                <a:solidFill>
                  <a:srgbClr val="FF0000"/>
                </a:solidFill>
              </a:rPr>
              <a:t>Telegraphe officel</a:t>
            </a:r>
          </a:p>
        </p:txBody>
      </p:sp>
      <p:pic>
        <p:nvPicPr>
          <p:cNvPr id="28675" name="Picture 3" descr="slika"/>
          <p:cNvPicPr>
            <a:picLocks noChangeAspect="1" noChangeArrowheads="1"/>
          </p:cNvPicPr>
          <p:nvPr/>
        </p:nvPicPr>
        <p:blipFill>
          <a:blip r:embed="rId2"/>
          <a:srcRect/>
          <a:stretch>
            <a:fillRect/>
          </a:stretch>
        </p:blipFill>
        <p:spPr bwMode="auto">
          <a:xfrm>
            <a:off x="5286375" y="1049338"/>
            <a:ext cx="3736975" cy="4951412"/>
          </a:xfrm>
          <a:prstGeom prst="rect">
            <a:avLst/>
          </a:prstGeom>
          <a:ln cmpd="sng">
            <a:solidFill>
              <a:schemeClr val="tx1"/>
            </a:solidFill>
          </a:ln>
          <a:effectLst>
            <a:outerShdw blurRad="292100" dist="139700" dir="2700000" algn="tl" rotWithShape="0">
              <a:srgbClr val="333333">
                <a:alpha val="65000"/>
              </a:srgbClr>
            </a:outerShdw>
          </a:effectLst>
        </p:spPr>
      </p:pic>
      <p:sp>
        <p:nvSpPr>
          <p:cNvPr id="38915" name="PoljeZBesedilom 5"/>
          <p:cNvSpPr txBox="1">
            <a:spLocks noChangeArrowheads="1"/>
          </p:cNvSpPr>
          <p:nvPr/>
        </p:nvSpPr>
        <p:spPr bwMode="auto">
          <a:xfrm>
            <a:off x="1692275" y="1125538"/>
            <a:ext cx="3671888" cy="4981575"/>
          </a:xfrm>
          <a:prstGeom prst="rect">
            <a:avLst/>
          </a:prstGeom>
          <a:noFill/>
          <a:ln w="9525">
            <a:noFill/>
            <a:miter lim="800000"/>
            <a:headEnd/>
            <a:tailEnd/>
          </a:ln>
        </p:spPr>
        <p:txBody>
          <a:bodyPr>
            <a:spAutoFit/>
          </a:bodyPr>
          <a:lstStyle/>
          <a:p>
            <a:r>
              <a:rPr lang="sl-SI" sz="1600">
                <a:latin typeface="Comic Sans MS" pitchFamily="66" charset="0"/>
              </a:rPr>
              <a:t>Začel je izhajati 26. avgusta leta 1810. Najprej je bil v francoščini, kasneje je vseboval tudi italijanske pa tudi nemške prispevke. Srbohrvaška izdaja se je pripravljala, a ni nikoli izšla. </a:t>
            </a:r>
          </a:p>
          <a:p>
            <a:endParaRPr lang="sl-SI" sz="1600">
              <a:latin typeface="Comic Sans MS" pitchFamily="66" charset="0"/>
            </a:endParaRPr>
          </a:p>
          <a:p>
            <a:r>
              <a:rPr lang="sl-SI" sz="1600">
                <a:latin typeface="Comic Sans MS" pitchFamily="66" charset="0"/>
              </a:rPr>
              <a:t>Na začetku je bila revija slaba, saj so bili članki prepisani in zastareli.</a:t>
            </a:r>
          </a:p>
          <a:p>
            <a:endParaRPr lang="sl-SI" sz="1600">
              <a:latin typeface="Comic Sans MS" pitchFamily="66" charset="0"/>
            </a:endParaRPr>
          </a:p>
          <a:p>
            <a:r>
              <a:rPr lang="sl-SI" sz="1600">
                <a:latin typeface="Comic Sans MS" pitchFamily="66" charset="0"/>
              </a:rPr>
              <a:t>7. januarja leta 1813 je revijo </a:t>
            </a:r>
          </a:p>
          <a:p>
            <a:r>
              <a:rPr lang="sl-SI" sz="1600">
                <a:latin typeface="Comic Sans MS" pitchFamily="66" charset="0"/>
              </a:rPr>
              <a:t>prevzel Charles Nodier. Bil je odprt </a:t>
            </a:r>
          </a:p>
          <a:p>
            <a:r>
              <a:rPr lang="sl-SI" sz="1600">
                <a:latin typeface="Comic Sans MS" pitchFamily="66" charset="0"/>
              </a:rPr>
              <a:t>za tradicijo, šege in navade Ilirskih dežel. Pisal je o nedavnih dogodkih, nesrečah, objavljal izobraževalne članke in uporabljal je besede, za katere je menil, da so najbolj v uporabi. V časopisu so lahko svoje članke in pesmi objavljali tudi drugi pisci, npr. Vodnik.</a:t>
            </a:r>
          </a:p>
        </p:txBody>
      </p:sp>
      <p:pic>
        <p:nvPicPr>
          <p:cNvPr id="38916" name="Slika 7" descr="puscicalevo.jpg">
            <a:hlinkClick r:id="" action="ppaction://hlinkshowjump?jump=previous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8917" name="Slika 8" descr="puscicadesno.jpg">
            <a:hlinkClick r:id="" action="ppaction://hlinkshowjump?jump=next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37894" name="PoljeZBesedilom 9"/>
          <p:cNvSpPr txBox="1">
            <a:spLocks noChangeArrowheads="1"/>
          </p:cNvSpPr>
          <p:nvPr/>
        </p:nvSpPr>
        <p:spPr bwMode="auto">
          <a:xfrm>
            <a:off x="5508625" y="6440488"/>
            <a:ext cx="2205038" cy="274637"/>
          </a:xfrm>
          <a:prstGeom prst="rect">
            <a:avLst/>
          </a:prstGeom>
          <a:noFill/>
          <a:ln w="9525">
            <a:noFill/>
            <a:miter lim="800000"/>
            <a:headEnd/>
            <a:tailEnd/>
          </a:ln>
        </p:spPr>
        <p:txBody>
          <a:bodyPr wrap="none">
            <a:spAutoFit/>
          </a:bodyPr>
          <a:lstStyle/>
          <a:p>
            <a:r>
              <a:rPr lang="sl-SI" sz="1200" i="1">
                <a:latin typeface="Comic Sans MS" pitchFamily="66" charset="0"/>
              </a:rPr>
              <a:t>Stran v Telegraphe officielu</a:t>
            </a:r>
          </a:p>
        </p:txBody>
      </p:sp>
      <p:cxnSp>
        <p:nvCxnSpPr>
          <p:cNvPr id="12" name="Oblika 11"/>
          <p:cNvCxnSpPr>
            <a:cxnSpLocks noChangeShapeType="1"/>
            <a:stCxn id="37894" idx="1"/>
          </p:cNvCxnSpPr>
          <p:nvPr/>
        </p:nvCxnSpPr>
        <p:spPr bwMode="auto">
          <a:xfrm rot="10800000" flipH="1">
            <a:off x="5508625" y="6000750"/>
            <a:ext cx="1646238" cy="577850"/>
          </a:xfrm>
          <a:prstGeom prst="curvedConnector4">
            <a:avLst>
              <a:gd name="adj1" fmla="val -13884"/>
              <a:gd name="adj2" fmla="val 61898"/>
            </a:avLst>
          </a:prstGeom>
          <a:noFill/>
          <a:ln w="9525" algn="ctr">
            <a:solidFill>
              <a:srgbClr val="4A7EBB"/>
            </a:solidFill>
            <a:round/>
            <a:headEnd/>
            <a:tailEnd type="arrow" w="med" len="med"/>
          </a:ln>
        </p:spPr>
      </p:cxnSp>
      <p:sp>
        <p:nvSpPr>
          <p:cNvPr id="17" name="Pravokotnik 16"/>
          <p:cNvSpPr/>
          <p:nvPr/>
        </p:nvSpPr>
        <p:spPr>
          <a:xfrm rot="311686">
            <a:off x="6804025" y="895350"/>
            <a:ext cx="857250" cy="236538"/>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38921" name="Slika 17"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Right)">
                                      <p:cBhvr>
                                        <p:cTn id="7" dur="500"/>
                                        <p:tgtEl>
                                          <p:spTgt spid="1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7894"/>
                                        </p:tgtEl>
                                        <p:attrNameLst>
                                          <p:attrName>style.visibility</p:attrName>
                                        </p:attrNameLst>
                                      </p:cBhvr>
                                      <p:to>
                                        <p:strVal val="visible"/>
                                      </p:to>
                                    </p:set>
                                    <p:animEffect transition="in" filter="dissolve">
                                      <p:cBhvr>
                                        <p:cTn id="11" dur="500"/>
                                        <p:tgtEl>
                                          <p:spTgt spid="3789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Naslov 3"/>
          <p:cNvSpPr>
            <a:spLocks noGrp="1"/>
          </p:cNvSpPr>
          <p:nvPr>
            <p:ph type="title"/>
          </p:nvPr>
        </p:nvSpPr>
        <p:spPr>
          <a:xfrm>
            <a:off x="1692275" y="142875"/>
            <a:ext cx="6022975" cy="785813"/>
          </a:xfrm>
        </p:spPr>
        <p:txBody>
          <a:bodyPr/>
          <a:lstStyle/>
          <a:p>
            <a:pPr algn="l" eaLnBrk="1" hangingPunct="1"/>
            <a:r>
              <a:rPr lang="sl-SI" sz="2400" b="1" smtClean="0">
                <a:solidFill>
                  <a:srgbClr val="FF0000"/>
                </a:solidFill>
              </a:rPr>
              <a:t>Prostozidarske lože</a:t>
            </a:r>
          </a:p>
        </p:txBody>
      </p:sp>
      <p:pic>
        <p:nvPicPr>
          <p:cNvPr id="39938" name="Slika 6"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39939" name="Slika 7" descr="puscicadesno.jpg">
            <a:hlinkClick r:id="" action="ppaction://hlinkshowjump?jump=nextslide"/>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39940" name="PoljeZBesedilom 9"/>
          <p:cNvSpPr txBox="1">
            <a:spLocks noChangeArrowheads="1"/>
          </p:cNvSpPr>
          <p:nvPr/>
        </p:nvSpPr>
        <p:spPr bwMode="auto">
          <a:xfrm>
            <a:off x="1692275" y="1125538"/>
            <a:ext cx="6983413" cy="2062162"/>
          </a:xfrm>
          <a:prstGeom prst="rect">
            <a:avLst/>
          </a:prstGeom>
          <a:noFill/>
          <a:ln w="9525">
            <a:noFill/>
            <a:miter lim="800000"/>
            <a:headEnd/>
            <a:tailEnd/>
          </a:ln>
        </p:spPr>
        <p:txBody>
          <a:bodyPr>
            <a:spAutoFit/>
          </a:bodyPr>
          <a:lstStyle/>
          <a:p>
            <a:r>
              <a:rPr lang="sl-SI" sz="1600">
                <a:latin typeface="Comic Sans MS" pitchFamily="66" charset="0"/>
              </a:rPr>
              <a:t>Francozi so po vseh večjih mestih ustanovili manjše ali večje krožke prostozidarjev. </a:t>
            </a:r>
          </a:p>
          <a:p>
            <a:r>
              <a:rPr lang="sl-SI" sz="1600">
                <a:latin typeface="Comic Sans MS" pitchFamily="66" charset="0"/>
              </a:rPr>
              <a:t>Namen lož je bila medsebojna pomoč in navajanje k moralnemu življenju in dobrodelnosti. Zbirali so se na sestankih, ki so bili skrivni. </a:t>
            </a:r>
          </a:p>
          <a:p>
            <a:r>
              <a:rPr lang="sl-SI" sz="1600">
                <a:latin typeface="Comic Sans MS" pitchFamily="66" charset="0"/>
              </a:rPr>
              <a:t>Vanje so se vključevali mnogi izobraženci. Z njihovo pomočjo so želeli Francozi širiti navdušenje do francoske miselnosti po vseh Ilirskih </a:t>
            </a:r>
          </a:p>
          <a:p>
            <a:r>
              <a:rPr lang="sl-SI" sz="1600">
                <a:latin typeface="Comic Sans MS" pitchFamily="66" charset="0"/>
              </a:rPr>
              <a:t>provincah. Prostozidarska loža v Ljubljani se je imenovala </a:t>
            </a:r>
          </a:p>
          <a:p>
            <a:r>
              <a:rPr lang="sl-SI" sz="1600">
                <a:latin typeface="Comic Sans MS" pitchFamily="66" charset="0"/>
              </a:rPr>
              <a:t>“</a:t>
            </a:r>
            <a:r>
              <a:rPr lang="sl-SI" sz="1600" i="1">
                <a:latin typeface="Comic Sans MS" pitchFamily="66" charset="0"/>
              </a:rPr>
              <a:t>Prostozidarska loža prijateljev kralja rimskega in Napoleona”.</a:t>
            </a:r>
          </a:p>
        </p:txBody>
      </p:sp>
      <p:pic>
        <p:nvPicPr>
          <p:cNvPr id="39941" name="Slika 10"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39942" name="Slika 7" descr="prostozidar.png"/>
          <p:cNvPicPr>
            <a:picLocks noChangeAspect="1"/>
          </p:cNvPicPr>
          <p:nvPr/>
        </p:nvPicPr>
        <p:blipFill>
          <a:blip r:embed="rId6"/>
          <a:srcRect/>
          <a:stretch>
            <a:fillRect/>
          </a:stretch>
        </p:blipFill>
        <p:spPr bwMode="auto">
          <a:xfrm>
            <a:off x="3143250" y="3214688"/>
            <a:ext cx="4929188" cy="3540125"/>
          </a:xfrm>
          <a:prstGeom prst="rect">
            <a:avLst/>
          </a:prstGeom>
          <a:noFill/>
          <a:ln w="9525">
            <a:noFill/>
            <a:miter lim="800000"/>
            <a:headEnd/>
            <a:tailEnd/>
          </a:ln>
        </p:spPr>
      </p:pic>
      <p:sp>
        <p:nvSpPr>
          <p:cNvPr id="10" name="PoljeZBesedilom 9"/>
          <p:cNvSpPr txBox="1"/>
          <p:nvPr/>
        </p:nvSpPr>
        <p:spPr>
          <a:xfrm>
            <a:off x="1357313" y="6000750"/>
            <a:ext cx="1676400" cy="646113"/>
          </a:xfrm>
          <a:prstGeom prst="rect">
            <a:avLst/>
          </a:prstGeom>
          <a:noFill/>
        </p:spPr>
        <p:txBody>
          <a:bodyPr wrap="none">
            <a:spAutoFit/>
          </a:bodyPr>
          <a:lstStyle/>
          <a:p>
            <a:pPr>
              <a:defRPr/>
            </a:pPr>
            <a:r>
              <a:rPr lang="sl-SI" sz="1200" i="1" dirty="0">
                <a:latin typeface="+mn-lt"/>
              </a:rPr>
              <a:t>Diploma o sprejemu</a:t>
            </a:r>
          </a:p>
          <a:p>
            <a:pPr>
              <a:defRPr/>
            </a:pPr>
            <a:r>
              <a:rPr lang="sl-SI" sz="1200" i="1" dirty="0">
                <a:latin typeface="+mn-lt"/>
              </a:rPr>
              <a:t>V Ljubljansko</a:t>
            </a:r>
          </a:p>
          <a:p>
            <a:pPr>
              <a:defRPr/>
            </a:pPr>
            <a:r>
              <a:rPr lang="sl-SI" sz="1200" i="1" dirty="0">
                <a:latin typeface="+mn-lt"/>
              </a:rPr>
              <a:t> prostozidarsko ložo</a:t>
            </a:r>
          </a:p>
        </p:txBody>
      </p:sp>
      <p:cxnSp>
        <p:nvCxnSpPr>
          <p:cNvPr id="12" name="Oblika 11"/>
          <p:cNvCxnSpPr>
            <a:stCxn id="10" idx="0"/>
            <a:endCxn id="8" idx="1"/>
          </p:cNvCxnSpPr>
          <p:nvPr/>
        </p:nvCxnSpPr>
        <p:spPr>
          <a:xfrm rot="5400000" flipH="1" flipV="1">
            <a:off x="2161382" y="5018881"/>
            <a:ext cx="1016000" cy="947737"/>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par>
                          <p:cTn id="10" fill="hold">
                            <p:stCondLst>
                              <p:cond delay="1880"/>
                            </p:stCondLst>
                            <p:childTnLst>
                              <p:par>
                                <p:cTn id="11" presetID="2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276600" y="5502275"/>
            <a:ext cx="1795463" cy="590550"/>
          </a:xfrm>
          <a:prstGeom prst="rect">
            <a:avLst/>
          </a:prstGeom>
          <a:noFill/>
          <a:ln w="9525">
            <a:noFill/>
            <a:miter lim="800000"/>
            <a:headEnd/>
            <a:tailEnd/>
          </a:ln>
        </p:spPr>
      </p:pic>
      <p:sp>
        <p:nvSpPr>
          <p:cNvPr id="40962" name="PoljeZBesedilom 9"/>
          <p:cNvSpPr txBox="1">
            <a:spLocks noChangeArrowheads="1"/>
          </p:cNvSpPr>
          <p:nvPr/>
        </p:nvSpPr>
        <p:spPr bwMode="auto">
          <a:xfrm>
            <a:off x="1692275" y="1214438"/>
            <a:ext cx="6911975" cy="4737100"/>
          </a:xfrm>
          <a:prstGeom prst="rect">
            <a:avLst/>
          </a:prstGeom>
          <a:noFill/>
          <a:ln w="9525">
            <a:noFill/>
            <a:miter lim="800000"/>
            <a:headEnd/>
            <a:tailEnd/>
          </a:ln>
        </p:spPr>
        <p:txBody>
          <a:bodyPr>
            <a:spAutoFit/>
          </a:bodyPr>
          <a:lstStyle/>
          <a:p>
            <a:r>
              <a:rPr lang="sl-SI" sz="1600">
                <a:latin typeface="Comic Sans MS" pitchFamily="66" charset="0"/>
              </a:rPr>
              <a:t>Francozi so bili zaradi visokih davkov in vojaščine, ki so jo zahtevali pri kmetih nepriljubljeni. </a:t>
            </a:r>
          </a:p>
          <a:p>
            <a:r>
              <a:rPr lang="sl-SI" sz="1600">
                <a:latin typeface="Comic Sans MS" pitchFamily="66" charset="0"/>
              </a:rPr>
              <a:t>Fevdalci so se bali za svoje premoženje, saj se je govorilo, da bodo Francozi dali zemljo kmetom. </a:t>
            </a:r>
          </a:p>
          <a:p>
            <a:r>
              <a:rPr lang="sl-SI" sz="1600">
                <a:latin typeface="Comic Sans MS" pitchFamily="66" charset="0"/>
              </a:rPr>
              <a:t>Tudi meščani, trgovci in obrtniki jih niso pozdravljali, saj so zgubili močan avstrijski trg. </a:t>
            </a:r>
          </a:p>
          <a:p>
            <a:endParaRPr lang="sl-SI" sz="1600">
              <a:latin typeface="Comic Sans MS" pitchFamily="66" charset="0"/>
            </a:endParaRPr>
          </a:p>
          <a:p>
            <a:r>
              <a:rPr lang="sl-SI" sz="1600">
                <a:latin typeface="Comic Sans MS" pitchFamily="66" charset="0"/>
              </a:rPr>
              <a:t>Nad njimi so bili bolj navdušeni</a:t>
            </a:r>
          </a:p>
          <a:p>
            <a:r>
              <a:rPr lang="sl-SI" sz="1600">
                <a:latin typeface="Comic Sans MS" pitchFamily="66" charset="0"/>
              </a:rPr>
              <a:t>izobraženci in za reforme odprti </a:t>
            </a:r>
          </a:p>
          <a:p>
            <a:r>
              <a:rPr lang="sl-SI" sz="1600">
                <a:latin typeface="Comic Sans MS" pitchFamily="66" charset="0"/>
              </a:rPr>
              <a:t>meščani. Znatno so izboljšali šolstvo</a:t>
            </a:r>
          </a:p>
          <a:p>
            <a:r>
              <a:rPr lang="sl-SI" sz="1600">
                <a:latin typeface="Comic Sans MS" pitchFamily="66" charset="0"/>
              </a:rPr>
              <a:t>in podpirali materni jezik.</a:t>
            </a:r>
          </a:p>
          <a:p>
            <a:r>
              <a:rPr lang="sl-SI" sz="1600">
                <a:latin typeface="Comic Sans MS" pitchFamily="66" charset="0"/>
              </a:rPr>
              <a:t>Najzanimivejši odnos do</a:t>
            </a:r>
          </a:p>
          <a:p>
            <a:r>
              <a:rPr lang="sl-SI" sz="1600">
                <a:latin typeface="Comic Sans MS" pitchFamily="66" charset="0"/>
              </a:rPr>
              <a:t>Francozov pa je imel Vodnik.</a:t>
            </a:r>
          </a:p>
          <a:p>
            <a:r>
              <a:rPr lang="sl-SI" sz="1600">
                <a:latin typeface="Comic Sans MS" pitchFamily="66" charset="0"/>
              </a:rPr>
              <a:t>Sprva je bil zadržan in</a:t>
            </a:r>
          </a:p>
          <a:p>
            <a:r>
              <a:rPr lang="sl-SI" sz="1600">
                <a:latin typeface="Comic Sans MS" pitchFamily="66" charset="0"/>
              </a:rPr>
              <a:t>sovražen – napisal celo</a:t>
            </a:r>
          </a:p>
          <a:p>
            <a:r>
              <a:rPr lang="sl-SI" sz="1600">
                <a:latin typeface="Comic Sans MS" pitchFamily="66" charset="0"/>
              </a:rPr>
              <a:t>“Pesmi za brambovce”. Kmalu</a:t>
            </a:r>
          </a:p>
          <a:p>
            <a:r>
              <a:rPr lang="sl-SI" sz="1600">
                <a:latin typeface="Comic Sans MS" pitchFamily="66" charset="0"/>
              </a:rPr>
              <a:t>si je premislil, saj mu je bila</a:t>
            </a:r>
          </a:p>
          <a:p>
            <a:r>
              <a:rPr lang="sl-SI" sz="1600">
                <a:latin typeface="Comic Sans MS" pitchFamily="66" charset="0"/>
              </a:rPr>
              <a:t>všeč njihova odprtost in jim</a:t>
            </a:r>
          </a:p>
          <a:p>
            <a:r>
              <a:rPr lang="sl-SI" sz="1600">
                <a:latin typeface="Comic Sans MS" pitchFamily="66" charset="0"/>
              </a:rPr>
              <a:t>posvetil pesnitev </a:t>
            </a:r>
            <a:r>
              <a:rPr lang="sl-SI" sz="1600">
                <a:latin typeface="Comic Sans MS" pitchFamily="66" charset="0"/>
                <a:hlinkClick r:id="rId3" action="ppaction://hlinksldjump"/>
              </a:rPr>
              <a:t>“Ilirija oživljena”.</a:t>
            </a:r>
            <a:endParaRPr lang="sl-SI" sz="1600">
              <a:latin typeface="Comic Sans MS" pitchFamily="66" charset="0"/>
            </a:endParaRPr>
          </a:p>
        </p:txBody>
      </p:sp>
      <p:pic>
        <p:nvPicPr>
          <p:cNvPr id="40963" name="Slika 4"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40964" name="Slika 5"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40965" name="Naslov 3"/>
          <p:cNvSpPr>
            <a:spLocks noGrp="1"/>
          </p:cNvSpPr>
          <p:nvPr>
            <p:ph type="title"/>
          </p:nvPr>
        </p:nvSpPr>
        <p:spPr>
          <a:xfrm>
            <a:off x="1727200" y="142875"/>
            <a:ext cx="4789488" cy="785813"/>
          </a:xfrm>
        </p:spPr>
        <p:txBody>
          <a:bodyPr/>
          <a:lstStyle/>
          <a:p>
            <a:pPr algn="l" eaLnBrk="1" hangingPunct="1"/>
            <a:r>
              <a:rPr lang="sl-SI" sz="2400" b="1" smtClean="0">
                <a:solidFill>
                  <a:srgbClr val="FF0000"/>
                </a:solidFill>
              </a:rPr>
              <a:t>Francozi v očeh Slovencev</a:t>
            </a:r>
          </a:p>
        </p:txBody>
      </p:sp>
      <p:pic>
        <p:nvPicPr>
          <p:cNvPr id="38914" name="Picture 2" descr="http://www.o-sks.nm.edus.si/Seminarske_naloge/Seminarska_naloga_Jozica_Levstik/Slike/pojem2.JPG"/>
          <p:cNvPicPr>
            <a:picLocks noChangeAspect="1" noChangeArrowheads="1"/>
          </p:cNvPicPr>
          <p:nvPr/>
        </p:nvPicPr>
        <p:blipFill>
          <a:blip r:embed="rId6"/>
          <a:srcRect/>
          <a:stretch>
            <a:fillRect/>
          </a:stretch>
        </p:blipFill>
        <p:spPr bwMode="auto">
          <a:xfrm>
            <a:off x="5643563" y="2786063"/>
            <a:ext cx="2357437" cy="3097212"/>
          </a:xfrm>
          <a:prstGeom prst="rect">
            <a:avLst/>
          </a:prstGeom>
          <a:ln cmpd="sng">
            <a:solidFill>
              <a:schemeClr val="tx1"/>
            </a:solidFill>
          </a:ln>
          <a:effectLst>
            <a:outerShdw blurRad="292100" dist="139700" dir="2700000" algn="tl" rotWithShape="0">
              <a:srgbClr val="333333">
                <a:alpha val="65000"/>
              </a:srgbClr>
            </a:outerShdw>
          </a:effectLst>
        </p:spPr>
      </p:pic>
      <p:sp>
        <p:nvSpPr>
          <p:cNvPr id="12" name="Pravokotnik 11"/>
          <p:cNvSpPr/>
          <p:nvPr/>
        </p:nvSpPr>
        <p:spPr>
          <a:xfrm>
            <a:off x="6373813" y="2632075"/>
            <a:ext cx="857250" cy="27622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39944" name="PoljeZBesedilom 12"/>
          <p:cNvSpPr txBox="1">
            <a:spLocks noChangeArrowheads="1"/>
          </p:cNvSpPr>
          <p:nvPr/>
        </p:nvSpPr>
        <p:spPr bwMode="auto">
          <a:xfrm>
            <a:off x="5867400" y="6308725"/>
            <a:ext cx="1433513" cy="274638"/>
          </a:xfrm>
          <a:prstGeom prst="rect">
            <a:avLst/>
          </a:prstGeom>
          <a:noFill/>
          <a:ln w="9525">
            <a:noFill/>
            <a:miter lim="800000"/>
            <a:headEnd/>
            <a:tailEnd/>
          </a:ln>
        </p:spPr>
        <p:txBody>
          <a:bodyPr>
            <a:spAutoFit/>
          </a:bodyPr>
          <a:lstStyle/>
          <a:p>
            <a:r>
              <a:rPr lang="sl-SI" sz="1200" i="1">
                <a:latin typeface="Comic Sans MS" pitchFamily="66" charset="0"/>
              </a:rPr>
              <a:t>Valentin Vodnik</a:t>
            </a:r>
          </a:p>
        </p:txBody>
      </p:sp>
      <p:cxnSp>
        <p:nvCxnSpPr>
          <p:cNvPr id="18" name="Oblika 17"/>
          <p:cNvCxnSpPr>
            <a:cxnSpLocks noChangeShapeType="1"/>
          </p:cNvCxnSpPr>
          <p:nvPr/>
        </p:nvCxnSpPr>
        <p:spPr bwMode="auto">
          <a:xfrm rot="-5400000">
            <a:off x="6591300" y="4937126"/>
            <a:ext cx="2111375" cy="908050"/>
          </a:xfrm>
          <a:prstGeom prst="curvedConnector4">
            <a:avLst>
              <a:gd name="adj1" fmla="val 17968"/>
              <a:gd name="adj2" fmla="val 158565"/>
            </a:avLst>
          </a:prstGeom>
          <a:noFill/>
          <a:ln w="9525" algn="ctr">
            <a:solidFill>
              <a:srgbClr val="4A7EBB"/>
            </a:solidFill>
            <a:round/>
            <a:headEnd/>
            <a:tailEnd type="arrow" w="med" len="med"/>
          </a:ln>
        </p:spPr>
      </p:cxnSp>
      <p:pic>
        <p:nvPicPr>
          <p:cNvPr id="40970" name="Slika 19" descr="hiska ikonca.jpg">
            <a:hlinkClick r:id="rId7" action="ppaction://hlinksldjump"/>
          </p:cNvPr>
          <p:cNvPicPr>
            <a:picLocks noChangeAspect="1"/>
          </p:cNvPicPr>
          <p:nvPr/>
        </p:nvPicPr>
        <p:blipFill>
          <a:blip r:embed="rId8">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500"/>
                                        <p:tgtEl>
                                          <p:spTgt spid="1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944"/>
                                        </p:tgtEl>
                                        <p:attrNameLst>
                                          <p:attrName>style.visibility</p:attrName>
                                        </p:attrNameLst>
                                      </p:cBhvr>
                                      <p:to>
                                        <p:strVal val="visible"/>
                                      </p:to>
                                    </p:set>
                                    <p:animEffect transition="in" filter="dissolve">
                                      <p:cBhvr>
                                        <p:cTn id="11" dur="500"/>
                                        <p:tgtEl>
                                          <p:spTgt spid="3994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9937"/>
                                        </p:tgtEl>
                                        <p:attrNameLst>
                                          <p:attrName>style.visibility</p:attrName>
                                        </p:attrNameLst>
                                      </p:cBhvr>
                                      <p:to>
                                        <p:strVal val="visible"/>
                                      </p:to>
                                    </p:set>
                                    <p:animEffect transition="in" filter="wipe(left)">
                                      <p:cBhvr>
                                        <p:cTn id="19" dur="500"/>
                                        <p:tgtEl>
                                          <p:spTgt spid="39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99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Slika 4" descr="puscicalevo.jpg">
            <a:hlinkClick r:id="" action="ppaction://hlinkshowjump?jump=previousslide"/>
          </p:cNvPr>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643938" y="6637338"/>
            <a:ext cx="214312" cy="149225"/>
          </a:xfrm>
          <a:prstGeom prst="rect">
            <a:avLst/>
          </a:prstGeom>
          <a:noFill/>
          <a:ln w="9525">
            <a:noFill/>
            <a:miter lim="800000"/>
            <a:headEnd/>
            <a:tailEnd/>
          </a:ln>
        </p:spPr>
      </p:pic>
      <p:sp>
        <p:nvSpPr>
          <p:cNvPr id="41986" name="Naslov 3"/>
          <p:cNvSpPr>
            <a:spLocks noGrp="1"/>
          </p:cNvSpPr>
          <p:nvPr>
            <p:ph type="title"/>
          </p:nvPr>
        </p:nvSpPr>
        <p:spPr>
          <a:xfrm>
            <a:off x="1714500" y="122238"/>
            <a:ext cx="6165850" cy="785812"/>
          </a:xfrm>
        </p:spPr>
        <p:txBody>
          <a:bodyPr/>
          <a:lstStyle/>
          <a:p>
            <a:pPr algn="l" eaLnBrk="1" hangingPunct="1"/>
            <a:r>
              <a:rPr lang="sl-SI" sz="2400" b="1" smtClean="0">
                <a:solidFill>
                  <a:srgbClr val="FF0000"/>
                </a:solidFill>
              </a:rPr>
              <a:t>Konec Ilirskih provinc</a:t>
            </a:r>
          </a:p>
        </p:txBody>
      </p:sp>
      <p:sp>
        <p:nvSpPr>
          <p:cNvPr id="40963" name="PoljeZBesedilom 6"/>
          <p:cNvSpPr txBox="1">
            <a:spLocks noChangeArrowheads="1"/>
          </p:cNvSpPr>
          <p:nvPr/>
        </p:nvSpPr>
        <p:spPr bwMode="auto">
          <a:xfrm>
            <a:off x="1785938" y="1643063"/>
            <a:ext cx="6840537" cy="5262562"/>
          </a:xfrm>
          <a:prstGeom prst="rect">
            <a:avLst/>
          </a:prstGeom>
          <a:noFill/>
          <a:ln w="9525">
            <a:noFill/>
            <a:miter lim="800000"/>
            <a:headEnd/>
            <a:tailEnd/>
          </a:ln>
        </p:spPr>
        <p:txBody>
          <a:bodyPr>
            <a:spAutoFit/>
          </a:bodyPr>
          <a:lstStyle/>
          <a:p>
            <a:pPr>
              <a:defRPr/>
            </a:pPr>
            <a:r>
              <a:rPr lang="sl-SI" sz="1600" dirty="0">
                <a:latin typeface="Comic Sans MS" pitchFamily="66" charset="0"/>
              </a:rPr>
              <a:t>Francoska vojska je zaradi vse večjega pritiska na Evropskih bojiščih po Napoleonovem porazu v Rusiji začela zapuščati Ilirske province poleti leta 1813. </a:t>
            </a:r>
          </a:p>
          <a:p>
            <a:pPr>
              <a:defRPr/>
            </a:pPr>
            <a:r>
              <a:rPr lang="sl-SI" sz="1600" dirty="0">
                <a:latin typeface="Comic Sans MS" pitchFamily="66" charset="0"/>
              </a:rPr>
              <a:t>Avstrijci so 4. oktobra z ljubljanske mestne hiše sneli francoskega orla in ga nadomestili z avstrijskim. </a:t>
            </a:r>
          </a:p>
          <a:p>
            <a:pPr>
              <a:defRPr/>
            </a:pPr>
            <a:r>
              <a:rPr lang="sl-SI" sz="1600" dirty="0">
                <a:latin typeface="Comic Sans MS" pitchFamily="66" charset="0"/>
              </a:rPr>
              <a:t>Večina slovenskega prebivalstva je ohranila Francoze v slabem spominu. </a:t>
            </a:r>
          </a:p>
          <a:p>
            <a:pPr>
              <a:defRPr/>
            </a:pPr>
            <a:endParaRPr lang="sl-SI" sz="1600" dirty="0">
              <a:latin typeface="Comic Sans MS" pitchFamily="66" charset="0"/>
            </a:endParaRPr>
          </a:p>
          <a:p>
            <a:pPr>
              <a:defRPr/>
            </a:pPr>
            <a:r>
              <a:rPr lang="sl-SI" sz="1600" dirty="0">
                <a:latin typeface="Comic Sans MS" pitchFamily="66" charset="0"/>
              </a:rPr>
              <a:t>Mišljenje se je spremenilo šele na koncu 19. </a:t>
            </a:r>
          </a:p>
          <a:p>
            <a:pPr>
              <a:defRPr/>
            </a:pPr>
            <a:r>
              <a:rPr lang="sl-SI" sz="1600" dirty="0">
                <a:latin typeface="Comic Sans MS" pitchFamily="66" charset="0"/>
              </a:rPr>
              <a:t>stol. in v 20. stoletju, ko s(m)o ugotovili, da </a:t>
            </a:r>
          </a:p>
          <a:p>
            <a:pPr>
              <a:defRPr/>
            </a:pPr>
            <a:r>
              <a:rPr lang="sl-SI" sz="1600" dirty="0">
                <a:latin typeface="Comic Sans MS" pitchFamily="66" charset="0"/>
              </a:rPr>
              <a:t>je Napoleonova oblast v treh letih Ilirskih </a:t>
            </a:r>
          </a:p>
          <a:p>
            <a:pPr>
              <a:defRPr/>
            </a:pPr>
            <a:r>
              <a:rPr lang="sl-SI" sz="1600" dirty="0">
                <a:latin typeface="Comic Sans MS" pitchFamily="66" charset="0"/>
              </a:rPr>
              <a:t>provinc za Slovence storila več kot </a:t>
            </a:r>
          </a:p>
          <a:p>
            <a:pPr>
              <a:defRPr/>
            </a:pPr>
            <a:r>
              <a:rPr lang="sl-SI" sz="1600" dirty="0">
                <a:latin typeface="Comic Sans MS" pitchFamily="66" charset="0"/>
              </a:rPr>
              <a:t>avstrijska v celem stoletju.</a:t>
            </a:r>
          </a:p>
          <a:p>
            <a:pPr>
              <a:defRPr/>
            </a:pPr>
            <a:endParaRPr lang="sl-SI" sz="1600" dirty="0">
              <a:latin typeface="Comic Sans MS" pitchFamily="66" charset="0"/>
            </a:endParaRPr>
          </a:p>
          <a:p>
            <a:pPr>
              <a:defRPr/>
            </a:pPr>
            <a:r>
              <a:rPr lang="sl-SI" sz="1600" dirty="0">
                <a:latin typeface="+mn-lt"/>
              </a:rPr>
              <a:t>Ob 120. letnici Ilirskih </a:t>
            </a:r>
          </a:p>
          <a:p>
            <a:pPr>
              <a:defRPr/>
            </a:pPr>
            <a:r>
              <a:rPr lang="sl-SI" sz="1600" dirty="0">
                <a:latin typeface="+mn-lt"/>
              </a:rPr>
              <a:t>Provinc so leta 1929 </a:t>
            </a:r>
          </a:p>
          <a:p>
            <a:pPr>
              <a:defRPr/>
            </a:pPr>
            <a:r>
              <a:rPr lang="sl-SI" sz="1600" dirty="0">
                <a:latin typeface="+mn-lt"/>
              </a:rPr>
              <a:t>na Trgu Francoske </a:t>
            </a:r>
          </a:p>
          <a:p>
            <a:pPr>
              <a:defRPr/>
            </a:pPr>
            <a:r>
              <a:rPr lang="sl-SI" sz="1600" dirty="0">
                <a:latin typeface="+mn-lt"/>
              </a:rPr>
              <a:t>revolucije po Plečnikovih</a:t>
            </a:r>
          </a:p>
          <a:p>
            <a:pPr>
              <a:defRPr/>
            </a:pPr>
            <a:r>
              <a:rPr lang="sl-SI" sz="1600" dirty="0">
                <a:latin typeface="+mn-lt"/>
              </a:rPr>
              <a:t> načrtih postavili </a:t>
            </a:r>
          </a:p>
          <a:p>
            <a:pPr>
              <a:defRPr/>
            </a:pPr>
            <a:r>
              <a:rPr lang="sl-SI" sz="1600" i="1" dirty="0">
                <a:latin typeface="+mn-lt"/>
              </a:rPr>
              <a:t>Ilirski steber</a:t>
            </a:r>
            <a:r>
              <a:rPr lang="sl-SI" sz="1600" dirty="0">
                <a:latin typeface="+mn-lt"/>
              </a:rPr>
              <a:t>.</a:t>
            </a:r>
          </a:p>
          <a:p>
            <a:pPr>
              <a:defRPr/>
            </a:pPr>
            <a:endParaRPr lang="sl-SI" sz="1600" dirty="0">
              <a:latin typeface="Comic Sans MS" pitchFamily="66" charset="0"/>
            </a:endParaRPr>
          </a:p>
        </p:txBody>
      </p:sp>
      <p:pic>
        <p:nvPicPr>
          <p:cNvPr id="41988" name="Slika 7" descr="hiska ikonca.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910638" y="6572250"/>
            <a:ext cx="161925" cy="214313"/>
          </a:xfrm>
          <a:prstGeom prst="rect">
            <a:avLst/>
          </a:prstGeom>
          <a:noFill/>
          <a:ln w="9525">
            <a:noFill/>
            <a:miter lim="800000"/>
            <a:headEnd/>
            <a:tailEnd/>
          </a:ln>
        </p:spPr>
      </p:pic>
      <p:pic>
        <p:nvPicPr>
          <p:cNvPr id="41989" name="Slika 5" descr="zastavaonfire.png"/>
          <p:cNvPicPr>
            <a:picLocks noChangeAspect="1"/>
          </p:cNvPicPr>
          <p:nvPr/>
        </p:nvPicPr>
        <p:blipFill>
          <a:blip r:embed="rId5"/>
          <a:srcRect/>
          <a:stretch>
            <a:fillRect/>
          </a:stretch>
        </p:blipFill>
        <p:spPr bwMode="auto">
          <a:xfrm>
            <a:off x="5026025" y="71438"/>
            <a:ext cx="3046413" cy="1817687"/>
          </a:xfrm>
          <a:prstGeom prst="rect">
            <a:avLst/>
          </a:prstGeom>
          <a:noFill/>
          <a:ln w="9525">
            <a:noFill/>
            <a:miter lim="800000"/>
            <a:headEnd/>
            <a:tailEnd/>
          </a:ln>
        </p:spPr>
      </p:pic>
      <p:pic>
        <p:nvPicPr>
          <p:cNvPr id="41990" name="Picture 2" descr="http://upload.wikimedia.org/wikipedia/sl/thumb/6/6e/Burger_IlirskeProvinceTrgFrRevoluSpomenik02.jpg/180px-Burger_IlirskeProvinceTrgFrRevoluSpomenik02.jpg"/>
          <p:cNvPicPr>
            <a:picLocks noChangeAspect="1" noChangeArrowheads="1"/>
          </p:cNvPicPr>
          <p:nvPr/>
        </p:nvPicPr>
        <p:blipFill>
          <a:blip r:embed="rId6"/>
          <a:srcRect/>
          <a:stretch>
            <a:fillRect/>
          </a:stretch>
        </p:blipFill>
        <p:spPr bwMode="auto">
          <a:xfrm>
            <a:off x="6215063" y="3357563"/>
            <a:ext cx="2514600" cy="3143250"/>
          </a:xfrm>
          <a:prstGeom prst="rect">
            <a:avLst/>
          </a:prstGeom>
          <a:noFill/>
          <a:ln w="9525">
            <a:noFill/>
            <a:miter lim="800000"/>
            <a:headEnd/>
            <a:tailEnd/>
          </a:ln>
        </p:spPr>
      </p:pic>
      <p:sp>
        <p:nvSpPr>
          <p:cNvPr id="9" name="Pravokotnik 8"/>
          <p:cNvSpPr/>
          <p:nvPr/>
        </p:nvSpPr>
        <p:spPr>
          <a:xfrm rot="21318966">
            <a:off x="6858000" y="3203575"/>
            <a:ext cx="785813" cy="265113"/>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15" name="PoljeZBesedilom 14"/>
          <p:cNvSpPr txBox="1"/>
          <p:nvPr/>
        </p:nvSpPr>
        <p:spPr>
          <a:xfrm>
            <a:off x="4486275" y="6286500"/>
            <a:ext cx="1157288" cy="277813"/>
          </a:xfrm>
          <a:prstGeom prst="rect">
            <a:avLst/>
          </a:prstGeom>
          <a:noFill/>
        </p:spPr>
        <p:txBody>
          <a:bodyPr wrap="none">
            <a:spAutoFit/>
          </a:bodyPr>
          <a:lstStyle/>
          <a:p>
            <a:pPr>
              <a:defRPr/>
            </a:pPr>
            <a:r>
              <a:rPr lang="sl-SI" sz="1200" i="1" dirty="0">
                <a:latin typeface="+mn-lt"/>
              </a:rPr>
              <a:t>Ilirski steber</a:t>
            </a:r>
          </a:p>
        </p:txBody>
      </p:sp>
      <p:cxnSp>
        <p:nvCxnSpPr>
          <p:cNvPr id="19" name="Oblika 18"/>
          <p:cNvCxnSpPr/>
          <p:nvPr/>
        </p:nvCxnSpPr>
        <p:spPr>
          <a:xfrm rot="5400000" flipH="1" flipV="1">
            <a:off x="4925220" y="5076031"/>
            <a:ext cx="1357312" cy="10636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dissolve">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Naslov 3"/>
          <p:cNvSpPr>
            <a:spLocks noGrp="1"/>
          </p:cNvSpPr>
          <p:nvPr>
            <p:ph type="title"/>
          </p:nvPr>
        </p:nvSpPr>
        <p:spPr>
          <a:xfrm>
            <a:off x="1736725" y="142875"/>
            <a:ext cx="3192463" cy="785813"/>
          </a:xfrm>
        </p:spPr>
        <p:txBody>
          <a:bodyPr/>
          <a:lstStyle/>
          <a:p>
            <a:pPr algn="l" eaLnBrk="1" hangingPunct="1"/>
            <a:r>
              <a:rPr lang="sl-SI" sz="2400" b="1" smtClean="0">
                <a:solidFill>
                  <a:srgbClr val="FF0000"/>
                </a:solidFill>
              </a:rPr>
              <a:t>Brambovci</a:t>
            </a:r>
          </a:p>
        </p:txBody>
      </p:sp>
      <p:sp>
        <p:nvSpPr>
          <p:cNvPr id="43010" name="PoljeZBesedilom 4"/>
          <p:cNvSpPr txBox="1">
            <a:spLocks noChangeArrowheads="1"/>
          </p:cNvSpPr>
          <p:nvPr/>
        </p:nvSpPr>
        <p:spPr bwMode="auto">
          <a:xfrm>
            <a:off x="1692275" y="1196975"/>
            <a:ext cx="7094538" cy="4248150"/>
          </a:xfrm>
          <a:prstGeom prst="rect">
            <a:avLst/>
          </a:prstGeom>
          <a:noFill/>
          <a:ln w="9525">
            <a:noFill/>
            <a:miter lim="800000"/>
            <a:headEnd/>
            <a:tailEnd/>
          </a:ln>
        </p:spPr>
        <p:txBody>
          <a:bodyPr>
            <a:spAutoFit/>
          </a:bodyPr>
          <a:lstStyle/>
          <a:p>
            <a:r>
              <a:rPr lang="sl-SI" sz="1600">
                <a:latin typeface="Comic Sans MS" pitchFamily="66" charset="0"/>
              </a:rPr>
              <a:t>Neizurjena “vojska” iz kmečkega </a:t>
            </a:r>
          </a:p>
          <a:p>
            <a:r>
              <a:rPr lang="sl-SI" sz="1600">
                <a:latin typeface="Comic Sans MS" pitchFamily="66" charset="0"/>
              </a:rPr>
              <a:t>prebivalstva, ki so se zoperstavili </a:t>
            </a:r>
          </a:p>
          <a:p>
            <a:r>
              <a:rPr lang="sl-SI" sz="1600">
                <a:latin typeface="Comic Sans MS" pitchFamily="66" charset="0"/>
              </a:rPr>
              <a:t>Francozom in branili svoje domove.</a:t>
            </a:r>
          </a:p>
          <a:p>
            <a:endParaRPr lang="sl-SI" sz="1600">
              <a:latin typeface="Comic Sans MS" pitchFamily="66" charset="0"/>
            </a:endParaRPr>
          </a:p>
          <a:p>
            <a:r>
              <a:rPr lang="sl-SI" sz="1600">
                <a:latin typeface="Comic Sans MS" pitchFamily="66" charset="0"/>
              </a:rPr>
              <a:t>Imeli so svoje uniforme, le redki </a:t>
            </a:r>
          </a:p>
          <a:p>
            <a:r>
              <a:rPr lang="sl-SI" sz="1600">
                <a:latin typeface="Comic Sans MS" pitchFamily="66" charset="0"/>
              </a:rPr>
              <a:t>so imeli prava orožje, ko so prišli </a:t>
            </a:r>
          </a:p>
          <a:p>
            <a:r>
              <a:rPr lang="sl-SI" sz="1600">
                <a:latin typeface="Comic Sans MS" pitchFamily="66" charset="0"/>
              </a:rPr>
              <a:t>Francozi, pa so uporabili vse, </a:t>
            </a:r>
          </a:p>
          <a:p>
            <a:r>
              <a:rPr lang="sl-SI" sz="1600">
                <a:latin typeface="Comic Sans MS" pitchFamily="66" charset="0"/>
              </a:rPr>
              <a:t>kar jim je prišlo pod roke </a:t>
            </a:r>
          </a:p>
          <a:p>
            <a:r>
              <a:rPr lang="sl-SI" sz="1600">
                <a:latin typeface="Comic Sans MS" pitchFamily="66" charset="0"/>
              </a:rPr>
              <a:t>(nože, sekire, vile itd.).</a:t>
            </a:r>
          </a:p>
          <a:p>
            <a:endParaRPr lang="sl-SI" sz="1600">
              <a:latin typeface="Comic Sans MS" pitchFamily="66" charset="0"/>
            </a:endParaRPr>
          </a:p>
          <a:p>
            <a:r>
              <a:rPr lang="sl-SI" sz="1600">
                <a:latin typeface="Comic Sans MS" pitchFamily="66" charset="0"/>
              </a:rPr>
              <a:t>Za najbolj neučinkovite so veljali </a:t>
            </a:r>
          </a:p>
          <a:p>
            <a:r>
              <a:rPr lang="sl-SI" sz="1600">
                <a:latin typeface="Comic Sans MS" pitchFamily="66" charset="0"/>
              </a:rPr>
              <a:t>Kranjski brambovci.</a:t>
            </a:r>
          </a:p>
          <a:p>
            <a:endParaRPr lang="sl-SI" sz="1600">
              <a:latin typeface="Comic Sans MS" pitchFamily="66" charset="0"/>
            </a:endParaRPr>
          </a:p>
          <a:p>
            <a:r>
              <a:rPr lang="sl-SI" sz="1600">
                <a:latin typeface="Comic Sans MS" pitchFamily="66" charset="0"/>
              </a:rPr>
              <a:t>Bodrili so se s t.i. brambovskimi </a:t>
            </a:r>
          </a:p>
          <a:p>
            <a:r>
              <a:rPr lang="sl-SI" sz="1600">
                <a:latin typeface="Comic Sans MS" pitchFamily="66" charset="0"/>
              </a:rPr>
              <a:t>pesmimi, ki so povečevale </a:t>
            </a:r>
          </a:p>
          <a:p>
            <a:r>
              <a:rPr lang="sl-SI" sz="1600">
                <a:latin typeface="Comic Sans MS" pitchFamily="66" charset="0"/>
              </a:rPr>
              <a:t>protifrancosko razpoloženje. </a:t>
            </a:r>
          </a:p>
          <a:p>
            <a:pPr algn="r"/>
            <a:endParaRPr lang="sl-SI" sz="1600">
              <a:latin typeface="Comic Sans MS" pitchFamily="66" charset="0"/>
            </a:endParaRPr>
          </a:p>
        </p:txBody>
      </p:sp>
      <p:sp>
        <p:nvSpPr>
          <p:cNvPr id="41988" name="PoljeZBesedilom 6"/>
          <p:cNvSpPr txBox="1">
            <a:spLocks noChangeArrowheads="1"/>
          </p:cNvSpPr>
          <p:nvPr/>
        </p:nvSpPr>
        <p:spPr bwMode="auto">
          <a:xfrm>
            <a:off x="3071813" y="5929313"/>
            <a:ext cx="2447925" cy="646112"/>
          </a:xfrm>
          <a:prstGeom prst="rect">
            <a:avLst/>
          </a:prstGeom>
          <a:noFill/>
          <a:ln w="9525">
            <a:noFill/>
            <a:miter lim="800000"/>
            <a:headEnd/>
            <a:tailEnd/>
          </a:ln>
        </p:spPr>
        <p:txBody>
          <a:bodyPr>
            <a:spAutoFit/>
          </a:bodyPr>
          <a:lstStyle/>
          <a:p>
            <a:r>
              <a:rPr lang="sl-SI" sz="1200" i="1">
                <a:latin typeface="Comic Sans MS" pitchFamily="66" charset="0"/>
              </a:rPr>
              <a:t>Valentin Vodnik je leta 1809</a:t>
            </a:r>
          </a:p>
          <a:p>
            <a:r>
              <a:rPr lang="sl-SI" sz="1200" i="1">
                <a:latin typeface="Comic Sans MS" pitchFamily="66" charset="0"/>
              </a:rPr>
              <a:t>pripravil svojo verzijo pesmi</a:t>
            </a:r>
          </a:p>
          <a:p>
            <a:r>
              <a:rPr lang="sl-SI" sz="1200" i="1">
                <a:latin typeface="Comic Sans MS" pitchFamily="66" charset="0"/>
              </a:rPr>
              <a:t>za brambovce</a:t>
            </a:r>
          </a:p>
        </p:txBody>
      </p:sp>
      <p:cxnSp>
        <p:nvCxnSpPr>
          <p:cNvPr id="41989" name="Oblika 8"/>
          <p:cNvCxnSpPr>
            <a:cxnSpLocks noChangeShapeType="1"/>
          </p:cNvCxnSpPr>
          <p:nvPr/>
        </p:nvCxnSpPr>
        <p:spPr bwMode="auto">
          <a:xfrm flipV="1">
            <a:off x="5357813" y="5654675"/>
            <a:ext cx="1685925" cy="560388"/>
          </a:xfrm>
          <a:prstGeom prst="curvedConnector2">
            <a:avLst/>
          </a:prstGeom>
          <a:noFill/>
          <a:ln w="9525" algn="ctr">
            <a:solidFill>
              <a:srgbClr val="4A7EBB"/>
            </a:solidFill>
            <a:round/>
            <a:headEnd/>
            <a:tailEnd type="arrow" w="med" len="med"/>
          </a:ln>
        </p:spPr>
      </p:cxnSp>
      <p:pic>
        <p:nvPicPr>
          <p:cNvPr id="43013" name="Slika 10"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532813" y="6592888"/>
            <a:ext cx="214312" cy="149225"/>
          </a:xfrm>
          <a:prstGeom prst="rect">
            <a:avLst/>
          </a:prstGeom>
          <a:noFill/>
          <a:ln w="9525">
            <a:noFill/>
            <a:miter lim="800000"/>
            <a:headEnd/>
            <a:tailEnd/>
          </a:ln>
        </p:spPr>
      </p:pic>
      <p:pic>
        <p:nvPicPr>
          <p:cNvPr id="43014" name="Slika 19"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20150" y="6524625"/>
            <a:ext cx="161925" cy="214313"/>
          </a:xfrm>
          <a:prstGeom prst="rect">
            <a:avLst/>
          </a:prstGeom>
          <a:noFill/>
          <a:ln w="9525">
            <a:noFill/>
            <a:miter lim="800000"/>
            <a:headEnd/>
            <a:tailEnd/>
          </a:ln>
        </p:spPr>
      </p:pic>
      <p:pic>
        <p:nvPicPr>
          <p:cNvPr id="43015" name="Slika 18" descr="brambovpesmi.jpg"/>
          <p:cNvPicPr>
            <a:picLocks noChangeAspect="1"/>
          </p:cNvPicPr>
          <p:nvPr/>
        </p:nvPicPr>
        <p:blipFill>
          <a:blip r:embed="rId7"/>
          <a:srcRect/>
          <a:stretch>
            <a:fillRect/>
          </a:stretch>
        </p:blipFill>
        <p:spPr bwMode="auto">
          <a:xfrm>
            <a:off x="5143500" y="714375"/>
            <a:ext cx="3800475" cy="4940300"/>
          </a:xfrm>
          <a:prstGeom prst="rect">
            <a:avLst/>
          </a:prstGeom>
          <a:noFill/>
          <a:ln w="9525">
            <a:noFill/>
            <a:miter lim="800000"/>
            <a:headEnd/>
            <a:tailEnd/>
          </a:ln>
        </p:spPr>
      </p:pic>
      <p:sp>
        <p:nvSpPr>
          <p:cNvPr id="9" name="Pravokotnik 8"/>
          <p:cNvSpPr/>
          <p:nvPr/>
        </p:nvSpPr>
        <p:spPr>
          <a:xfrm rot="304877">
            <a:off x="6715125" y="571500"/>
            <a:ext cx="857250" cy="27622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1988"/>
                                        </p:tgtEl>
                                        <p:attrNameLst>
                                          <p:attrName>style.visibility</p:attrName>
                                        </p:attrNameLst>
                                      </p:cBhvr>
                                      <p:to>
                                        <p:strVal val="visible"/>
                                      </p:to>
                                    </p:set>
                                    <p:animEffect transition="in" filter="dissolve">
                                      <p:cBhvr>
                                        <p:cTn id="11" dur="500"/>
                                        <p:tgtEl>
                                          <p:spTgt spid="4198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1989"/>
                                        </p:tgtEl>
                                        <p:attrNameLst>
                                          <p:attrName>style.visibility</p:attrName>
                                        </p:attrNameLst>
                                      </p:cBhvr>
                                      <p:to>
                                        <p:strVal val="visible"/>
                                      </p:to>
                                    </p:set>
                                    <p:animEffect transition="in" filter="wipe(down)">
                                      <p:cBhvr>
                                        <p:cTn id="15"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5">
            <a:hlinkClick r:id="rId2" action="ppaction://hlinksldjump"/>
            <a:hlinkHover r:id="rId3" action="ppaction://hlinksldjump"/>
          </p:cNvPr>
          <p:cNvPicPr>
            <a:picLocks noChangeAspect="1" noChangeArrowheads="1"/>
          </p:cNvPicPr>
          <p:nvPr/>
        </p:nvPicPr>
        <p:blipFill>
          <a:blip r:embed="rId4"/>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3">
            <a:hlinkClick r:id="rId5" action="ppaction://hlinksldjump"/>
            <a:hlinkHover r:id="rId6" action="ppaction://hlinksldjump"/>
          </p:cNvPr>
          <p:cNvPicPr>
            <a:picLocks noChangeAspect="1" noChangeArrowheads="1"/>
          </p:cNvPicPr>
          <p:nvPr/>
        </p:nvPicPr>
        <p:blipFill>
          <a:blip r:embed="rId7"/>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991" name="Picture 7">
            <a:hlinkClick r:id="rId8" action="ppaction://hlinksldjump"/>
            <a:hlinkHover r:id="rId9" action="ppaction://hlinksldjump"/>
          </p:cNvPr>
          <p:cNvPicPr>
            <a:picLocks noChangeAspect="1" noChangeArrowheads="1"/>
          </p:cNvPicPr>
          <p:nvPr/>
        </p:nvPicPr>
        <p:blipFill>
          <a:blip r:embed="rId10"/>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2">
            <a:hlinkClick r:id="rId11" action="ppaction://hlinksldjump"/>
            <a:hlinkHover r:id="rId12" action="ppaction://hlinksldjump"/>
          </p:cNvPr>
          <p:cNvPicPr>
            <a:picLocks noChangeAspect="1" noChangeArrowheads="1"/>
          </p:cNvPicPr>
          <p:nvPr/>
        </p:nvPicPr>
        <p:blipFill>
          <a:blip r:embed="rId13"/>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3">
            <a:hlinkClick r:id="rId14" action="ppaction://hlinksldjump"/>
            <a:hlinkHover r:id="rId15" action="ppaction://hlinksldjump"/>
          </p:cNvPr>
          <p:cNvPicPr>
            <a:picLocks noChangeAspect="1" noChangeArrowheads="1"/>
          </p:cNvPicPr>
          <p:nvPr/>
        </p:nvPicPr>
        <p:blipFill>
          <a:blip r:embed="rId16"/>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3">
            <a:hlinkClick r:id="rId17" action="ppaction://hlinksldjump"/>
            <a:hlinkHover r:id="rId18" action="ppaction://hlinksldjump"/>
          </p:cNvPr>
          <p:cNvPicPr>
            <a:picLocks noChangeAspect="1" noChangeArrowheads="1"/>
          </p:cNvPicPr>
          <p:nvPr/>
        </p:nvPicPr>
        <p:blipFill>
          <a:blip r:embed="rId19"/>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5063" name="PoljeZBesedilom 14"/>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45064" name="PoljeZBesedilom 15"/>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sp>
        <p:nvSpPr>
          <p:cNvPr id="45065" name="PoljeZBesedilom 16"/>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45066" name="PoljeZBesedilom 17"/>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45067" name="PoljeZBesedilom 18"/>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45068" name="PoljeZBesedilom 19"/>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30" name="Oblika 29"/>
          <p:cNvCxnSpPr>
            <a:stCxn id="45068"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Oblika 32"/>
          <p:cNvCxnSpPr>
            <a:stCxn id="45065"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pic>
        <p:nvPicPr>
          <p:cNvPr id="45071" name="Slika 33" descr="hiska ikonca.jpg">
            <a:hlinkClick r:id="rId20" action="ppaction://hlinksldjump"/>
          </p:cNvPr>
          <p:cNvPicPr>
            <a:picLocks noChangeAspect="1"/>
          </p:cNvPicPr>
          <p:nvPr/>
        </p:nvPicPr>
        <p:blipFill>
          <a:blip r:embed="rId21">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sp>
        <p:nvSpPr>
          <p:cNvPr id="20"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a:hlinkClick r:id="rId2" action="ppaction://hlinksldjump"/>
          </p:cNvPr>
          <p:cNvPicPr>
            <a:picLocks noChangeAspect="1" noChangeArrowheads="1"/>
          </p:cNvPicPr>
          <p:nvPr/>
        </p:nvPicPr>
        <p:blipFill>
          <a:blip r:embed="rId3"/>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6082" name="PoljeZBesedilom 10"/>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46083" name="PoljeZBesedilom 11"/>
          <p:cNvSpPr txBox="1">
            <a:spLocks noChangeArrowheads="1"/>
          </p:cNvSpPr>
          <p:nvPr/>
        </p:nvSpPr>
        <p:spPr bwMode="auto">
          <a:xfrm>
            <a:off x="6932613" y="3429000"/>
            <a:ext cx="900112"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46084" name="PoljeZBesedilom 12"/>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46085" name="PoljeZBesedilom 13"/>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46086" name="PoljeZBesedilom 14"/>
          <p:cNvSpPr txBox="1">
            <a:spLocks noChangeArrowheads="1"/>
          </p:cNvSpPr>
          <p:nvPr/>
        </p:nvSpPr>
        <p:spPr bwMode="auto">
          <a:xfrm>
            <a:off x="6811963" y="5715000"/>
            <a:ext cx="947737"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6" name="Oblika 15"/>
          <p:cNvCxnSpPr>
            <a:stCxn id="46086" idx="3"/>
          </p:cNvCxnSpPr>
          <p:nvPr/>
        </p:nvCxnSpPr>
        <p:spPr>
          <a:xfrm flipV="1">
            <a:off x="7759700" y="5641975"/>
            <a:ext cx="141288"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Oblika 16"/>
          <p:cNvCxnSpPr>
            <a:stCxn id="46083" idx="1"/>
          </p:cNvCxnSpPr>
          <p:nvPr/>
        </p:nvCxnSpPr>
        <p:spPr>
          <a:xfrm rot="10800000">
            <a:off x="6789738"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6089" name="PoljeZBesedilom 17"/>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46090" name="Slika 18"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20" name="Picture 2">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7">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3">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Slika 24" descr="zastava.png"/>
          <p:cNvPicPr>
            <a:picLocks noChangeAspect="1"/>
          </p:cNvPicPr>
          <p:nvPr/>
        </p:nvPicPr>
        <p:blipFill>
          <a:blip r:embed="rId2"/>
          <a:srcRect/>
          <a:stretch>
            <a:fillRect/>
          </a:stretch>
        </p:blipFill>
        <p:spPr bwMode="auto">
          <a:xfrm>
            <a:off x="5500688" y="1587500"/>
            <a:ext cx="2071687" cy="912813"/>
          </a:xfrm>
          <a:prstGeom prst="rect">
            <a:avLst/>
          </a:prstGeom>
          <a:noFill/>
          <a:ln w="9525">
            <a:noFill/>
            <a:miter lim="800000"/>
            <a:headEnd/>
            <a:tailEnd/>
          </a:ln>
        </p:spPr>
      </p:pic>
      <p:pic>
        <p:nvPicPr>
          <p:cNvPr id="16386"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714750" y="1790700"/>
            <a:ext cx="4824413" cy="4638675"/>
          </a:xfrm>
          <a:prstGeom prst="rect">
            <a:avLst/>
          </a:prstGeom>
          <a:noFill/>
          <a:ln w="9525">
            <a:noFill/>
            <a:miter lim="800000"/>
            <a:headEnd/>
            <a:tailEnd/>
          </a:ln>
        </p:spPr>
      </p:pic>
      <p:pic>
        <p:nvPicPr>
          <p:cNvPr id="16387"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643063" y="3500438"/>
            <a:ext cx="2000250" cy="473075"/>
          </a:xfrm>
          <a:prstGeom prst="rect">
            <a:avLst/>
          </a:prstGeom>
          <a:noFill/>
          <a:ln w="9525">
            <a:noFill/>
            <a:miter lim="800000"/>
            <a:headEnd/>
            <a:tailEnd/>
          </a:ln>
        </p:spPr>
      </p:pic>
      <p:sp>
        <p:nvSpPr>
          <p:cNvPr id="16395" name="Rectangle 11"/>
          <p:cNvSpPr>
            <a:spLocks noChangeArrowheads="1"/>
          </p:cNvSpPr>
          <p:nvPr/>
        </p:nvSpPr>
        <p:spPr bwMode="auto">
          <a:xfrm>
            <a:off x="4902200" y="2343150"/>
            <a:ext cx="3384550" cy="3514725"/>
          </a:xfrm>
          <a:prstGeom prst="rect">
            <a:avLst/>
          </a:prstGeom>
          <a:noFill/>
          <a:ln w="9525">
            <a:noFill/>
            <a:miter lim="800000"/>
            <a:headEnd/>
            <a:tailEnd/>
          </a:ln>
          <a:effectLst/>
        </p:spPr>
        <p:txBody>
          <a:bodyPr anchor="ctr">
            <a:spAutoFit/>
          </a:bodyPr>
          <a:lstStyle/>
          <a:p>
            <a:pPr>
              <a:defRPr/>
            </a:pPr>
            <a:r>
              <a:rPr lang="sl-SI" sz="1600" i="1" dirty="0">
                <a:solidFill>
                  <a:srgbClr val="54A40C"/>
                </a:solidFill>
                <a:effectLst>
                  <a:outerShdw blurRad="38100" dist="38100" dir="2700000" algn="tl">
                    <a:srgbClr val="C0C0C0"/>
                  </a:outerShdw>
                </a:effectLst>
                <a:latin typeface="Comic Sans MS" pitchFamily="66" charset="0"/>
                <a:hlinkClick r:id="rId5" action="ppaction://hlinksldjump"/>
              </a:rPr>
              <a:t>Francozi na slovenskih tleh</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6" action="ppaction://hlinksldjump"/>
              </a:rPr>
              <a:t>Ustanovitev Ilirskih provinc</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7" action="ppaction://hlinksldjump"/>
              </a:rPr>
              <a:t>Namen provinc</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8" action="ppaction://hlinksldjump"/>
              </a:rPr>
              <a:t>Uprava</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9" action="ppaction://hlinksldjump"/>
              </a:rPr>
              <a:t>Gospodarstvo</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0" action="ppaction://hlinksldjump"/>
              </a:rPr>
              <a:t>Denar in trgovina</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1" action="ppaction://hlinksldjump"/>
              </a:rPr>
              <a:t>Sodna uprava</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2" action="ppaction://hlinksldjump"/>
              </a:rPr>
              <a:t>Davki</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3" action="ppaction://hlinksldjump"/>
              </a:rPr>
              <a:t>Šolstvo</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4" action="ppaction://hlinksldjump"/>
              </a:rPr>
              <a:t>Spremembe v Cerkvi</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5" action="ppaction://hlinksldjump"/>
              </a:rPr>
              <a:t>Cenzura</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6" action="ppaction://hlinksldjump"/>
              </a:rPr>
              <a:t>Prostozidarske lože</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7" action="ppaction://hlinksldjump"/>
              </a:rPr>
              <a:t>Francozi v očeh Slovencev</a:t>
            </a:r>
            <a:endParaRPr lang="sl-SI" sz="1600" i="1" dirty="0">
              <a:solidFill>
                <a:srgbClr val="54A40C"/>
              </a:solidFill>
              <a:effectLst>
                <a:outerShdw blurRad="38100" dist="38100" dir="2700000" algn="tl">
                  <a:srgbClr val="C0C0C0"/>
                </a:outerShdw>
              </a:effectLst>
              <a:latin typeface="Comic Sans MS" pitchFamily="66" charset="0"/>
            </a:endParaRPr>
          </a:p>
          <a:p>
            <a:pPr>
              <a:defRPr/>
            </a:pPr>
            <a:r>
              <a:rPr lang="sl-SI" sz="1600" i="1" dirty="0">
                <a:solidFill>
                  <a:srgbClr val="54A40C"/>
                </a:solidFill>
                <a:effectLst>
                  <a:outerShdw blurRad="38100" dist="38100" dir="2700000" algn="tl">
                    <a:srgbClr val="C0C0C0"/>
                  </a:outerShdw>
                </a:effectLst>
                <a:latin typeface="Comic Sans MS" pitchFamily="66" charset="0"/>
                <a:hlinkClick r:id="rId18" action="ppaction://hlinksldjump"/>
              </a:rPr>
              <a:t>Konec Ilirskih provinc</a:t>
            </a:r>
            <a:endParaRPr lang="sl-SI" sz="1600" i="1" dirty="0">
              <a:solidFill>
                <a:srgbClr val="54A40C"/>
              </a:solidFill>
              <a:effectLst>
                <a:outerShdw blurRad="38100" dist="38100" dir="2700000" algn="tl">
                  <a:srgbClr val="C0C0C0"/>
                </a:outerShdw>
              </a:effectLst>
              <a:latin typeface="Comic Sans MS" pitchFamily="66" charset="0"/>
            </a:endParaRPr>
          </a:p>
        </p:txBody>
      </p:sp>
      <p:sp>
        <p:nvSpPr>
          <p:cNvPr id="12" name="PoljeZBesedilom 11"/>
          <p:cNvSpPr txBox="1">
            <a:spLocks noChangeArrowheads="1"/>
          </p:cNvSpPr>
          <p:nvPr/>
        </p:nvSpPr>
        <p:spPr bwMode="auto">
          <a:xfrm>
            <a:off x="1835150" y="1916113"/>
            <a:ext cx="1120775" cy="366712"/>
          </a:xfrm>
          <a:prstGeom prst="rect">
            <a:avLst/>
          </a:prstGeom>
          <a:noFill/>
          <a:ln w="9525">
            <a:noFill/>
            <a:miter lim="800000"/>
            <a:headEnd/>
            <a:tailEnd/>
          </a:ln>
        </p:spPr>
        <p:txBody>
          <a:bodyPr wrap="none">
            <a:spAutoFit/>
          </a:bodyPr>
          <a:lstStyle/>
          <a:p>
            <a:pPr>
              <a:defRPr/>
            </a:pPr>
            <a:r>
              <a:rPr lang="sl-SI" b="1">
                <a:solidFill>
                  <a:srgbClr val="00CC00"/>
                </a:solidFill>
                <a:effectLst>
                  <a:outerShdw blurRad="38100" dist="38100" dir="2700000" algn="tl">
                    <a:srgbClr val="C0C0C0"/>
                  </a:outerShdw>
                </a:effectLst>
                <a:latin typeface="Comic Sans MS" pitchFamily="66" charset="0"/>
              </a:rPr>
              <a:t>Vsebina:</a:t>
            </a:r>
          </a:p>
        </p:txBody>
      </p:sp>
      <p:sp>
        <p:nvSpPr>
          <p:cNvPr id="13" name="PoljeZBesedilom 7">
            <a:hlinkClick r:id="rId5" action="ppaction://hlinksldjump"/>
            <a:hlinkHover r:id="rId19" action="ppaction://hlinksldjump"/>
          </p:cNvPr>
          <p:cNvSpPr txBox="1">
            <a:spLocks noChangeArrowheads="1"/>
          </p:cNvSpPr>
          <p:nvPr/>
        </p:nvSpPr>
        <p:spPr bwMode="auto">
          <a:xfrm>
            <a:off x="1714500" y="35718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effectLst>
                  <a:outerShdw blurRad="38100" dist="38100" dir="2700000" algn="tl">
                    <a:srgbClr val="000000">
                      <a:alpha val="43137"/>
                    </a:srgbClr>
                  </a:outerShdw>
                </a:effectLst>
                <a:latin typeface="+mj-lt"/>
              </a:rPr>
              <a:t>Ilirske province</a:t>
            </a:r>
          </a:p>
        </p:txBody>
      </p:sp>
      <p:sp>
        <p:nvSpPr>
          <p:cNvPr id="14" name="PoljeZBesedilom 8">
            <a:hlinkClick r:id="rId20" action="ppaction://hlinksldjump"/>
            <a:hlinkHover r:id="rId21"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latin typeface="+mj-lt"/>
              </a:rPr>
              <a:t>Pomembne osebe</a:t>
            </a:r>
          </a:p>
        </p:txBody>
      </p:sp>
      <p:sp>
        <p:nvSpPr>
          <p:cNvPr id="17"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18" name="Prostoročno 17"/>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19" name="PoljeZBesedilom 18"/>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21" name="Oblika 20"/>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22" name="Raven konektor 21"/>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Raven konektor 22"/>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sp>
        <p:nvSpPr>
          <p:cNvPr id="20" name="PoljeZBesedilom 9">
            <a:hlinkClick r:id="rId22" action="ppaction://hlinksldjump"/>
            <a:hlinkHover r:id="rId23" action="ppaction://hlinksldjump"/>
          </p:cNvPr>
          <p:cNvSpPr txBox="1">
            <a:spLocks noChangeArrowheads="1"/>
          </p:cNvSpPr>
          <p:nvPr/>
        </p:nvSpPr>
        <p:spPr bwMode="auto">
          <a:xfrm>
            <a:off x="1714500" y="5130800"/>
            <a:ext cx="2035175" cy="369888"/>
          </a:xfrm>
          <a:prstGeom prst="rect">
            <a:avLst/>
          </a:prstGeom>
          <a:noFill/>
          <a:ln w="9525">
            <a:noFill/>
            <a:miter lim="800000"/>
            <a:headEnd/>
            <a:tailEnd/>
          </a:ln>
        </p:spPr>
        <p:txBody>
          <a:bodyPr wrap="none">
            <a:spAutoFit/>
          </a:bodyPr>
          <a:lstStyle/>
          <a:p>
            <a:pPr>
              <a:defRPr/>
            </a:pPr>
            <a:r>
              <a:rPr lang="sl-SI" b="1" dirty="0">
                <a:latin typeface="+mj-lt"/>
              </a:rPr>
              <a:t>Viri in literatura</a:t>
            </a:r>
          </a:p>
        </p:txBody>
      </p:sp>
      <p:pic>
        <p:nvPicPr>
          <p:cNvPr id="16399" name="Slika 26" descr="packa1.png"/>
          <p:cNvPicPr>
            <a:picLocks noChangeAspect="1"/>
          </p:cNvPicPr>
          <p:nvPr/>
        </p:nvPicPr>
        <p:blipFill>
          <a:blip r:embed="rId24"/>
          <a:srcRect/>
          <a:stretch>
            <a:fillRect/>
          </a:stretch>
        </p:blipFill>
        <p:spPr bwMode="auto">
          <a:xfrm>
            <a:off x="7429500" y="5249863"/>
            <a:ext cx="1822450" cy="1608137"/>
          </a:xfrm>
          <a:prstGeom prst="rect">
            <a:avLst/>
          </a:prstGeom>
          <a:noFill/>
          <a:ln w="9525">
            <a:noFill/>
            <a:miter lim="800000"/>
            <a:headEnd/>
            <a:tailEnd/>
          </a:ln>
        </p:spPr>
      </p:pic>
      <p:sp>
        <p:nvSpPr>
          <p:cNvPr id="28" name="PoljeZBesedilom 10">
            <a:hlinkClick r:id="rId25" action="ppaction://hlinksldjump"/>
            <a:hlinkHover r:id="rId26"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latin typeface="+mj-lt"/>
              </a:rPr>
              <a:t>Izhod</a:t>
            </a: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a:hlinkClick r:id="rId2" action="ppaction://hlinksldjump"/>
          </p:cNvPr>
          <p:cNvPicPr>
            <a:picLocks noChangeAspect="1" noChangeArrowheads="1"/>
          </p:cNvPicPr>
          <p:nvPr/>
        </p:nvPicPr>
        <p:blipFill>
          <a:blip r:embed="rId3"/>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7106" name="PoljeZBesedilom 10"/>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47107" name="PoljeZBesedilom 11"/>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47108" name="PoljeZBesedilom 12"/>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47109" name="PoljeZBesedilom 13"/>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47110" name="PoljeZBesedilom 14"/>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6" name="Oblika 15"/>
          <p:cNvCxnSpPr>
            <a:stCxn id="47110"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Oblika 16"/>
          <p:cNvCxnSpPr>
            <a:stCxn id="47107"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7113" name="PoljeZBesedilom 17"/>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47114" name="Slika 18"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20" name="Picture 5">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7">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3">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5072"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a:hlinkClick r:id="rId2" action="ppaction://hlinksldjump"/>
          </p:cNvPr>
          <p:cNvPicPr>
            <a:picLocks noChangeAspect="1" noChangeArrowheads="1"/>
          </p:cNvPicPr>
          <p:nvPr/>
        </p:nvPicPr>
        <p:blipFill>
          <a:blip r:embed="rId3"/>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8130" name="PoljeZBesedilom 9"/>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48131" name="PoljeZBesedilom 10"/>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48132" name="PoljeZBesedilom 11"/>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48133" name="PoljeZBesedilom 12"/>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48134" name="PoljeZBesedilom 13"/>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5" name="Oblika 14"/>
          <p:cNvCxnSpPr>
            <a:stCxn id="48134"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Oblika 15"/>
          <p:cNvCxnSpPr>
            <a:stCxn id="48131"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8137" name="PoljeZBesedilom 16"/>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48138" name="Slika 17"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19" name="Picture 5">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2">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3">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hlinkClick r:id="rId2" action="ppaction://hlinksldjump"/>
          </p:cNvPr>
          <p:cNvPicPr>
            <a:picLocks noChangeAspect="1" noChangeArrowheads="1"/>
          </p:cNvPicPr>
          <p:nvPr/>
        </p:nvPicPr>
        <p:blipFill>
          <a:blip r:embed="rId3"/>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9154" name="PoljeZBesedilom 9"/>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49155" name="PoljeZBesedilom 10"/>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49156" name="PoljeZBesedilom 11"/>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49157" name="PoljeZBesedilom 12"/>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49158" name="PoljeZBesedilom 13"/>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5" name="Oblika 14"/>
          <p:cNvCxnSpPr>
            <a:stCxn id="49158"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Oblika 15"/>
          <p:cNvCxnSpPr>
            <a:stCxn id="49155"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9161" name="PoljeZBesedilom 16"/>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49162" name="Slika 17"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19" name="Picture 5">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2">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7">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a:hlinkClick r:id="rId2" action="ppaction://hlinksldjump"/>
          </p:cNvPr>
          <p:cNvPicPr>
            <a:picLocks noChangeAspect="1" noChangeArrowheads="1"/>
          </p:cNvPicPr>
          <p:nvPr/>
        </p:nvPicPr>
        <p:blipFill>
          <a:blip r:embed="rId3"/>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PoljeZBesedilom 8"/>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50179" name="PoljeZBesedilom 9"/>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50180" name="PoljeZBesedilom 10"/>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50181" name="PoljeZBesedilom 12"/>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50182" name="PoljeZBesedilom 13"/>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5" name="Oblika 14"/>
          <p:cNvCxnSpPr>
            <a:stCxn id="50182"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Oblika 15"/>
          <p:cNvCxnSpPr>
            <a:stCxn id="50179"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0185" name="PoljeZBesedilom 16"/>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50186" name="Slika 17"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19" name="Picture 5">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2">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7">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a:hlinkClick r:id="rId2" action="ppaction://hlinksldjump"/>
          </p:cNvPr>
          <p:cNvPicPr>
            <a:picLocks noChangeAspect="1" noChangeArrowheads="1"/>
          </p:cNvPicPr>
          <p:nvPr/>
        </p:nvPicPr>
        <p:blipFill>
          <a:blip r:embed="rId3"/>
          <a:srcRect/>
          <a:stretch>
            <a:fillRect/>
          </a:stretch>
        </p:blipFill>
        <p:spPr bwMode="auto">
          <a:xfrm>
            <a:off x="6786563"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PoljeZBesedilom 8"/>
          <p:cNvSpPr txBox="1">
            <a:spLocks noChangeArrowheads="1"/>
          </p:cNvSpPr>
          <p:nvPr/>
        </p:nvSpPr>
        <p:spPr bwMode="auto">
          <a:xfrm>
            <a:off x="2528888" y="3262313"/>
            <a:ext cx="1027112" cy="517525"/>
          </a:xfrm>
          <a:prstGeom prst="rect">
            <a:avLst/>
          </a:prstGeom>
          <a:noFill/>
          <a:ln w="9525">
            <a:noFill/>
            <a:miter lim="800000"/>
            <a:headEnd/>
            <a:tailEnd/>
          </a:ln>
        </p:spPr>
        <p:txBody>
          <a:bodyPr wrap="none">
            <a:spAutoFit/>
          </a:bodyPr>
          <a:lstStyle/>
          <a:p>
            <a:pPr algn="ctr"/>
            <a:r>
              <a:rPr lang="sl-SI" sz="1400">
                <a:latin typeface="Comic Sans MS" pitchFamily="66" charset="0"/>
              </a:rPr>
              <a:t>Napoleon</a:t>
            </a:r>
          </a:p>
          <a:p>
            <a:pPr algn="ctr"/>
            <a:r>
              <a:rPr lang="sl-SI" sz="1400">
                <a:latin typeface="Comic Sans MS" pitchFamily="66" charset="0"/>
              </a:rPr>
              <a:t>Bonaparte</a:t>
            </a:r>
          </a:p>
        </p:txBody>
      </p:sp>
      <p:sp>
        <p:nvSpPr>
          <p:cNvPr id="51203" name="PoljeZBesedilom 9"/>
          <p:cNvSpPr txBox="1">
            <a:spLocks noChangeArrowheads="1"/>
          </p:cNvSpPr>
          <p:nvPr/>
        </p:nvSpPr>
        <p:spPr bwMode="auto">
          <a:xfrm>
            <a:off x="6931025" y="3429000"/>
            <a:ext cx="900113" cy="304800"/>
          </a:xfrm>
          <a:prstGeom prst="rect">
            <a:avLst/>
          </a:prstGeom>
          <a:noFill/>
          <a:ln w="9525">
            <a:noFill/>
            <a:miter lim="800000"/>
            <a:headEnd/>
            <a:tailEnd/>
          </a:ln>
        </p:spPr>
        <p:txBody>
          <a:bodyPr wrap="none">
            <a:spAutoFit/>
          </a:bodyPr>
          <a:lstStyle/>
          <a:p>
            <a:pPr algn="ctr"/>
            <a:r>
              <a:rPr lang="sl-SI" sz="1400">
                <a:latin typeface="Comic Sans MS" pitchFamily="66" charset="0"/>
              </a:rPr>
              <a:t>Franc II</a:t>
            </a:r>
          </a:p>
        </p:txBody>
      </p:sp>
      <p:sp>
        <p:nvSpPr>
          <p:cNvPr id="51204" name="PoljeZBesedilom 10"/>
          <p:cNvSpPr txBox="1">
            <a:spLocks noChangeArrowheads="1"/>
          </p:cNvSpPr>
          <p:nvPr/>
        </p:nvSpPr>
        <p:spPr bwMode="auto">
          <a:xfrm>
            <a:off x="2563813" y="5548313"/>
            <a:ext cx="909637" cy="517525"/>
          </a:xfrm>
          <a:prstGeom prst="rect">
            <a:avLst/>
          </a:prstGeom>
          <a:noFill/>
          <a:ln w="9525">
            <a:noFill/>
            <a:miter lim="800000"/>
            <a:headEnd/>
            <a:tailEnd/>
          </a:ln>
        </p:spPr>
        <p:txBody>
          <a:bodyPr wrap="none">
            <a:spAutoFit/>
          </a:bodyPr>
          <a:lstStyle/>
          <a:p>
            <a:pPr algn="ctr"/>
            <a:r>
              <a:rPr lang="sl-SI" sz="1400">
                <a:latin typeface="Comic Sans MS" pitchFamily="66" charset="0"/>
              </a:rPr>
              <a:t>Valentin </a:t>
            </a:r>
          </a:p>
          <a:p>
            <a:pPr algn="ctr"/>
            <a:r>
              <a:rPr lang="sl-SI" sz="1400">
                <a:latin typeface="Comic Sans MS" pitchFamily="66" charset="0"/>
              </a:rPr>
              <a:t>Vodnik</a:t>
            </a:r>
          </a:p>
        </p:txBody>
      </p:sp>
      <p:sp>
        <p:nvSpPr>
          <p:cNvPr id="51205" name="PoljeZBesedilom 13"/>
          <p:cNvSpPr txBox="1">
            <a:spLocks noChangeArrowheads="1"/>
          </p:cNvSpPr>
          <p:nvPr/>
        </p:nvSpPr>
        <p:spPr bwMode="auto">
          <a:xfrm>
            <a:off x="4754563" y="5548313"/>
            <a:ext cx="803275" cy="517525"/>
          </a:xfrm>
          <a:prstGeom prst="rect">
            <a:avLst/>
          </a:prstGeom>
          <a:noFill/>
          <a:ln w="9525">
            <a:noFill/>
            <a:miter lim="800000"/>
            <a:headEnd/>
            <a:tailEnd/>
          </a:ln>
        </p:spPr>
        <p:txBody>
          <a:bodyPr wrap="none">
            <a:spAutoFit/>
          </a:bodyPr>
          <a:lstStyle/>
          <a:p>
            <a:pPr algn="ctr"/>
            <a:r>
              <a:rPr lang="sl-SI" sz="1400">
                <a:latin typeface="Comic Sans MS" pitchFamily="66" charset="0"/>
              </a:rPr>
              <a:t>Charles</a:t>
            </a:r>
          </a:p>
          <a:p>
            <a:pPr algn="ctr"/>
            <a:r>
              <a:rPr lang="sl-SI" sz="1400">
                <a:latin typeface="Comic Sans MS" pitchFamily="66" charset="0"/>
              </a:rPr>
              <a:t>Nodier</a:t>
            </a:r>
          </a:p>
        </p:txBody>
      </p:sp>
      <p:sp>
        <p:nvSpPr>
          <p:cNvPr id="51206" name="PoljeZBesedilom 14"/>
          <p:cNvSpPr txBox="1">
            <a:spLocks noChangeArrowheads="1"/>
          </p:cNvSpPr>
          <p:nvPr/>
        </p:nvSpPr>
        <p:spPr bwMode="auto">
          <a:xfrm>
            <a:off x="6813550" y="5715000"/>
            <a:ext cx="947738" cy="304800"/>
          </a:xfrm>
          <a:prstGeom prst="rect">
            <a:avLst/>
          </a:prstGeom>
          <a:noFill/>
          <a:ln w="9525">
            <a:noFill/>
            <a:miter lim="800000"/>
            <a:headEnd/>
            <a:tailEnd/>
          </a:ln>
        </p:spPr>
        <p:txBody>
          <a:bodyPr wrap="none">
            <a:spAutoFit/>
          </a:bodyPr>
          <a:lstStyle/>
          <a:p>
            <a:pPr algn="ctr"/>
            <a:r>
              <a:rPr lang="sl-SI" sz="1400">
                <a:latin typeface="Comic Sans MS" pitchFamily="66" charset="0"/>
              </a:rPr>
              <a:t>Žiga Zois</a:t>
            </a:r>
          </a:p>
        </p:txBody>
      </p:sp>
      <p:cxnSp>
        <p:nvCxnSpPr>
          <p:cNvPr id="16" name="Oblika 15"/>
          <p:cNvCxnSpPr>
            <a:stCxn id="51206" idx="3"/>
          </p:cNvCxnSpPr>
          <p:nvPr/>
        </p:nvCxnSpPr>
        <p:spPr>
          <a:xfrm flipV="1">
            <a:off x="7761288" y="5641975"/>
            <a:ext cx="141287"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Oblika 16"/>
          <p:cNvCxnSpPr>
            <a:stCxn id="51203" idx="1"/>
          </p:cNvCxnSpPr>
          <p:nvPr/>
        </p:nvCxnSpPr>
        <p:spPr>
          <a:xfrm rot="10800000">
            <a:off x="6788150" y="3355975"/>
            <a:ext cx="142875" cy="2254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1209" name="PoljeZBesedilom 17"/>
          <p:cNvSpPr txBox="1">
            <a:spLocks noChangeArrowheads="1"/>
          </p:cNvSpPr>
          <p:nvPr/>
        </p:nvSpPr>
        <p:spPr bwMode="auto">
          <a:xfrm>
            <a:off x="4699000" y="3262313"/>
            <a:ext cx="927100" cy="517525"/>
          </a:xfrm>
          <a:prstGeom prst="rect">
            <a:avLst/>
          </a:prstGeom>
          <a:noFill/>
          <a:ln w="9525">
            <a:noFill/>
            <a:miter lim="800000"/>
            <a:headEnd/>
            <a:tailEnd/>
          </a:ln>
        </p:spPr>
        <p:txBody>
          <a:bodyPr wrap="none">
            <a:spAutoFit/>
          </a:bodyPr>
          <a:lstStyle/>
          <a:p>
            <a:pPr algn="ctr"/>
            <a:r>
              <a:rPr lang="sl-SI" sz="1400">
                <a:latin typeface="Comic Sans MS" pitchFamily="66" charset="0"/>
              </a:rPr>
              <a:t>Auguste </a:t>
            </a:r>
          </a:p>
          <a:p>
            <a:pPr algn="ctr"/>
            <a:r>
              <a:rPr lang="sl-SI" sz="1400">
                <a:latin typeface="Comic Sans MS" pitchFamily="66" charset="0"/>
              </a:rPr>
              <a:t>Marmont</a:t>
            </a:r>
          </a:p>
        </p:txBody>
      </p:sp>
      <p:pic>
        <p:nvPicPr>
          <p:cNvPr id="51210" name="Slika 18" descr="hiska ikonca.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572250"/>
            <a:ext cx="161925" cy="214313"/>
          </a:xfrm>
          <a:prstGeom prst="rect">
            <a:avLst/>
          </a:prstGeom>
          <a:noFill/>
          <a:ln w="9525">
            <a:noFill/>
            <a:miter lim="800000"/>
            <a:headEnd/>
            <a:tailEnd/>
          </a:ln>
        </p:spPr>
      </p:pic>
      <p:pic>
        <p:nvPicPr>
          <p:cNvPr id="20" name="Picture 5">
            <a:hlinkClick r:id="rId6" action="ppaction://hlinksldjump"/>
            <a:hlinkHover r:id="rId7" action="ppaction://hlinksldjump"/>
          </p:cNvPr>
          <p:cNvPicPr>
            <a:picLocks noChangeAspect="1" noChangeArrowheads="1"/>
          </p:cNvPicPr>
          <p:nvPr/>
        </p:nvPicPr>
        <p:blipFill>
          <a:blip r:embed="rId8"/>
          <a:srcRect/>
          <a:stretch>
            <a:fillRect/>
          </a:stretch>
        </p:blipFill>
        <p:spPr bwMode="auto">
          <a:xfrm>
            <a:off x="2428875"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2">
            <a:hlinkClick r:id="rId9" action="ppaction://hlinksldjump"/>
            <a:hlinkHover r:id="rId10" action="ppaction://hlinksldjump"/>
          </p:cNvPr>
          <p:cNvPicPr>
            <a:picLocks noChangeAspect="1" noChangeArrowheads="1"/>
          </p:cNvPicPr>
          <p:nvPr/>
        </p:nvPicPr>
        <p:blipFill>
          <a:blip r:embed="rId11"/>
          <a:srcRect/>
          <a:stretch>
            <a:fillRect/>
          </a:stretch>
        </p:blipFill>
        <p:spPr bwMode="auto">
          <a:xfrm>
            <a:off x="4572000"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7">
            <a:hlinkClick r:id="rId12" action="ppaction://hlinksldjump"/>
            <a:hlinkHover r:id="rId13" action="ppaction://hlinksldjump"/>
          </p:cNvPr>
          <p:cNvPicPr>
            <a:picLocks noChangeAspect="1" noChangeArrowheads="1"/>
          </p:cNvPicPr>
          <p:nvPr/>
        </p:nvPicPr>
        <p:blipFill>
          <a:blip r:embed="rId14"/>
          <a:srcRect/>
          <a:stretch>
            <a:fillRect/>
          </a:stretch>
        </p:blipFill>
        <p:spPr bwMode="auto">
          <a:xfrm>
            <a:off x="6786563" y="1571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3">
            <a:hlinkClick r:id="rId15" action="ppaction://hlinksldjump"/>
            <a:hlinkHover r:id="rId16" action="ppaction://hlinksldjump"/>
          </p:cNvPr>
          <p:cNvPicPr>
            <a:picLocks noChangeAspect="1" noChangeArrowheads="1"/>
          </p:cNvPicPr>
          <p:nvPr/>
        </p:nvPicPr>
        <p:blipFill>
          <a:blip r:embed="rId17"/>
          <a:srcRect/>
          <a:stretch>
            <a:fillRect/>
          </a:stretch>
        </p:blipFill>
        <p:spPr bwMode="auto">
          <a:xfrm>
            <a:off x="2428875"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3">
            <a:hlinkClick r:id="rId18" action="ppaction://hlinksldjump"/>
            <a:hlinkHover r:id="rId19" action="ppaction://hlinksldjump"/>
          </p:cNvPr>
          <p:cNvPicPr>
            <a:picLocks noChangeAspect="1" noChangeArrowheads="1"/>
          </p:cNvPicPr>
          <p:nvPr/>
        </p:nvPicPr>
        <p:blipFill>
          <a:blip r:embed="rId20"/>
          <a:srcRect/>
          <a:stretch>
            <a:fillRect/>
          </a:stretch>
        </p:blipFill>
        <p:spPr bwMode="auto">
          <a:xfrm>
            <a:off x="4572000" y="3857625"/>
            <a:ext cx="1143000"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Naslov 3"/>
          <p:cNvSpPr>
            <a:spLocks/>
          </p:cNvSpPr>
          <p:nvPr/>
        </p:nvSpPr>
        <p:spPr bwMode="auto">
          <a:xfrm>
            <a:off x="1763713" y="142852"/>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Pomembne osebnosti</a:t>
            </a:r>
          </a:p>
        </p:txBody>
      </p:sp>
    </p:spTree>
  </p:cSld>
  <p:clrMapOvr>
    <a:masterClrMapping/>
  </p:clrMapOvr>
  <p:transition advClick="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Naslov 3"/>
          <p:cNvSpPr>
            <a:spLocks noGrp="1"/>
          </p:cNvSpPr>
          <p:nvPr>
            <p:ph type="title"/>
          </p:nvPr>
        </p:nvSpPr>
        <p:spPr>
          <a:xfrm>
            <a:off x="1692275" y="142875"/>
            <a:ext cx="4176713" cy="785813"/>
          </a:xfrm>
        </p:spPr>
        <p:txBody>
          <a:bodyPr/>
          <a:lstStyle/>
          <a:p>
            <a:pPr algn="l" eaLnBrk="1" hangingPunct="1"/>
            <a:r>
              <a:rPr lang="sl-SI" sz="2400" b="1" smtClean="0">
                <a:solidFill>
                  <a:srgbClr val="FF0000"/>
                </a:solidFill>
              </a:rPr>
              <a:t>Napoleon</a:t>
            </a:r>
            <a:r>
              <a:rPr lang="sl-SI" sz="1600" smtClean="0">
                <a:solidFill>
                  <a:srgbClr val="FF0000"/>
                </a:solidFill>
              </a:rPr>
              <a:t> </a:t>
            </a:r>
            <a:r>
              <a:rPr lang="sl-SI" sz="2400" b="1" smtClean="0">
                <a:solidFill>
                  <a:srgbClr val="FF0000"/>
                </a:solidFill>
              </a:rPr>
              <a:t>Bonaparte</a:t>
            </a:r>
          </a:p>
        </p:txBody>
      </p:sp>
      <p:sp>
        <p:nvSpPr>
          <p:cNvPr id="52226" name="PoljeZBesedilom 5"/>
          <p:cNvSpPr txBox="1">
            <a:spLocks noChangeArrowheads="1"/>
          </p:cNvSpPr>
          <p:nvPr/>
        </p:nvSpPr>
        <p:spPr bwMode="auto">
          <a:xfrm>
            <a:off x="1692275" y="1214438"/>
            <a:ext cx="2951163" cy="4492625"/>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Francoski cesar in general</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 </a:t>
            </a:r>
            <a:r>
              <a:rPr lang="sl-SI" sz="1600" i="1">
                <a:latin typeface="Comic Sans MS" pitchFamily="66" charset="0"/>
              </a:rPr>
              <a:t>15. avgust 1769, Korzika</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 </a:t>
            </a:r>
            <a:r>
              <a:rPr lang="sl-SI" sz="1600" i="1">
                <a:latin typeface="Comic Sans MS" pitchFamily="66" charset="0"/>
              </a:rPr>
              <a:t>5. maj 1821, </a:t>
            </a:r>
          </a:p>
          <a:p>
            <a:pPr>
              <a:buFont typeface="Arial" charset="0"/>
              <a:buNone/>
            </a:pPr>
            <a:r>
              <a:rPr lang="sl-SI" sz="1600" i="1">
                <a:latin typeface="Comic Sans MS" pitchFamily="66" charset="0"/>
              </a:rPr>
              <a:t>  Sveta Helena</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endParaRPr lang="sl-SI" sz="1600">
              <a:latin typeface="Comic Sans MS" pitchFamily="66" charset="0"/>
            </a:endParaRPr>
          </a:p>
          <a:p>
            <a:r>
              <a:rPr lang="sl-SI" sz="1600">
                <a:latin typeface="Comic Sans MS" pitchFamily="66" charset="0"/>
              </a:rPr>
              <a:t>Ustanovitelj Ilirskih provinc leta 1809, edinkrat v Sloveniji pri prvem pohodu francozov leta 1797, ko je bil še vojaški general. </a:t>
            </a:r>
          </a:p>
          <a:p>
            <a:r>
              <a:rPr lang="sl-SI" sz="1600">
                <a:latin typeface="Comic Sans MS" pitchFamily="66" charset="0"/>
              </a:rPr>
              <a:t>Po njegovem porazu leta 1813 propadejo tudi Ilirske province.</a:t>
            </a:r>
          </a:p>
        </p:txBody>
      </p:sp>
      <p:pic>
        <p:nvPicPr>
          <p:cNvPr id="2" name="Picture 2" descr="Slika:Ingres, Napoleon on his Imperial throne.jpg"/>
          <p:cNvPicPr>
            <a:picLocks noChangeAspect="1" noChangeArrowheads="1"/>
          </p:cNvPicPr>
          <p:nvPr/>
        </p:nvPicPr>
        <p:blipFill>
          <a:blip r:embed="rId2"/>
          <a:srcRect/>
          <a:stretch>
            <a:fillRect/>
          </a:stretch>
        </p:blipFill>
        <p:spPr bwMode="auto">
          <a:xfrm>
            <a:off x="5286375" y="1285875"/>
            <a:ext cx="3084513" cy="5000625"/>
          </a:xfrm>
          <a:prstGeom prst="rect">
            <a:avLst/>
          </a:prstGeom>
          <a:ln>
            <a:noFill/>
          </a:ln>
          <a:effectLst>
            <a:outerShdw blurRad="292100" dist="139700" dir="2700000" algn="tl" rotWithShape="0">
              <a:srgbClr val="333333">
                <a:alpha val="65000"/>
              </a:srgbClr>
            </a:outerShdw>
          </a:effectLst>
        </p:spPr>
      </p:pic>
      <p:pic>
        <p:nvPicPr>
          <p:cNvPr id="52228" name="Slika 8"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532813" y="6592888"/>
            <a:ext cx="214312" cy="149225"/>
          </a:xfrm>
          <a:prstGeom prst="rect">
            <a:avLst/>
          </a:prstGeom>
          <a:noFill/>
          <a:ln w="9525">
            <a:noFill/>
            <a:miter lim="800000"/>
            <a:headEnd/>
            <a:tailEnd/>
          </a:ln>
        </p:spPr>
      </p:pic>
      <p:sp>
        <p:nvSpPr>
          <p:cNvPr id="11" name="Pravokotnik 10"/>
          <p:cNvSpPr/>
          <p:nvPr/>
        </p:nvSpPr>
        <p:spPr>
          <a:xfrm rot="21252992">
            <a:off x="6370638" y="1120775"/>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2230" name="Slika 33"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20150" y="6524625"/>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Naslov 3"/>
          <p:cNvSpPr>
            <a:spLocks noGrp="1"/>
          </p:cNvSpPr>
          <p:nvPr>
            <p:ph type="title"/>
          </p:nvPr>
        </p:nvSpPr>
        <p:spPr>
          <a:xfrm>
            <a:off x="1763713" y="142875"/>
            <a:ext cx="5688012" cy="785813"/>
          </a:xfrm>
        </p:spPr>
        <p:txBody>
          <a:bodyPr/>
          <a:lstStyle/>
          <a:p>
            <a:pPr algn="l" eaLnBrk="1" hangingPunct="1"/>
            <a:r>
              <a:rPr lang="sl-SI" sz="2400" b="1" smtClean="0">
                <a:solidFill>
                  <a:srgbClr val="FF0000"/>
                </a:solidFill>
              </a:rPr>
              <a:t>Auguste Marmont</a:t>
            </a:r>
          </a:p>
        </p:txBody>
      </p:sp>
      <p:sp>
        <p:nvSpPr>
          <p:cNvPr id="53250" name="PoljeZBesedilom 4"/>
          <p:cNvSpPr txBox="1">
            <a:spLocks noChangeArrowheads="1"/>
          </p:cNvSpPr>
          <p:nvPr/>
        </p:nvSpPr>
        <p:spPr bwMode="auto">
          <a:xfrm>
            <a:off x="1835150" y="1214438"/>
            <a:ext cx="3313113" cy="4492625"/>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Francoski general in maršal</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 </a:t>
            </a:r>
            <a:r>
              <a:rPr lang="sl-SI" sz="1600">
                <a:latin typeface="Comic Sans MS" pitchFamily="66" charset="0"/>
              </a:rPr>
              <a:t> </a:t>
            </a:r>
          </a:p>
          <a:p>
            <a:pPr>
              <a:buFont typeface="Arial" charset="0"/>
              <a:buNone/>
            </a:pPr>
            <a:r>
              <a:rPr lang="sl-SI" sz="1600" i="1">
                <a:latin typeface="Comic Sans MS" pitchFamily="66" charset="0"/>
              </a:rPr>
              <a:t>  20. julij 1774, </a:t>
            </a:r>
          </a:p>
          <a:p>
            <a:pPr>
              <a:buFont typeface="Arial" charset="0"/>
              <a:buNone/>
            </a:pPr>
            <a:r>
              <a:rPr lang="sl-SI" sz="1600" i="1">
                <a:latin typeface="Comic Sans MS" pitchFamily="66" charset="0"/>
              </a:rPr>
              <a:t>  Châtillon sur Seine</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 </a:t>
            </a:r>
            <a:r>
              <a:rPr lang="sl-SI" sz="1600">
                <a:latin typeface="Comic Sans MS" pitchFamily="66" charset="0"/>
              </a:rPr>
              <a:t> </a:t>
            </a:r>
          </a:p>
          <a:p>
            <a:pPr>
              <a:buFont typeface="Arial" charset="0"/>
              <a:buNone/>
            </a:pPr>
            <a:r>
              <a:rPr lang="sl-SI" sz="1600" i="1">
                <a:latin typeface="Comic Sans MS" pitchFamily="66" charset="0"/>
              </a:rPr>
              <a:t>  22. marec 1852, Venecija</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pPr>
              <a:buFont typeface="Arial" charset="0"/>
              <a:buChar char="•"/>
            </a:pPr>
            <a:endParaRPr lang="sl-SI" sz="1600" u="sng">
              <a:latin typeface="Comic Sans MS" pitchFamily="66" charset="0"/>
            </a:endParaRPr>
          </a:p>
          <a:p>
            <a:r>
              <a:rPr lang="sl-SI" sz="1600">
                <a:latin typeface="Comic Sans MS" pitchFamily="66" charset="0"/>
              </a:rPr>
              <a:t>Prvi generalni guverner Ilirskih provinc. Spodbujal je razvoj “ilirskega jezika” in šolstva, </a:t>
            </a:r>
          </a:p>
          <a:p>
            <a:r>
              <a:rPr lang="sl-SI" sz="1600">
                <a:latin typeface="Comic Sans MS" pitchFamily="66" charset="0"/>
              </a:rPr>
              <a:t>kar je posledično vplivalo tudi</a:t>
            </a:r>
          </a:p>
          <a:p>
            <a:r>
              <a:rPr lang="sl-SI" sz="1600">
                <a:latin typeface="Comic Sans MS" pitchFamily="66" charset="0"/>
              </a:rPr>
              <a:t>na razvoj Slovenskega jezika in narodne zavesti Slovencev.</a:t>
            </a:r>
          </a:p>
          <a:p>
            <a:endParaRPr lang="sl-SI" sz="1600">
              <a:latin typeface="Comic Sans MS" pitchFamily="66" charset="0"/>
            </a:endParaRPr>
          </a:p>
        </p:txBody>
      </p:sp>
      <p:pic>
        <p:nvPicPr>
          <p:cNvPr id="53251" name="Slika 5"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604250" y="6592888"/>
            <a:ext cx="214313" cy="149225"/>
          </a:xfrm>
          <a:prstGeom prst="rect">
            <a:avLst/>
          </a:prstGeom>
          <a:noFill/>
          <a:ln w="9525">
            <a:noFill/>
            <a:miter lim="800000"/>
            <a:headEnd/>
            <a:tailEnd/>
          </a:ln>
        </p:spPr>
      </p:pic>
      <p:pic>
        <p:nvPicPr>
          <p:cNvPr id="54274" name="Picture 2" descr="File:Marmont.jpg"/>
          <p:cNvPicPr>
            <a:picLocks noChangeAspect="1" noChangeArrowheads="1"/>
          </p:cNvPicPr>
          <p:nvPr/>
        </p:nvPicPr>
        <p:blipFill>
          <a:blip r:embed="rId4"/>
          <a:srcRect/>
          <a:stretch>
            <a:fillRect/>
          </a:stretch>
        </p:blipFill>
        <p:spPr bwMode="auto">
          <a:xfrm>
            <a:off x="5500688" y="2286000"/>
            <a:ext cx="3081337" cy="4071938"/>
          </a:xfrm>
          <a:prstGeom prst="rect">
            <a:avLst/>
          </a:prstGeom>
          <a:ln>
            <a:noFill/>
          </a:ln>
          <a:effectLst>
            <a:outerShdw blurRad="292100" dist="139700" dir="2700000" algn="tl" rotWithShape="0">
              <a:srgbClr val="333333">
                <a:alpha val="65000"/>
              </a:srgbClr>
            </a:outerShdw>
          </a:effectLst>
        </p:spPr>
      </p:pic>
      <p:sp>
        <p:nvSpPr>
          <p:cNvPr id="8" name="Pravokotnik 7"/>
          <p:cNvSpPr/>
          <p:nvPr/>
        </p:nvSpPr>
        <p:spPr>
          <a:xfrm rot="423232">
            <a:off x="6516688" y="2132013"/>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3254" name="Slika 33"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93175" y="6524625"/>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Naslov 3"/>
          <p:cNvSpPr>
            <a:spLocks noGrp="1"/>
          </p:cNvSpPr>
          <p:nvPr>
            <p:ph type="title"/>
          </p:nvPr>
        </p:nvSpPr>
        <p:spPr>
          <a:xfrm>
            <a:off x="1692275" y="549275"/>
            <a:ext cx="3414713" cy="785813"/>
          </a:xfrm>
        </p:spPr>
        <p:txBody>
          <a:bodyPr/>
          <a:lstStyle/>
          <a:p>
            <a:pPr algn="l" eaLnBrk="1" hangingPunct="1"/>
            <a:r>
              <a:rPr lang="sl-SI" sz="2400" b="1" smtClean="0">
                <a:solidFill>
                  <a:srgbClr val="FF0000"/>
                </a:solidFill>
              </a:rPr>
              <a:t>Franc II avstrijski</a:t>
            </a:r>
          </a:p>
        </p:txBody>
      </p:sp>
      <p:pic>
        <p:nvPicPr>
          <p:cNvPr id="54274" name="Slika 4"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604250" y="6597650"/>
            <a:ext cx="214313" cy="149225"/>
          </a:xfrm>
          <a:prstGeom prst="rect">
            <a:avLst/>
          </a:prstGeom>
          <a:noFill/>
          <a:ln w="9525">
            <a:noFill/>
            <a:miter lim="800000"/>
            <a:headEnd/>
            <a:tailEnd/>
          </a:ln>
        </p:spPr>
      </p:pic>
      <p:sp>
        <p:nvSpPr>
          <p:cNvPr id="54275" name="PoljeZBesedilom 5"/>
          <p:cNvSpPr txBox="1">
            <a:spLocks noChangeArrowheads="1"/>
          </p:cNvSpPr>
          <p:nvPr/>
        </p:nvSpPr>
        <p:spPr bwMode="auto">
          <a:xfrm>
            <a:off x="1763713" y="1268413"/>
            <a:ext cx="3213100" cy="4248150"/>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Zadnji cesar Svetega rimskega cesarstva nemške narodnosti in prvi avstrijski cesar</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a:t>
            </a:r>
            <a:r>
              <a:rPr lang="sl-SI" sz="1600">
                <a:latin typeface="Comic Sans MS" pitchFamily="66" charset="0"/>
              </a:rPr>
              <a:t> </a:t>
            </a:r>
          </a:p>
          <a:p>
            <a:pPr>
              <a:buFont typeface="Arial" charset="0"/>
              <a:buNone/>
            </a:pPr>
            <a:r>
              <a:rPr lang="sl-SI" sz="1600" i="1">
                <a:latin typeface="Comic Sans MS" pitchFamily="66" charset="0"/>
              </a:rPr>
              <a:t> 12. februar 1768, Firence</a:t>
            </a: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a:t>
            </a:r>
            <a:r>
              <a:rPr lang="sl-SI" sz="1600">
                <a:latin typeface="Comic Sans MS" pitchFamily="66" charset="0"/>
              </a:rPr>
              <a:t> </a:t>
            </a:r>
          </a:p>
          <a:p>
            <a:pPr>
              <a:buFont typeface="Arial" charset="0"/>
              <a:buNone/>
            </a:pPr>
            <a:r>
              <a:rPr lang="sl-SI" sz="1600" i="1">
                <a:latin typeface="Comic Sans MS" pitchFamily="66" charset="0"/>
              </a:rPr>
              <a:t> 2. marec 1835, Dunaj</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pPr>
              <a:buFont typeface="Arial" charset="0"/>
              <a:buChar char="•"/>
            </a:pPr>
            <a:endParaRPr lang="sl-SI" sz="1600" u="sng">
              <a:latin typeface="Comic Sans MS" pitchFamily="66" charset="0"/>
            </a:endParaRPr>
          </a:p>
          <a:p>
            <a:r>
              <a:rPr lang="sl-SI" sz="1600">
                <a:latin typeface="Comic Sans MS" pitchFamily="66" charset="0"/>
              </a:rPr>
              <a:t>Vladal avstrijskemu cesarstvo v času vojn proti Francozom in je bil podpisnik treh mirovnih pogodb o prevzemu ozemlja, </a:t>
            </a:r>
          </a:p>
          <a:p>
            <a:r>
              <a:rPr lang="sl-SI" sz="1600">
                <a:latin typeface="Comic Sans MS" pitchFamily="66" charset="0"/>
              </a:rPr>
              <a:t>ki so postale Ilirske province.</a:t>
            </a:r>
          </a:p>
        </p:txBody>
      </p:sp>
      <p:pic>
        <p:nvPicPr>
          <p:cNvPr id="55298" name="Picture 2" descr="Slika:Friedrich von Amerling 003.jpg"/>
          <p:cNvPicPr>
            <a:picLocks noChangeAspect="1" noChangeArrowheads="1"/>
          </p:cNvPicPr>
          <p:nvPr/>
        </p:nvPicPr>
        <p:blipFill>
          <a:blip r:embed="rId4"/>
          <a:srcRect/>
          <a:stretch>
            <a:fillRect/>
          </a:stretch>
        </p:blipFill>
        <p:spPr bwMode="auto">
          <a:xfrm>
            <a:off x="5643563" y="1357313"/>
            <a:ext cx="3173412" cy="4643437"/>
          </a:xfrm>
          <a:prstGeom prst="rect">
            <a:avLst/>
          </a:prstGeom>
          <a:ln>
            <a:noFill/>
          </a:ln>
          <a:effectLst>
            <a:outerShdw blurRad="292100" dist="139700" dir="2700000" algn="tl" rotWithShape="0">
              <a:srgbClr val="333333">
                <a:alpha val="65000"/>
              </a:srgbClr>
            </a:outerShdw>
          </a:effectLst>
        </p:spPr>
      </p:pic>
      <p:sp>
        <p:nvSpPr>
          <p:cNvPr id="9" name="Pravokotnik 8"/>
          <p:cNvSpPr/>
          <p:nvPr/>
        </p:nvSpPr>
        <p:spPr>
          <a:xfrm>
            <a:off x="6715125" y="1214438"/>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4278" name="Slika 19"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93175" y="652780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143125" y="6165850"/>
            <a:ext cx="846138" cy="465138"/>
          </a:xfrm>
          <a:prstGeom prst="rect">
            <a:avLst/>
          </a:prstGeom>
          <a:noFill/>
          <a:ln w="9525">
            <a:noFill/>
            <a:miter lim="800000"/>
            <a:headEnd/>
            <a:tailEnd/>
          </a:ln>
        </p:spPr>
      </p:pic>
      <p:pic>
        <p:nvPicPr>
          <p:cNvPr id="55298"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067175" y="6132513"/>
            <a:ext cx="1657350" cy="465137"/>
          </a:xfrm>
          <a:prstGeom prst="rect">
            <a:avLst/>
          </a:prstGeom>
          <a:noFill/>
          <a:ln w="9525">
            <a:noFill/>
            <a:miter lim="800000"/>
            <a:headEnd/>
            <a:tailEnd/>
          </a:ln>
        </p:spPr>
      </p:pic>
      <p:sp>
        <p:nvSpPr>
          <p:cNvPr id="55299" name="Naslov 3"/>
          <p:cNvSpPr>
            <a:spLocks noGrp="1"/>
          </p:cNvSpPr>
          <p:nvPr>
            <p:ph type="title"/>
          </p:nvPr>
        </p:nvSpPr>
        <p:spPr>
          <a:xfrm>
            <a:off x="1476375" y="122238"/>
            <a:ext cx="3167063" cy="785812"/>
          </a:xfrm>
        </p:spPr>
        <p:txBody>
          <a:bodyPr/>
          <a:lstStyle/>
          <a:p>
            <a:pPr eaLnBrk="1" hangingPunct="1"/>
            <a:r>
              <a:rPr lang="sl-SI" sz="2400" b="1" smtClean="0">
                <a:solidFill>
                  <a:srgbClr val="FF0000"/>
                </a:solidFill>
              </a:rPr>
              <a:t>Valentin Vodnik</a:t>
            </a:r>
          </a:p>
        </p:txBody>
      </p:sp>
      <p:sp>
        <p:nvSpPr>
          <p:cNvPr id="55300" name="PoljeZBesedilom 4"/>
          <p:cNvSpPr txBox="1">
            <a:spLocks noChangeArrowheads="1"/>
          </p:cNvSpPr>
          <p:nvPr/>
        </p:nvSpPr>
        <p:spPr bwMode="auto">
          <a:xfrm>
            <a:off x="1763713" y="1222375"/>
            <a:ext cx="3357562" cy="4492625"/>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Prvi pomembnejši slovenski pesnik in narodni preroditelj</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a:t>
            </a:r>
            <a:r>
              <a:rPr lang="sl-SI" sz="1600">
                <a:latin typeface="Comic Sans MS" pitchFamily="66" charset="0"/>
              </a:rPr>
              <a:t> </a:t>
            </a:r>
          </a:p>
          <a:p>
            <a:pPr>
              <a:buFont typeface="Arial" charset="0"/>
              <a:buNone/>
            </a:pPr>
            <a:r>
              <a:rPr lang="sl-SI" sz="1600" i="1">
                <a:latin typeface="Comic Sans MS" pitchFamily="66" charset="0"/>
              </a:rPr>
              <a:t>  3. februar 1758, </a:t>
            </a:r>
          </a:p>
          <a:p>
            <a:pPr>
              <a:buFont typeface="Arial" charset="0"/>
              <a:buNone/>
            </a:pPr>
            <a:r>
              <a:rPr lang="sl-SI" sz="1600" i="1">
                <a:latin typeface="Comic Sans MS" pitchFamily="66" charset="0"/>
              </a:rPr>
              <a:t>  Zgornja Šiška pri Ljubljani</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a:t>
            </a:r>
            <a:r>
              <a:rPr lang="sl-SI" sz="1600">
                <a:latin typeface="Comic Sans MS" pitchFamily="66" charset="0"/>
              </a:rPr>
              <a:t> </a:t>
            </a:r>
          </a:p>
          <a:p>
            <a:pPr>
              <a:buFont typeface="Arial" charset="0"/>
              <a:buNone/>
            </a:pPr>
            <a:r>
              <a:rPr lang="sl-SI" sz="1600" i="1">
                <a:latin typeface="Comic Sans MS" pitchFamily="66" charset="0"/>
              </a:rPr>
              <a:t>  8. januar 1819, Ljubljana</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pPr>
              <a:buFont typeface="Arial" charset="0"/>
              <a:buChar char="•"/>
            </a:pPr>
            <a:endParaRPr lang="sl-SI" sz="1600" u="sng">
              <a:latin typeface="Comic Sans MS" pitchFamily="66" charset="0"/>
            </a:endParaRPr>
          </a:p>
          <a:p>
            <a:r>
              <a:rPr lang="sl-SI" sz="1600">
                <a:latin typeface="Comic Sans MS" pitchFamily="66" charset="0"/>
              </a:rPr>
              <a:t>Deloval je kot učitelj, prevajalec, slovničar in urednik (Lublanske novize). Pisal je tudi slovenske učbenike, spodbujal in nadzoroval šolstvo na slovenskem ozemlju.</a:t>
            </a:r>
          </a:p>
          <a:p>
            <a:endParaRPr lang="sl-SI" sz="1600">
              <a:latin typeface="Comic Sans MS" pitchFamily="66" charset="0"/>
            </a:endParaRPr>
          </a:p>
        </p:txBody>
      </p:sp>
      <p:pic>
        <p:nvPicPr>
          <p:cNvPr id="55301" name="Slika 5"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4787900" y="6092825"/>
            <a:ext cx="214313" cy="149225"/>
          </a:xfrm>
          <a:prstGeom prst="rect">
            <a:avLst/>
          </a:prstGeom>
          <a:noFill/>
          <a:ln w="9525">
            <a:noFill/>
            <a:miter lim="800000"/>
            <a:headEnd/>
            <a:tailEnd/>
          </a:ln>
        </p:spPr>
      </p:pic>
      <p:pic>
        <p:nvPicPr>
          <p:cNvPr id="56324" name="Picture 4" descr="http://www.o-sks.nm.edus.si/Seminarske_naloge/Seminarska_naloga_Jozica_Levstik/Slike/pojem2.JPG"/>
          <p:cNvPicPr>
            <a:picLocks noChangeAspect="1" noChangeArrowheads="1"/>
          </p:cNvPicPr>
          <p:nvPr/>
        </p:nvPicPr>
        <p:blipFill>
          <a:blip r:embed="rId5"/>
          <a:srcRect/>
          <a:stretch>
            <a:fillRect/>
          </a:stretch>
        </p:blipFill>
        <p:spPr bwMode="auto">
          <a:xfrm>
            <a:off x="5786438" y="1928813"/>
            <a:ext cx="2786062" cy="3660775"/>
          </a:xfrm>
          <a:prstGeom prst="rect">
            <a:avLst/>
          </a:prstGeom>
          <a:ln cmpd="sng">
            <a:solidFill>
              <a:schemeClr val="tx1">
                <a:lumMod val="50000"/>
              </a:schemeClr>
            </a:solidFill>
          </a:ln>
          <a:effectLst>
            <a:outerShdw blurRad="292100" dist="139700" dir="2700000" algn="tl" rotWithShape="0">
              <a:srgbClr val="333333">
                <a:alpha val="65000"/>
              </a:srgbClr>
            </a:outerShdw>
          </a:effectLst>
        </p:spPr>
      </p:pic>
      <p:sp>
        <p:nvSpPr>
          <p:cNvPr id="9" name="Pravokotnik 8"/>
          <p:cNvSpPr/>
          <p:nvPr/>
        </p:nvSpPr>
        <p:spPr>
          <a:xfrm rot="298649">
            <a:off x="6654800" y="1720850"/>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5304" name="Slika 5" descr="puscicalevo.jpg">
            <a:hlinkClick r:id="rId6"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2411413" y="6092825"/>
            <a:ext cx="214312" cy="149225"/>
          </a:xfrm>
          <a:prstGeom prst="rect">
            <a:avLst/>
          </a:prstGeom>
          <a:noFill/>
          <a:ln w="9525">
            <a:noFill/>
            <a:miter lim="800000"/>
            <a:headEnd/>
            <a:tailEnd/>
          </a:ln>
        </p:spPr>
      </p:pic>
      <p:sp>
        <p:nvSpPr>
          <p:cNvPr id="55305" name="Text Box 8"/>
          <p:cNvSpPr txBox="1">
            <a:spLocks noChangeArrowheads="1"/>
          </p:cNvSpPr>
          <p:nvPr/>
        </p:nvSpPr>
        <p:spPr bwMode="auto">
          <a:xfrm>
            <a:off x="2195513" y="6237288"/>
            <a:ext cx="792162" cy="274637"/>
          </a:xfrm>
          <a:prstGeom prst="rect">
            <a:avLst/>
          </a:prstGeom>
          <a:noFill/>
          <a:ln w="9525">
            <a:noFill/>
            <a:miter lim="800000"/>
            <a:headEnd/>
            <a:tailEnd/>
          </a:ln>
        </p:spPr>
        <p:txBody>
          <a:bodyPr>
            <a:spAutoFit/>
          </a:bodyPr>
          <a:lstStyle/>
          <a:p>
            <a:pPr>
              <a:spcBef>
                <a:spcPct val="50000"/>
              </a:spcBef>
            </a:pPr>
            <a:r>
              <a:rPr lang="sl-SI" sz="1200">
                <a:latin typeface="Comic Sans MS" pitchFamily="66" charset="0"/>
                <a:hlinkClick r:id="rId6" action="ppaction://hlinksldjump"/>
              </a:rPr>
              <a:t>Šolstvo</a:t>
            </a:r>
            <a:endParaRPr lang="sl-SI" sz="1200">
              <a:latin typeface="Comic Sans MS" pitchFamily="66" charset="0"/>
            </a:endParaRPr>
          </a:p>
        </p:txBody>
      </p:sp>
      <p:sp>
        <p:nvSpPr>
          <p:cNvPr id="55306" name="Text Box 9"/>
          <p:cNvSpPr txBox="1">
            <a:spLocks noChangeArrowheads="1"/>
          </p:cNvSpPr>
          <p:nvPr/>
        </p:nvSpPr>
        <p:spPr bwMode="auto">
          <a:xfrm>
            <a:off x="4067175" y="6249988"/>
            <a:ext cx="1800225" cy="274637"/>
          </a:xfrm>
          <a:prstGeom prst="rect">
            <a:avLst/>
          </a:prstGeom>
          <a:noFill/>
          <a:ln w="9525">
            <a:noFill/>
            <a:miter lim="800000"/>
            <a:headEnd/>
            <a:tailEnd/>
          </a:ln>
        </p:spPr>
        <p:txBody>
          <a:bodyPr>
            <a:spAutoFit/>
          </a:bodyPr>
          <a:lstStyle/>
          <a:p>
            <a:pPr>
              <a:spcBef>
                <a:spcPct val="50000"/>
              </a:spcBef>
            </a:pPr>
            <a:r>
              <a:rPr lang="sl-SI" sz="1200">
                <a:latin typeface="Comic Sans MS" pitchFamily="66" charset="0"/>
                <a:hlinkClick r:id="rId3" action="ppaction://hlinksldjump"/>
              </a:rPr>
              <a:t>Pomembne osebnosti</a:t>
            </a:r>
            <a:endParaRPr lang="sl-SI" sz="1200">
              <a:latin typeface="Comic Sans MS" pitchFamily="66" charset="0"/>
            </a:endParaRPr>
          </a:p>
        </p:txBody>
      </p:sp>
      <p:pic>
        <p:nvPicPr>
          <p:cNvPr id="55307" name="Slika 19" descr="hiska ikonca.jpg">
            <a:hlinkClick r:id="rId7" action="ppaction://hlinksldjump"/>
          </p:cNvPr>
          <p:cNvPicPr>
            <a:picLocks noChangeAspect="1"/>
          </p:cNvPicPr>
          <p:nvPr/>
        </p:nvPicPr>
        <p:blipFill>
          <a:blip r:embed="rId8">
            <a:clrChange>
              <a:clrFrom>
                <a:srgbClr val="FFFFFF"/>
              </a:clrFrom>
              <a:clrTo>
                <a:srgbClr val="FFFFFF">
                  <a:alpha val="0"/>
                </a:srgbClr>
              </a:clrTo>
            </a:clrChange>
          </a:blip>
          <a:srcRect/>
          <a:stretch>
            <a:fillRect/>
          </a:stretch>
        </p:blipFill>
        <p:spPr bwMode="auto">
          <a:xfrm>
            <a:off x="8820150" y="6524625"/>
            <a:ext cx="161925" cy="214313"/>
          </a:xfrm>
          <a:prstGeom prst="rect">
            <a:avLst/>
          </a:prstGeom>
          <a:noFill/>
          <a:ln w="9525">
            <a:noFill/>
            <a:miter lim="800000"/>
            <a:headEnd/>
            <a:tailEnd/>
          </a:ln>
        </p:spPr>
      </p:pic>
      <p:pic>
        <p:nvPicPr>
          <p:cNvPr id="55308"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929438" y="6107113"/>
            <a:ext cx="1000125" cy="465137"/>
          </a:xfrm>
          <a:prstGeom prst="rect">
            <a:avLst/>
          </a:prstGeom>
          <a:noFill/>
          <a:ln w="9525">
            <a:noFill/>
            <a:miter lim="800000"/>
            <a:headEnd/>
            <a:tailEnd/>
          </a:ln>
        </p:spPr>
      </p:pic>
      <p:sp>
        <p:nvSpPr>
          <p:cNvPr id="55309" name="Text Box 8">
            <a:hlinkClick r:id="rId9" action="ppaction://hlinksldjump"/>
          </p:cNvPr>
          <p:cNvSpPr txBox="1">
            <a:spLocks noChangeArrowheads="1"/>
          </p:cNvSpPr>
          <p:nvPr/>
        </p:nvSpPr>
        <p:spPr bwMode="auto">
          <a:xfrm>
            <a:off x="7072313" y="6226175"/>
            <a:ext cx="792162" cy="274638"/>
          </a:xfrm>
          <a:prstGeom prst="rect">
            <a:avLst/>
          </a:prstGeom>
          <a:noFill/>
          <a:ln w="9525">
            <a:noFill/>
            <a:miter lim="800000"/>
            <a:headEnd/>
            <a:tailEnd/>
          </a:ln>
        </p:spPr>
        <p:txBody>
          <a:bodyPr>
            <a:spAutoFit/>
          </a:bodyPr>
          <a:lstStyle/>
          <a:p>
            <a:pPr>
              <a:spcBef>
                <a:spcPct val="50000"/>
              </a:spcBef>
            </a:pPr>
            <a:r>
              <a:rPr lang="sl-SI" sz="1200">
                <a:latin typeface="Comic Sans MS" pitchFamily="66" charset="0"/>
                <a:hlinkClick r:id="rId9" action="ppaction://hlinksldjump"/>
              </a:rPr>
              <a:t>Rokopis</a:t>
            </a:r>
            <a:endParaRPr lang="sl-SI" sz="1200">
              <a:latin typeface="Comic Sans MS" pitchFamily="66"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Naslov 3"/>
          <p:cNvSpPr>
            <a:spLocks noGrp="1"/>
          </p:cNvSpPr>
          <p:nvPr>
            <p:ph type="title"/>
          </p:nvPr>
        </p:nvSpPr>
        <p:spPr>
          <a:xfrm>
            <a:off x="1676400" y="555625"/>
            <a:ext cx="2679700" cy="785813"/>
          </a:xfrm>
        </p:spPr>
        <p:txBody>
          <a:bodyPr/>
          <a:lstStyle/>
          <a:p>
            <a:pPr algn="l" eaLnBrk="1" hangingPunct="1"/>
            <a:r>
              <a:rPr lang="sl-SI" sz="2400" b="1" smtClean="0">
                <a:solidFill>
                  <a:srgbClr val="FF0000"/>
                </a:solidFill>
              </a:rPr>
              <a:t>Charles Nodier</a:t>
            </a:r>
          </a:p>
        </p:txBody>
      </p:sp>
      <p:sp>
        <p:nvSpPr>
          <p:cNvPr id="56322" name="PoljeZBesedilom 4"/>
          <p:cNvSpPr txBox="1">
            <a:spLocks noChangeArrowheads="1"/>
          </p:cNvSpPr>
          <p:nvPr/>
        </p:nvSpPr>
        <p:spPr bwMode="auto">
          <a:xfrm>
            <a:off x="1692275" y="1639888"/>
            <a:ext cx="3313113" cy="4003675"/>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Urednik Telegraphe Officiela</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a:t>
            </a:r>
            <a:r>
              <a:rPr lang="sl-SI" sz="1600">
                <a:latin typeface="Comic Sans MS" pitchFamily="66" charset="0"/>
              </a:rPr>
              <a:t> </a:t>
            </a:r>
          </a:p>
          <a:p>
            <a:pPr>
              <a:buFont typeface="Arial" charset="0"/>
              <a:buNone/>
            </a:pPr>
            <a:r>
              <a:rPr lang="sl-SI" sz="1600" i="1">
                <a:latin typeface="Comic Sans MS" pitchFamily="66" charset="0"/>
              </a:rPr>
              <a:t>  </a:t>
            </a:r>
            <a:r>
              <a:rPr lang="de-DE" sz="1600" i="1">
                <a:latin typeface="Comic Sans MS" pitchFamily="66" charset="0"/>
              </a:rPr>
              <a:t>29. </a:t>
            </a:r>
            <a:r>
              <a:rPr lang="sl-SI" sz="1600" i="1">
                <a:latin typeface="Comic Sans MS" pitchFamily="66" charset="0"/>
              </a:rPr>
              <a:t>a</a:t>
            </a:r>
            <a:r>
              <a:rPr lang="de-DE" sz="1600" i="1">
                <a:latin typeface="Comic Sans MS" pitchFamily="66" charset="0"/>
              </a:rPr>
              <a:t>pril 1780</a:t>
            </a:r>
            <a:r>
              <a:rPr lang="sl-SI" sz="1600" i="1">
                <a:latin typeface="Comic Sans MS" pitchFamily="66" charset="0"/>
              </a:rPr>
              <a:t>,</a:t>
            </a:r>
            <a:r>
              <a:rPr lang="de-DE" sz="1600" i="1">
                <a:latin typeface="Comic Sans MS" pitchFamily="66" charset="0"/>
              </a:rPr>
              <a:t> Besançon</a:t>
            </a:r>
            <a:endParaRPr lang="sl-SI" sz="1600" i="1">
              <a:latin typeface="Comic Sans MS" pitchFamily="66" charset="0"/>
            </a:endParaRPr>
          </a:p>
          <a:p>
            <a:endParaRPr lang="sl-SI" sz="1600" i="1">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 </a:t>
            </a:r>
            <a:r>
              <a:rPr lang="sl-SI" sz="1600">
                <a:latin typeface="Comic Sans MS" pitchFamily="66" charset="0"/>
              </a:rPr>
              <a:t> </a:t>
            </a:r>
          </a:p>
          <a:p>
            <a:pPr>
              <a:buFont typeface="Arial" charset="0"/>
              <a:buNone/>
            </a:pPr>
            <a:r>
              <a:rPr lang="sl-SI" sz="1600" i="1">
                <a:latin typeface="Comic Sans MS" pitchFamily="66" charset="0"/>
              </a:rPr>
              <a:t>  27. januar 1844, Pariz</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pPr>
              <a:buFont typeface="Arial" charset="0"/>
              <a:buChar char="•"/>
            </a:pPr>
            <a:endParaRPr lang="sl-SI" sz="1600" u="sng">
              <a:latin typeface="Comic Sans MS" pitchFamily="66" charset="0"/>
            </a:endParaRPr>
          </a:p>
          <a:p>
            <a:r>
              <a:rPr lang="sl-SI" sz="1600">
                <a:latin typeface="Comic Sans MS" pitchFamily="66" charset="0"/>
              </a:rPr>
              <a:t>Bil je najboljši urednik časopisa Telegraphe Officiel. </a:t>
            </a:r>
          </a:p>
          <a:p>
            <a:r>
              <a:rPr lang="sl-SI" sz="1600">
                <a:latin typeface="Comic Sans MS" pitchFamily="66" charset="0"/>
              </a:rPr>
              <a:t>Po propadu lirskih provinc je v drugih francoskih in italijanskih časopisih predstavil Slovenske pokrajine in Ljubljano.</a:t>
            </a:r>
          </a:p>
        </p:txBody>
      </p:sp>
      <p:pic>
        <p:nvPicPr>
          <p:cNvPr id="56323" name="Slika 6"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604250" y="6597650"/>
            <a:ext cx="214313" cy="149225"/>
          </a:xfrm>
          <a:prstGeom prst="rect">
            <a:avLst/>
          </a:prstGeom>
          <a:noFill/>
          <a:ln w="9525">
            <a:noFill/>
            <a:miter lim="800000"/>
            <a:headEnd/>
            <a:tailEnd/>
          </a:ln>
        </p:spPr>
      </p:pic>
      <p:pic>
        <p:nvPicPr>
          <p:cNvPr id="57346" name="Picture 2" descr="http://upload.wikimedia.org/wikipedia/commons/thumb/b/b3/Charles_Nodier.jpg/180px-Charles_Nodier.jpg">
            <a:hlinkClick r:id="rId4" tooltip="Charles Nodier"/>
          </p:cNvPr>
          <p:cNvPicPr>
            <a:picLocks noChangeAspect="1" noChangeArrowheads="1"/>
          </p:cNvPicPr>
          <p:nvPr/>
        </p:nvPicPr>
        <p:blipFill>
          <a:blip r:embed="rId5"/>
          <a:srcRect/>
          <a:stretch>
            <a:fillRect/>
          </a:stretch>
        </p:blipFill>
        <p:spPr bwMode="auto">
          <a:xfrm>
            <a:off x="5286375" y="2000250"/>
            <a:ext cx="3214688" cy="3554413"/>
          </a:xfrm>
          <a:prstGeom prst="rect">
            <a:avLst/>
          </a:prstGeom>
          <a:ln>
            <a:noFill/>
          </a:ln>
          <a:effectLst>
            <a:outerShdw blurRad="292100" dist="139700" dir="2700000" algn="tl" rotWithShape="0">
              <a:srgbClr val="333333">
                <a:alpha val="65000"/>
              </a:srgbClr>
            </a:outerShdw>
          </a:effectLst>
        </p:spPr>
      </p:pic>
      <p:sp>
        <p:nvSpPr>
          <p:cNvPr id="9" name="Pravokotnik 8"/>
          <p:cNvSpPr/>
          <p:nvPr/>
        </p:nvSpPr>
        <p:spPr>
          <a:xfrm>
            <a:off x="6440488" y="1828800"/>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6326" name="Slika 19"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893175" y="6524625"/>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337050" y="3213100"/>
            <a:ext cx="2592388" cy="2592388"/>
          </a:xfrm>
          <a:prstGeom prst="rect">
            <a:avLst/>
          </a:prstGeom>
          <a:noFill/>
          <a:ln w="9525">
            <a:noFill/>
            <a:miter lim="800000"/>
            <a:headEnd/>
            <a:tailEnd/>
          </a:ln>
        </p:spPr>
      </p:pic>
      <p:pic>
        <p:nvPicPr>
          <p:cNvPr id="17410"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714500" y="4214813"/>
            <a:ext cx="2000250" cy="571500"/>
          </a:xfrm>
          <a:prstGeom prst="rect">
            <a:avLst/>
          </a:prstGeom>
          <a:noFill/>
          <a:ln w="9525">
            <a:noFill/>
            <a:miter lim="800000"/>
            <a:headEnd/>
            <a:tailEnd/>
          </a:ln>
        </p:spPr>
      </p:pic>
      <p:sp>
        <p:nvSpPr>
          <p:cNvPr id="17419" name="Rectangle 11"/>
          <p:cNvSpPr>
            <a:spLocks noChangeArrowheads="1"/>
          </p:cNvSpPr>
          <p:nvPr/>
        </p:nvSpPr>
        <p:spPr bwMode="auto">
          <a:xfrm>
            <a:off x="4643438" y="3860800"/>
            <a:ext cx="2592387" cy="1558925"/>
          </a:xfrm>
          <a:prstGeom prst="rect">
            <a:avLst/>
          </a:prstGeom>
          <a:noFill/>
          <a:ln w="9525">
            <a:noFill/>
            <a:miter lim="800000"/>
            <a:headEnd/>
            <a:tailEnd/>
          </a:ln>
          <a:effectLst/>
        </p:spPr>
        <p:txBody>
          <a:bodyPr>
            <a:spAutoFit/>
          </a:bodyPr>
          <a:lstStyle/>
          <a:p>
            <a:pPr>
              <a:defRPr/>
            </a:pPr>
            <a:r>
              <a:rPr lang="sl-SI" sz="1600" i="1">
                <a:solidFill>
                  <a:srgbClr val="54A40C"/>
                </a:solidFill>
                <a:effectLst>
                  <a:outerShdw blurRad="38100" dist="38100" dir="2700000" algn="tl">
                    <a:srgbClr val="C0C0C0"/>
                  </a:outerShdw>
                </a:effectLst>
                <a:latin typeface="Comic Sans MS" pitchFamily="66" charset="0"/>
                <a:hlinkClick r:id="rId4" action="ppaction://hlinksldjump"/>
              </a:rPr>
              <a:t>Napoleon Bonaparte</a:t>
            </a:r>
            <a:endParaRPr lang="sl-SI" sz="1600" i="1">
              <a:solidFill>
                <a:srgbClr val="54A40C"/>
              </a:solidFill>
              <a:effectLst>
                <a:outerShdw blurRad="38100" dist="38100" dir="2700000" algn="tl">
                  <a:srgbClr val="C0C0C0"/>
                </a:outerShdw>
              </a:effectLst>
              <a:latin typeface="Comic Sans MS" pitchFamily="66" charset="0"/>
            </a:endParaRPr>
          </a:p>
          <a:p>
            <a:pPr>
              <a:defRPr/>
            </a:pPr>
            <a:r>
              <a:rPr lang="sl-SI" sz="1600" i="1">
                <a:solidFill>
                  <a:srgbClr val="54A40C"/>
                </a:solidFill>
                <a:effectLst>
                  <a:outerShdw blurRad="38100" dist="38100" dir="2700000" algn="tl">
                    <a:srgbClr val="C0C0C0"/>
                  </a:outerShdw>
                </a:effectLst>
                <a:latin typeface="Comic Sans MS" pitchFamily="66" charset="0"/>
                <a:hlinkClick r:id="rId5" action="ppaction://hlinksldjump"/>
              </a:rPr>
              <a:t>Auguste Marmont</a:t>
            </a:r>
            <a:endParaRPr lang="sl-SI" sz="1600" i="1">
              <a:solidFill>
                <a:srgbClr val="54A40C"/>
              </a:solidFill>
              <a:effectLst>
                <a:outerShdw blurRad="38100" dist="38100" dir="2700000" algn="tl">
                  <a:srgbClr val="C0C0C0"/>
                </a:outerShdw>
              </a:effectLst>
              <a:latin typeface="Comic Sans MS" pitchFamily="66" charset="0"/>
            </a:endParaRPr>
          </a:p>
          <a:p>
            <a:pPr>
              <a:defRPr/>
            </a:pPr>
            <a:r>
              <a:rPr lang="sl-SI" sz="1600" i="1">
                <a:solidFill>
                  <a:srgbClr val="54A40C"/>
                </a:solidFill>
                <a:effectLst>
                  <a:outerShdw blurRad="38100" dist="38100" dir="2700000" algn="tl">
                    <a:srgbClr val="C0C0C0"/>
                  </a:outerShdw>
                </a:effectLst>
                <a:latin typeface="Comic Sans MS" pitchFamily="66" charset="0"/>
                <a:hlinkClick r:id="rId6" action="ppaction://hlinksldjump"/>
              </a:rPr>
              <a:t>Franc II avstrijski</a:t>
            </a:r>
            <a:endParaRPr lang="sl-SI" sz="1600" i="1">
              <a:solidFill>
                <a:srgbClr val="54A40C"/>
              </a:solidFill>
              <a:effectLst>
                <a:outerShdw blurRad="38100" dist="38100" dir="2700000" algn="tl">
                  <a:srgbClr val="C0C0C0"/>
                </a:outerShdw>
              </a:effectLst>
              <a:latin typeface="Comic Sans MS" pitchFamily="66" charset="0"/>
            </a:endParaRPr>
          </a:p>
          <a:p>
            <a:pPr>
              <a:defRPr/>
            </a:pPr>
            <a:r>
              <a:rPr lang="sl-SI" sz="1600" i="1">
                <a:solidFill>
                  <a:srgbClr val="54A40C"/>
                </a:solidFill>
                <a:effectLst>
                  <a:outerShdw blurRad="38100" dist="38100" dir="2700000" algn="tl">
                    <a:srgbClr val="C0C0C0"/>
                  </a:outerShdw>
                </a:effectLst>
                <a:latin typeface="Comic Sans MS" pitchFamily="66" charset="0"/>
                <a:hlinkClick r:id="rId7" action="ppaction://hlinksldjump"/>
              </a:rPr>
              <a:t>Valentin Vodnik</a:t>
            </a:r>
            <a:endParaRPr lang="sl-SI" sz="1600" i="1">
              <a:solidFill>
                <a:srgbClr val="54A40C"/>
              </a:solidFill>
              <a:effectLst>
                <a:outerShdw blurRad="38100" dist="38100" dir="2700000" algn="tl">
                  <a:srgbClr val="C0C0C0"/>
                </a:outerShdw>
              </a:effectLst>
              <a:latin typeface="Comic Sans MS" pitchFamily="66" charset="0"/>
            </a:endParaRPr>
          </a:p>
          <a:p>
            <a:pPr>
              <a:defRPr/>
            </a:pPr>
            <a:r>
              <a:rPr lang="sl-SI" sz="1600" i="1">
                <a:solidFill>
                  <a:srgbClr val="54A40C"/>
                </a:solidFill>
                <a:effectLst>
                  <a:outerShdw blurRad="38100" dist="38100" dir="2700000" algn="tl">
                    <a:srgbClr val="C0C0C0"/>
                  </a:outerShdw>
                </a:effectLst>
                <a:latin typeface="Comic Sans MS" pitchFamily="66" charset="0"/>
                <a:hlinkClick r:id="rId8" action="ppaction://hlinksldjump"/>
              </a:rPr>
              <a:t>Charles Nodier</a:t>
            </a:r>
            <a:endParaRPr lang="sl-SI" sz="1600" i="1">
              <a:solidFill>
                <a:srgbClr val="54A40C"/>
              </a:solidFill>
              <a:effectLst>
                <a:outerShdw blurRad="38100" dist="38100" dir="2700000" algn="tl">
                  <a:srgbClr val="C0C0C0"/>
                </a:outerShdw>
              </a:effectLst>
              <a:latin typeface="Comic Sans MS" pitchFamily="66" charset="0"/>
            </a:endParaRPr>
          </a:p>
          <a:p>
            <a:pPr>
              <a:defRPr/>
            </a:pPr>
            <a:r>
              <a:rPr lang="sl-SI" sz="1600" i="1">
                <a:solidFill>
                  <a:srgbClr val="54A40C"/>
                </a:solidFill>
                <a:effectLst>
                  <a:outerShdw blurRad="38100" dist="38100" dir="2700000" algn="tl">
                    <a:srgbClr val="C0C0C0"/>
                  </a:outerShdw>
                </a:effectLst>
                <a:latin typeface="Comic Sans MS" pitchFamily="66" charset="0"/>
                <a:hlinkClick r:id="rId9" action="ppaction://hlinksldjump"/>
              </a:rPr>
              <a:t>Žiga Zois</a:t>
            </a:r>
            <a:endParaRPr lang="sl-SI" sz="1600" i="1">
              <a:solidFill>
                <a:srgbClr val="54A40C"/>
              </a:solidFill>
              <a:effectLst>
                <a:outerShdw blurRad="38100" dist="38100" dir="2700000" algn="tl">
                  <a:srgbClr val="C0C0C0"/>
                </a:outerShdw>
              </a:effectLst>
              <a:latin typeface="Comic Sans MS" pitchFamily="66" charset="0"/>
            </a:endParaRPr>
          </a:p>
        </p:txBody>
      </p:sp>
      <p:sp>
        <p:nvSpPr>
          <p:cNvPr id="12" name="PoljeZBesedilom 11"/>
          <p:cNvSpPr txBox="1">
            <a:spLocks noChangeArrowheads="1"/>
          </p:cNvSpPr>
          <p:nvPr/>
        </p:nvSpPr>
        <p:spPr bwMode="auto">
          <a:xfrm>
            <a:off x="1835150" y="1916113"/>
            <a:ext cx="1120775" cy="366712"/>
          </a:xfrm>
          <a:prstGeom prst="rect">
            <a:avLst/>
          </a:prstGeom>
          <a:noFill/>
          <a:ln w="9525">
            <a:noFill/>
            <a:miter lim="800000"/>
            <a:headEnd/>
            <a:tailEnd/>
          </a:ln>
        </p:spPr>
        <p:txBody>
          <a:bodyPr wrap="none">
            <a:spAutoFit/>
          </a:bodyPr>
          <a:lstStyle/>
          <a:p>
            <a:pPr>
              <a:defRPr/>
            </a:pPr>
            <a:r>
              <a:rPr lang="sl-SI" b="1">
                <a:solidFill>
                  <a:srgbClr val="00CC00"/>
                </a:solidFill>
                <a:effectLst>
                  <a:outerShdw blurRad="38100" dist="38100" dir="2700000" algn="tl">
                    <a:srgbClr val="C0C0C0"/>
                  </a:outerShdw>
                </a:effectLst>
                <a:latin typeface="Comic Sans MS" pitchFamily="66" charset="0"/>
              </a:rPr>
              <a:t>Vsebina:</a:t>
            </a:r>
          </a:p>
        </p:txBody>
      </p:sp>
      <p:sp>
        <p:nvSpPr>
          <p:cNvPr id="13" name="PoljeZBesedilom 7">
            <a:hlinkClick r:id="rId10" action="ppaction://hlinksldjump"/>
            <a:hlinkHover r:id="rId11" action="ppaction://hlinksldjump"/>
          </p:cNvPr>
          <p:cNvSpPr txBox="1">
            <a:spLocks noChangeArrowheads="1"/>
          </p:cNvSpPr>
          <p:nvPr/>
        </p:nvSpPr>
        <p:spPr bwMode="auto">
          <a:xfrm>
            <a:off x="1714500" y="35591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latin typeface="+mj-lt"/>
              </a:rPr>
              <a:t>Ilirske province</a:t>
            </a:r>
          </a:p>
        </p:txBody>
      </p:sp>
      <p:sp>
        <p:nvSpPr>
          <p:cNvPr id="14" name="PoljeZBesedilom 8">
            <a:hlinkClick r:id="rId12" action="ppaction://hlinksldjump"/>
            <a:hlinkHover r:id="rId13"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effectLst>
                  <a:outerShdw blurRad="38100" dist="38100" dir="2700000" algn="tl">
                    <a:srgbClr val="000000">
                      <a:alpha val="43137"/>
                    </a:srgbClr>
                  </a:outerShdw>
                </a:effectLst>
                <a:latin typeface="+mj-lt"/>
              </a:rPr>
              <a:t>Pomembne osebe</a:t>
            </a:r>
          </a:p>
        </p:txBody>
      </p:sp>
      <p:sp>
        <p:nvSpPr>
          <p:cNvPr id="17"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18" name="Prostoročno 17"/>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19" name="PoljeZBesedilom 18"/>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21" name="Oblika 20"/>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22" name="Raven konektor 21"/>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Raven konektor 22"/>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sp>
        <p:nvSpPr>
          <p:cNvPr id="20" name="PoljeZBesedilom 9">
            <a:hlinkClick r:id="rId14" action="ppaction://hlinksldjump"/>
            <a:hlinkHover r:id="rId15" action="ppaction://hlinksldjump"/>
          </p:cNvPr>
          <p:cNvSpPr txBox="1">
            <a:spLocks noChangeArrowheads="1"/>
          </p:cNvSpPr>
          <p:nvPr/>
        </p:nvSpPr>
        <p:spPr bwMode="auto">
          <a:xfrm>
            <a:off x="1714500" y="5130800"/>
            <a:ext cx="2035175" cy="369888"/>
          </a:xfrm>
          <a:prstGeom prst="rect">
            <a:avLst/>
          </a:prstGeom>
          <a:noFill/>
          <a:ln w="9525">
            <a:noFill/>
            <a:miter lim="800000"/>
            <a:headEnd/>
            <a:tailEnd/>
          </a:ln>
        </p:spPr>
        <p:txBody>
          <a:bodyPr wrap="none">
            <a:spAutoFit/>
          </a:bodyPr>
          <a:lstStyle/>
          <a:p>
            <a:pPr>
              <a:defRPr/>
            </a:pPr>
            <a:r>
              <a:rPr lang="sl-SI" b="1" dirty="0">
                <a:latin typeface="+mj-lt"/>
              </a:rPr>
              <a:t>Viri in literatura</a:t>
            </a:r>
          </a:p>
        </p:txBody>
      </p:sp>
      <p:pic>
        <p:nvPicPr>
          <p:cNvPr id="17422" name="Slika 23" descr="packa2.png"/>
          <p:cNvPicPr>
            <a:picLocks noChangeAspect="1"/>
          </p:cNvPicPr>
          <p:nvPr/>
        </p:nvPicPr>
        <p:blipFill>
          <a:blip r:embed="rId16"/>
          <a:srcRect/>
          <a:stretch>
            <a:fillRect/>
          </a:stretch>
        </p:blipFill>
        <p:spPr bwMode="auto">
          <a:xfrm>
            <a:off x="7429500" y="2214563"/>
            <a:ext cx="1117600" cy="1752600"/>
          </a:xfrm>
          <a:prstGeom prst="rect">
            <a:avLst/>
          </a:prstGeom>
          <a:noFill/>
          <a:ln w="9525">
            <a:noFill/>
            <a:miter lim="800000"/>
            <a:headEnd/>
            <a:tailEnd/>
          </a:ln>
        </p:spPr>
      </p:pic>
      <p:pic>
        <p:nvPicPr>
          <p:cNvPr id="17423" name="Slika 24" descr="zastava.png"/>
          <p:cNvPicPr>
            <a:picLocks noChangeAspect="1"/>
          </p:cNvPicPr>
          <p:nvPr/>
        </p:nvPicPr>
        <p:blipFill>
          <a:blip r:embed="rId17"/>
          <a:srcRect/>
          <a:stretch>
            <a:fillRect/>
          </a:stretch>
        </p:blipFill>
        <p:spPr bwMode="auto">
          <a:xfrm>
            <a:off x="5500688" y="1587500"/>
            <a:ext cx="2071687" cy="912813"/>
          </a:xfrm>
          <a:prstGeom prst="rect">
            <a:avLst/>
          </a:prstGeom>
          <a:noFill/>
          <a:ln w="9525">
            <a:noFill/>
            <a:miter lim="800000"/>
            <a:headEnd/>
            <a:tailEnd/>
          </a:ln>
        </p:spPr>
      </p:pic>
      <p:pic>
        <p:nvPicPr>
          <p:cNvPr id="17424" name="Slika 25" descr="packa1.png"/>
          <p:cNvPicPr>
            <a:picLocks noChangeAspect="1"/>
          </p:cNvPicPr>
          <p:nvPr/>
        </p:nvPicPr>
        <p:blipFill>
          <a:blip r:embed="rId18"/>
          <a:srcRect/>
          <a:stretch>
            <a:fillRect/>
          </a:stretch>
        </p:blipFill>
        <p:spPr bwMode="auto">
          <a:xfrm>
            <a:off x="7429500" y="5249863"/>
            <a:ext cx="1822450" cy="1608137"/>
          </a:xfrm>
          <a:prstGeom prst="rect">
            <a:avLst/>
          </a:prstGeom>
          <a:noFill/>
          <a:ln w="9525">
            <a:noFill/>
            <a:miter lim="800000"/>
            <a:headEnd/>
            <a:tailEnd/>
          </a:ln>
        </p:spPr>
      </p:pic>
      <p:sp>
        <p:nvSpPr>
          <p:cNvPr id="27" name="PoljeZBesedilom 10">
            <a:hlinkClick r:id="rId19" action="ppaction://hlinksldjump"/>
            <a:hlinkHover r:id="rId20"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latin typeface="+mj-lt"/>
              </a:rPr>
              <a:t>Izhod</a:t>
            </a:r>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Naslov 3"/>
          <p:cNvSpPr>
            <a:spLocks noGrp="1"/>
          </p:cNvSpPr>
          <p:nvPr>
            <p:ph type="title"/>
          </p:nvPr>
        </p:nvSpPr>
        <p:spPr>
          <a:xfrm>
            <a:off x="1692275" y="555625"/>
            <a:ext cx="3024188" cy="785813"/>
          </a:xfrm>
        </p:spPr>
        <p:txBody>
          <a:bodyPr/>
          <a:lstStyle/>
          <a:p>
            <a:pPr algn="l" eaLnBrk="1" hangingPunct="1"/>
            <a:r>
              <a:rPr lang="sl-SI" sz="2400" b="1" smtClean="0">
                <a:solidFill>
                  <a:srgbClr val="FF0000"/>
                </a:solidFill>
              </a:rPr>
              <a:t>Žiga Zois</a:t>
            </a:r>
          </a:p>
        </p:txBody>
      </p:sp>
      <p:sp>
        <p:nvSpPr>
          <p:cNvPr id="57346" name="PoljeZBesedilom 5"/>
          <p:cNvSpPr txBox="1">
            <a:spLocks noChangeArrowheads="1"/>
          </p:cNvSpPr>
          <p:nvPr/>
        </p:nvSpPr>
        <p:spPr bwMode="auto">
          <a:xfrm>
            <a:off x="1692275" y="1598613"/>
            <a:ext cx="3384550" cy="3759200"/>
          </a:xfrm>
          <a:prstGeom prst="rect">
            <a:avLst/>
          </a:prstGeom>
          <a:noFill/>
          <a:ln w="9525">
            <a:noFill/>
            <a:miter lim="800000"/>
            <a:headEnd/>
            <a:tailEnd/>
          </a:ln>
        </p:spPr>
        <p:txBody>
          <a:bodyPr>
            <a:spAutoFit/>
          </a:bodyPr>
          <a:lstStyle/>
          <a:p>
            <a:pPr>
              <a:buFont typeface="Arial" charset="0"/>
              <a:buChar char="•"/>
            </a:pPr>
            <a:r>
              <a:rPr lang="sl-SI" sz="1600">
                <a:latin typeface="Comic Sans MS" pitchFamily="66" charset="0"/>
              </a:rPr>
              <a:t> Slovenski podjetnik, preroditelj</a:t>
            </a:r>
          </a:p>
          <a:p>
            <a:pPr>
              <a:buFont typeface="Arial" charset="0"/>
              <a:buChar char="•"/>
            </a:pPr>
            <a:endParaRPr lang="sl-SI" sz="1600">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Rojstvo:</a:t>
            </a:r>
            <a:r>
              <a:rPr lang="sl-SI" sz="1600">
                <a:latin typeface="Comic Sans MS" pitchFamily="66" charset="0"/>
              </a:rPr>
              <a:t> </a:t>
            </a:r>
          </a:p>
          <a:p>
            <a:pPr>
              <a:buFont typeface="Arial" charset="0"/>
              <a:buNone/>
            </a:pPr>
            <a:r>
              <a:rPr lang="sl-SI" sz="1600" i="1">
                <a:latin typeface="Comic Sans MS" pitchFamily="66" charset="0"/>
              </a:rPr>
              <a:t>  23. november 1747, Trst</a:t>
            </a:r>
          </a:p>
          <a:p>
            <a:endParaRPr lang="sl-SI" sz="1600" i="1">
              <a:latin typeface="Comic Sans MS" pitchFamily="66" charset="0"/>
            </a:endParaRPr>
          </a:p>
          <a:p>
            <a:pPr>
              <a:buFont typeface="Arial" charset="0"/>
              <a:buChar char="•"/>
            </a:pPr>
            <a:r>
              <a:rPr lang="sl-SI" sz="1600">
                <a:latin typeface="Comic Sans MS" pitchFamily="66" charset="0"/>
              </a:rPr>
              <a:t> </a:t>
            </a:r>
            <a:r>
              <a:rPr lang="sl-SI" sz="1600" u="sng">
                <a:latin typeface="Comic Sans MS" pitchFamily="66" charset="0"/>
              </a:rPr>
              <a:t>Smrt:</a:t>
            </a:r>
            <a:r>
              <a:rPr lang="sl-SI" sz="1600">
                <a:latin typeface="Comic Sans MS" pitchFamily="66" charset="0"/>
              </a:rPr>
              <a:t> </a:t>
            </a:r>
          </a:p>
          <a:p>
            <a:pPr>
              <a:buFont typeface="Arial" charset="0"/>
              <a:buNone/>
            </a:pPr>
            <a:r>
              <a:rPr lang="sl-SI" sz="1600" i="1">
                <a:latin typeface="Comic Sans MS" pitchFamily="66" charset="0"/>
              </a:rPr>
              <a:t>10. november 1819, Ljubljana</a:t>
            </a:r>
          </a:p>
          <a:p>
            <a:pPr>
              <a:buFont typeface="Arial" charset="0"/>
              <a:buChar char="•"/>
            </a:pPr>
            <a:endParaRPr lang="sl-SI" sz="1600">
              <a:latin typeface="Comic Sans MS" pitchFamily="66" charset="0"/>
            </a:endParaRPr>
          </a:p>
          <a:p>
            <a:pPr>
              <a:buFont typeface="Arial" charset="0"/>
              <a:buChar char="•"/>
            </a:pPr>
            <a:r>
              <a:rPr lang="sl-SI" sz="1600" u="sng">
                <a:latin typeface="Comic Sans MS" pitchFamily="66" charset="0"/>
              </a:rPr>
              <a:t> Njegova vloga</a:t>
            </a:r>
          </a:p>
          <a:p>
            <a:endParaRPr lang="sl-SI" sz="1600">
              <a:latin typeface="Comic Sans MS" pitchFamily="66" charset="0"/>
            </a:endParaRPr>
          </a:p>
          <a:p>
            <a:r>
              <a:rPr lang="sl-SI" sz="1600">
                <a:latin typeface="Comic Sans MS" pitchFamily="66" charset="0"/>
              </a:rPr>
              <a:t>Slovenski razsvetljenec. Podpiral je slovenski jezik, vlagal denar v slovensko književnost in svetoval,</a:t>
            </a:r>
          </a:p>
          <a:p>
            <a:r>
              <a:rPr lang="sl-SI" sz="1600">
                <a:latin typeface="Comic Sans MS" pitchFamily="66" charset="0"/>
              </a:rPr>
              <a:t>ter podpiral slovenske pisatelje, pesnike in razsvetljence.</a:t>
            </a:r>
          </a:p>
        </p:txBody>
      </p:sp>
      <p:pic>
        <p:nvPicPr>
          <p:cNvPr id="57347" name="Slika 6"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604250" y="6637338"/>
            <a:ext cx="214313" cy="149225"/>
          </a:xfrm>
          <a:prstGeom prst="rect">
            <a:avLst/>
          </a:prstGeom>
          <a:noFill/>
          <a:ln w="9525">
            <a:noFill/>
            <a:miter lim="800000"/>
            <a:headEnd/>
            <a:tailEnd/>
          </a:ln>
        </p:spPr>
      </p:pic>
      <p:pic>
        <p:nvPicPr>
          <p:cNvPr id="58370" name="Picture 2" descr="Slika:SigmundZois.jpg"/>
          <p:cNvPicPr>
            <a:picLocks noChangeAspect="1" noChangeArrowheads="1"/>
          </p:cNvPicPr>
          <p:nvPr/>
        </p:nvPicPr>
        <p:blipFill>
          <a:blip r:embed="rId4"/>
          <a:srcRect/>
          <a:stretch>
            <a:fillRect/>
          </a:stretch>
        </p:blipFill>
        <p:spPr bwMode="auto">
          <a:xfrm>
            <a:off x="5429250" y="1071563"/>
            <a:ext cx="3086100" cy="5248275"/>
          </a:xfrm>
          <a:prstGeom prst="rect">
            <a:avLst/>
          </a:prstGeom>
          <a:ln>
            <a:noFill/>
          </a:ln>
          <a:effectLst>
            <a:outerShdw blurRad="292100" dist="139700" dir="2700000" algn="tl" rotWithShape="0">
              <a:srgbClr val="333333">
                <a:alpha val="65000"/>
              </a:srgbClr>
            </a:outerShdw>
          </a:effectLst>
        </p:spPr>
      </p:pic>
      <p:sp>
        <p:nvSpPr>
          <p:cNvPr id="9" name="Pravokotnik 8"/>
          <p:cNvSpPr/>
          <p:nvPr/>
        </p:nvSpPr>
        <p:spPr>
          <a:xfrm rot="21246936">
            <a:off x="6513513" y="928688"/>
            <a:ext cx="1000125"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57350" name="Slika 19" descr="hiska ikonca.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74125"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Slika 14" descr="puscicalevo.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37338"/>
            <a:ext cx="214313" cy="149225"/>
          </a:xfrm>
          <a:prstGeom prst="rect">
            <a:avLst/>
          </a:prstGeom>
          <a:noFill/>
          <a:ln w="9525">
            <a:noFill/>
            <a:miter lim="800000"/>
            <a:headEnd/>
            <a:tailEnd/>
          </a:ln>
        </p:spPr>
      </p:pic>
      <p:sp>
        <p:nvSpPr>
          <p:cNvPr id="58370" name="Naslov 3"/>
          <p:cNvSpPr>
            <a:spLocks noGrp="1"/>
          </p:cNvSpPr>
          <p:nvPr>
            <p:ph type="title"/>
          </p:nvPr>
        </p:nvSpPr>
        <p:spPr>
          <a:xfrm>
            <a:off x="1643063" y="6357938"/>
            <a:ext cx="2500312" cy="357187"/>
          </a:xfrm>
        </p:spPr>
        <p:txBody>
          <a:bodyPr/>
          <a:lstStyle/>
          <a:p>
            <a:pPr algn="l" eaLnBrk="1" hangingPunct="1"/>
            <a:r>
              <a:rPr lang="sl-SI" sz="1200" i="1" smtClean="0"/>
              <a:t>Za predvajanje kliknite na okno!</a:t>
            </a:r>
          </a:p>
        </p:txBody>
      </p:sp>
      <p:cxnSp>
        <p:nvCxnSpPr>
          <p:cNvPr id="17" name="Oblika 16"/>
          <p:cNvCxnSpPr>
            <a:stCxn id="58370" idx="3"/>
          </p:cNvCxnSpPr>
          <p:nvPr/>
        </p:nvCxnSpPr>
        <p:spPr>
          <a:xfrm flipV="1">
            <a:off x="4143375" y="6143625"/>
            <a:ext cx="357188" cy="3937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Vodnik Ilirija oživljena.wmv">
            <a:hlinkClick r:id="" action="ppaction://media"/>
          </p:cNvPr>
          <p:cNvPicPr>
            <a:picLocks noRot="1" noChangeAspect="1"/>
          </p:cNvPicPr>
          <p:nvPr>
            <a:videoFile r:link="rId1"/>
          </p:nvPr>
        </p:nvPicPr>
        <p:blipFill>
          <a:blip r:embed="rId6"/>
          <a:stretch>
            <a:fillRect/>
          </a:stretch>
        </p:blipFill>
        <p:spPr>
          <a:xfrm>
            <a:off x="1500188" y="714375"/>
            <a:ext cx="7143750" cy="5357813"/>
          </a:xfrm>
          <a:prstGeom prst="rect">
            <a:avLst/>
          </a:prstGeom>
          <a:ln w="3175">
            <a:solidFill>
              <a:schemeClr val="tx1">
                <a:lumMod val="50000"/>
              </a:schemeClr>
            </a:solidFill>
          </a:ln>
        </p:spPr>
      </p:pic>
    </p:spTree>
  </p:cSld>
  <p:clrMapOvr>
    <a:masterClrMapping/>
  </p:clrMapOvr>
  <p:transition advClick="0">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descr="tabela1.gif"/>
          <p:cNvPicPr>
            <a:picLocks noChangeAspect="1"/>
          </p:cNvPicPr>
          <p:nvPr/>
        </p:nvPicPr>
        <p:blipFill>
          <a:blip r:embed="rId2"/>
          <a:stretch>
            <a:fillRect/>
          </a:stretch>
        </p:blipFill>
        <p:spPr>
          <a:xfrm>
            <a:off x="642938" y="-26988"/>
            <a:ext cx="8143875" cy="6884988"/>
          </a:xfrm>
          <a:prstGeom prst="rect">
            <a:avLst/>
          </a:prstGeom>
          <a:ln cmpd="sng">
            <a:solidFill>
              <a:schemeClr val="tx1"/>
            </a:solidFill>
          </a:ln>
          <a:effectLst>
            <a:outerShdw blurRad="292100" dist="139700" dir="2700000" algn="tl" rotWithShape="0">
              <a:srgbClr val="333333">
                <a:alpha val="65000"/>
              </a:srgbClr>
            </a:outerShdw>
          </a:effectLst>
        </p:spPr>
      </p:pic>
      <p:pic>
        <p:nvPicPr>
          <p:cNvPr id="60418" name="Slika 4"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58250" y="6637338"/>
            <a:ext cx="214313" cy="14922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descr="tabela2.gif"/>
          <p:cNvPicPr>
            <a:picLocks noChangeAspect="1"/>
          </p:cNvPicPr>
          <p:nvPr/>
        </p:nvPicPr>
        <p:blipFill>
          <a:blip r:embed="rId2"/>
          <a:stretch>
            <a:fillRect/>
          </a:stretch>
        </p:blipFill>
        <p:spPr>
          <a:xfrm>
            <a:off x="2214563" y="-42863"/>
            <a:ext cx="4714875" cy="6900863"/>
          </a:xfrm>
          <a:prstGeom prst="rect">
            <a:avLst/>
          </a:prstGeom>
          <a:ln cmpd="sng">
            <a:solidFill>
              <a:schemeClr val="tx1"/>
            </a:solidFill>
          </a:ln>
          <a:effectLst>
            <a:outerShdw blurRad="292100" dist="139700" dir="2700000" algn="tl" rotWithShape="0">
              <a:srgbClr val="333333">
                <a:alpha val="65000"/>
              </a:srgbClr>
            </a:outerShdw>
          </a:effectLst>
        </p:spPr>
      </p:pic>
      <p:pic>
        <p:nvPicPr>
          <p:cNvPr id="61442" name="Slika 4"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58250" y="6637338"/>
            <a:ext cx="214313" cy="14922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p:cNvSpPr>
          <p:nvPr>
            <p:ph type="body" idx="1"/>
          </p:nvPr>
        </p:nvSpPr>
        <p:spPr>
          <a:xfrm>
            <a:off x="1706563" y="1557338"/>
            <a:ext cx="7329487" cy="3671887"/>
          </a:xfrm>
        </p:spPr>
        <p:txBody>
          <a:bodyPr/>
          <a:lstStyle/>
          <a:p>
            <a:pPr>
              <a:lnSpc>
                <a:spcPct val="90000"/>
              </a:lnSpc>
            </a:pPr>
            <a:r>
              <a:rPr lang="sl-SI" sz="2000" smtClean="0"/>
              <a:t> Goriška,</a:t>
            </a:r>
          </a:p>
          <a:p>
            <a:pPr>
              <a:lnSpc>
                <a:spcPct val="90000"/>
              </a:lnSpc>
            </a:pPr>
            <a:r>
              <a:rPr lang="sl-SI" sz="2000" smtClean="0"/>
              <a:t> Trst,</a:t>
            </a:r>
          </a:p>
          <a:p>
            <a:pPr>
              <a:lnSpc>
                <a:spcPct val="90000"/>
              </a:lnSpc>
            </a:pPr>
            <a:r>
              <a:rPr lang="sl-SI" sz="2000" smtClean="0"/>
              <a:t> avstrijska Istra in beneška Istra,</a:t>
            </a:r>
          </a:p>
          <a:p>
            <a:pPr>
              <a:lnSpc>
                <a:spcPct val="90000"/>
              </a:lnSpc>
            </a:pPr>
            <a:r>
              <a:rPr lang="sl-SI" sz="2000" smtClean="0"/>
              <a:t> Kranjska,</a:t>
            </a:r>
          </a:p>
          <a:p>
            <a:pPr>
              <a:lnSpc>
                <a:spcPct val="90000"/>
              </a:lnSpc>
            </a:pPr>
            <a:r>
              <a:rPr lang="sl-SI" sz="2000" smtClean="0"/>
              <a:t> Dalmacija,</a:t>
            </a:r>
          </a:p>
          <a:p>
            <a:pPr>
              <a:lnSpc>
                <a:spcPct val="90000"/>
              </a:lnSpc>
            </a:pPr>
            <a:r>
              <a:rPr lang="sl-SI" sz="2000" smtClean="0"/>
              <a:t> Boka Kotorska </a:t>
            </a:r>
          </a:p>
          <a:p>
            <a:pPr>
              <a:lnSpc>
                <a:spcPct val="90000"/>
              </a:lnSpc>
            </a:pPr>
            <a:r>
              <a:rPr lang="sl-SI" sz="2000" smtClean="0"/>
              <a:t> zahodna polovica Koroške,</a:t>
            </a:r>
          </a:p>
          <a:p>
            <a:pPr>
              <a:lnSpc>
                <a:spcPct val="90000"/>
              </a:lnSpc>
            </a:pPr>
            <a:r>
              <a:rPr lang="sl-SI" sz="2000" smtClean="0"/>
              <a:t> vse ozemlje južno od Save med Kranjsko in Bosno.</a:t>
            </a:r>
          </a:p>
          <a:p>
            <a:pPr>
              <a:lnSpc>
                <a:spcPct val="90000"/>
              </a:lnSpc>
            </a:pPr>
            <a:endParaRPr lang="sl-SI" sz="2000" smtClean="0"/>
          </a:p>
        </p:txBody>
      </p:sp>
      <p:sp>
        <p:nvSpPr>
          <p:cNvPr id="62466" name="PoljeZBesedilom 13"/>
          <p:cNvSpPr>
            <a:spLocks noGrp="1" noChangeArrowheads="1"/>
          </p:cNvSpPr>
          <p:nvPr>
            <p:ph type="title"/>
          </p:nvPr>
        </p:nvSpPr>
        <p:spPr>
          <a:xfrm>
            <a:off x="1743075" y="428625"/>
            <a:ext cx="8229600" cy="1008063"/>
          </a:xfrm>
        </p:spPr>
        <p:txBody>
          <a:bodyPr/>
          <a:lstStyle/>
          <a:p>
            <a:pPr algn="l" eaLnBrk="1" hangingPunct="1"/>
            <a:r>
              <a:rPr lang="sl-SI" sz="2400" b="1" smtClean="0">
                <a:solidFill>
                  <a:srgbClr val="FF0000"/>
                </a:solidFill>
              </a:rPr>
              <a:t>Pokrajine združene v Ilirske province</a:t>
            </a:r>
          </a:p>
        </p:txBody>
      </p:sp>
      <p:pic>
        <p:nvPicPr>
          <p:cNvPr id="62467" name="Slika 6"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786813" y="6597650"/>
            <a:ext cx="214312" cy="149225"/>
          </a:xfrm>
          <a:prstGeom prst="rect">
            <a:avLst/>
          </a:prstGeom>
          <a:noFill/>
          <a:ln w="9525">
            <a:noFill/>
            <a:miter lim="800000"/>
            <a:headEnd/>
            <a:tailEnd/>
          </a:ln>
        </p:spPr>
      </p:pic>
      <p:pic>
        <p:nvPicPr>
          <p:cNvPr id="6"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000250" y="5072063"/>
            <a:ext cx="1357313" cy="357187"/>
          </a:xfrm>
          <a:prstGeom prst="rect">
            <a:avLst/>
          </a:prstGeom>
          <a:noFill/>
          <a:ln w="9525">
            <a:noFill/>
            <a:miter lim="800000"/>
            <a:headEnd/>
            <a:tailEnd/>
          </a:ln>
        </p:spPr>
      </p:pic>
      <p:sp>
        <p:nvSpPr>
          <p:cNvPr id="7" name="PoljeZBesedilom 6">
            <a:hlinkClick r:id="rId5" action="ppaction://hlinksldjump"/>
          </p:cNvPr>
          <p:cNvSpPr txBox="1"/>
          <p:nvPr/>
        </p:nvSpPr>
        <p:spPr>
          <a:xfrm>
            <a:off x="2071688" y="5072063"/>
            <a:ext cx="1127125" cy="338137"/>
          </a:xfrm>
          <a:prstGeom prst="rect">
            <a:avLst/>
          </a:prstGeom>
          <a:noFill/>
        </p:spPr>
        <p:txBody>
          <a:bodyPr wrap="none">
            <a:spAutoFit/>
          </a:bodyPr>
          <a:lstStyle/>
          <a:p>
            <a:pPr>
              <a:defRPr/>
            </a:pPr>
            <a:r>
              <a:rPr lang="sl-SI" sz="1600" dirty="0">
                <a:latin typeface="+mn-lt"/>
                <a:hlinkClick r:id="rId5" action="ppaction://hlinksldjump"/>
              </a:rPr>
              <a:t>Zemljevid</a:t>
            </a:r>
            <a:endParaRPr lang="sl-SI" sz="1600" dirty="0">
              <a:latin typeface="+mn-lt"/>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643813" y="6215063"/>
            <a:ext cx="785812" cy="508000"/>
          </a:xfrm>
          <a:prstGeom prst="rect">
            <a:avLst/>
          </a:prstGeom>
          <a:noFill/>
          <a:ln w="9525">
            <a:noFill/>
            <a:miter lim="800000"/>
            <a:headEnd/>
            <a:tailEnd/>
          </a:ln>
        </p:spPr>
      </p:pic>
      <p:pic>
        <p:nvPicPr>
          <p:cNvPr id="63490"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357813" y="6207125"/>
            <a:ext cx="1390650" cy="508000"/>
          </a:xfrm>
          <a:prstGeom prst="rect">
            <a:avLst/>
          </a:prstGeom>
          <a:noFill/>
          <a:ln w="9525">
            <a:noFill/>
            <a:miter lim="800000"/>
            <a:headEnd/>
            <a:tailEnd/>
          </a:ln>
        </p:spPr>
      </p:pic>
      <p:pic>
        <p:nvPicPr>
          <p:cNvPr id="63491" name="Slika 6" descr="puscicalevo.jpg">
            <a:hlinkClick r:id="rId4"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7929563" y="6572250"/>
            <a:ext cx="214312" cy="149225"/>
          </a:xfrm>
          <a:prstGeom prst="rect">
            <a:avLst/>
          </a:prstGeom>
          <a:noFill/>
          <a:ln w="9525">
            <a:noFill/>
            <a:miter lim="800000"/>
            <a:headEnd/>
            <a:tailEnd/>
          </a:ln>
        </p:spPr>
      </p:pic>
      <p:pic>
        <p:nvPicPr>
          <p:cNvPr id="4" name="Slika 3" descr="mapa2.png"/>
          <p:cNvPicPr>
            <a:picLocks noChangeAspect="1"/>
          </p:cNvPicPr>
          <p:nvPr/>
        </p:nvPicPr>
        <p:blipFill>
          <a:blip r:embed="rId6"/>
          <a:stretch>
            <a:fillRect/>
          </a:stretch>
        </p:blipFill>
        <p:spPr>
          <a:xfrm>
            <a:off x="1214438" y="714375"/>
            <a:ext cx="7548562" cy="5253038"/>
          </a:xfrm>
          <a:prstGeom prst="rect">
            <a:avLst/>
          </a:prstGeom>
          <a:ln>
            <a:noFill/>
          </a:ln>
          <a:effectLst>
            <a:outerShdw blurRad="292100" dist="139700" dir="2700000" algn="tl" rotWithShape="0">
              <a:srgbClr val="333333">
                <a:alpha val="65000"/>
              </a:srgbClr>
            </a:outerShdw>
          </a:effectLst>
        </p:spPr>
      </p:pic>
      <p:sp>
        <p:nvSpPr>
          <p:cNvPr id="5" name="Pravokotnik 4"/>
          <p:cNvSpPr/>
          <p:nvPr/>
        </p:nvSpPr>
        <p:spPr>
          <a:xfrm>
            <a:off x="4649788" y="642938"/>
            <a:ext cx="1292225" cy="350837"/>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63494" name="Slika 6" descr="puscicalevo.jpg">
            <a:hlinkClick r:id="rId7" action="ppaction://hlinksldjump"/>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5929313" y="6572250"/>
            <a:ext cx="214312" cy="149225"/>
          </a:xfrm>
          <a:prstGeom prst="rect">
            <a:avLst/>
          </a:prstGeom>
          <a:noFill/>
          <a:ln w="9525">
            <a:noFill/>
            <a:miter lim="800000"/>
            <a:headEnd/>
            <a:tailEnd/>
          </a:ln>
        </p:spPr>
      </p:pic>
      <p:sp>
        <p:nvSpPr>
          <p:cNvPr id="8" name="PoljeZBesedilom 7"/>
          <p:cNvSpPr txBox="1"/>
          <p:nvPr/>
        </p:nvSpPr>
        <p:spPr>
          <a:xfrm>
            <a:off x="5429250" y="6264275"/>
            <a:ext cx="1343025" cy="307975"/>
          </a:xfrm>
          <a:prstGeom prst="rect">
            <a:avLst/>
          </a:prstGeom>
          <a:noFill/>
        </p:spPr>
        <p:txBody>
          <a:bodyPr wrap="none">
            <a:spAutoFit/>
          </a:bodyPr>
          <a:lstStyle/>
          <a:p>
            <a:pPr>
              <a:defRPr/>
            </a:pPr>
            <a:r>
              <a:rPr lang="sl-SI" sz="1400" dirty="0">
                <a:latin typeface="+mn-lt"/>
              </a:rPr>
              <a:t>Pokrajine v IP</a:t>
            </a:r>
          </a:p>
        </p:txBody>
      </p:sp>
      <p:sp>
        <p:nvSpPr>
          <p:cNvPr id="9" name="PoljeZBesedilom 8"/>
          <p:cNvSpPr txBox="1"/>
          <p:nvPr/>
        </p:nvSpPr>
        <p:spPr>
          <a:xfrm>
            <a:off x="7659688" y="6286500"/>
            <a:ext cx="769937" cy="307975"/>
          </a:xfrm>
          <a:prstGeom prst="rect">
            <a:avLst/>
          </a:prstGeom>
          <a:noFill/>
        </p:spPr>
        <p:txBody>
          <a:bodyPr wrap="none">
            <a:spAutoFit/>
          </a:bodyPr>
          <a:lstStyle/>
          <a:p>
            <a:pPr>
              <a:defRPr/>
            </a:pPr>
            <a:r>
              <a:rPr lang="sl-SI" sz="1400" dirty="0">
                <a:latin typeface="+mn-lt"/>
              </a:rPr>
              <a:t>Uprava</a:t>
            </a: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4"/>
          <p:cNvSpPr>
            <a:spLocks noChangeArrowheads="1"/>
          </p:cNvSpPr>
          <p:nvPr/>
        </p:nvSpPr>
        <p:spPr bwMode="auto">
          <a:xfrm>
            <a:off x="1763713" y="1557338"/>
            <a:ext cx="6408737" cy="3937000"/>
          </a:xfrm>
          <a:prstGeom prst="rect">
            <a:avLst/>
          </a:prstGeom>
          <a:noFill/>
          <a:ln w="9525">
            <a:noFill/>
            <a:miter lim="800000"/>
            <a:headEnd/>
            <a:tailEnd/>
          </a:ln>
        </p:spPr>
        <p:txBody>
          <a:bodyPr>
            <a:spAutoFit/>
          </a:bodyPr>
          <a:lstStyle/>
          <a:p>
            <a:r>
              <a:rPr lang="sl-SI">
                <a:latin typeface="Comic Sans MS" pitchFamily="66" charset="0"/>
              </a:rPr>
              <a:t>Sodišča so se delila na več stopenj:</a:t>
            </a:r>
          </a:p>
          <a:p>
            <a:pPr>
              <a:buFontTx/>
              <a:buChar char="•"/>
            </a:pPr>
            <a:r>
              <a:rPr lang="sl-SI">
                <a:latin typeface="Comic Sans MS" pitchFamily="66" charset="0"/>
              </a:rPr>
              <a:t> Kanton, </a:t>
            </a:r>
          </a:p>
          <a:p>
            <a:pPr>
              <a:buFontTx/>
              <a:buChar char="•"/>
            </a:pPr>
            <a:r>
              <a:rPr lang="sl-SI">
                <a:latin typeface="Comic Sans MS" pitchFamily="66" charset="0"/>
              </a:rPr>
              <a:t> Tribunal 1. stopnje,</a:t>
            </a:r>
          </a:p>
          <a:p>
            <a:pPr>
              <a:buFontTx/>
              <a:buChar char="•"/>
            </a:pPr>
            <a:r>
              <a:rPr lang="sl-SI">
                <a:latin typeface="Comic Sans MS" pitchFamily="66" charset="0"/>
              </a:rPr>
              <a:t> Vrhovno prizivno sodišče – “mali svet”,</a:t>
            </a:r>
          </a:p>
          <a:p>
            <a:pPr>
              <a:buFontTx/>
              <a:buChar char="•"/>
            </a:pPr>
            <a:r>
              <a:rPr lang="sl-SI">
                <a:latin typeface="Comic Sans MS" pitchFamily="66" charset="0"/>
              </a:rPr>
              <a:t> Pariško sodišče.</a:t>
            </a:r>
          </a:p>
          <a:p>
            <a:endParaRPr lang="sl-SI">
              <a:latin typeface="Comic Sans MS" pitchFamily="66" charset="0"/>
            </a:endParaRPr>
          </a:p>
          <a:p>
            <a:r>
              <a:rPr lang="sl-SI">
                <a:latin typeface="Comic Sans MS" pitchFamily="66" charset="0"/>
              </a:rPr>
              <a:t>Kanton je obravnaval manjše civilne spore, ki niso presegali 100 frankov.</a:t>
            </a:r>
          </a:p>
          <a:p>
            <a:endParaRPr lang="sl-SI">
              <a:latin typeface="Comic Sans MS" pitchFamily="66" charset="0"/>
            </a:endParaRPr>
          </a:p>
          <a:p>
            <a:r>
              <a:rPr lang="sl-SI">
                <a:latin typeface="Comic Sans MS" pitchFamily="66" charset="0"/>
              </a:rPr>
              <a:t>Tribunal 1. stopnje do 1000 frankov.</a:t>
            </a:r>
          </a:p>
          <a:p>
            <a:endParaRPr lang="sl-SI">
              <a:latin typeface="Comic Sans MS" pitchFamily="66" charset="0"/>
            </a:endParaRPr>
          </a:p>
          <a:p>
            <a:r>
              <a:rPr lang="sl-SI">
                <a:latin typeface="Comic Sans MS" pitchFamily="66" charset="0"/>
              </a:rPr>
              <a:t>“Mali svet” do 2000 frankov.</a:t>
            </a:r>
          </a:p>
          <a:p>
            <a:endParaRPr lang="sl-SI">
              <a:latin typeface="Comic Sans MS" pitchFamily="66" charset="0"/>
            </a:endParaRPr>
          </a:p>
          <a:p>
            <a:r>
              <a:rPr lang="sl-SI">
                <a:latin typeface="Comic Sans MS" pitchFamily="66" charset="0"/>
              </a:rPr>
              <a:t>Vse kar je bilo več pa je prevzelo Pariško sodišče.</a:t>
            </a:r>
          </a:p>
        </p:txBody>
      </p:sp>
      <p:pic>
        <p:nvPicPr>
          <p:cNvPr id="64514" name="Slika 6"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786813" y="6572250"/>
            <a:ext cx="214312" cy="149225"/>
          </a:xfrm>
          <a:prstGeom prst="rect">
            <a:avLst/>
          </a:prstGeom>
          <a:noFill/>
          <a:ln w="9525">
            <a:noFill/>
            <a:miter lim="800000"/>
            <a:headEnd/>
            <a:tailEnd/>
          </a:ln>
        </p:spPr>
      </p:pic>
      <p:sp>
        <p:nvSpPr>
          <p:cNvPr id="64515" name="Rectangle 6"/>
          <p:cNvSpPr>
            <a:spLocks noChangeArrowheads="1"/>
          </p:cNvSpPr>
          <p:nvPr/>
        </p:nvSpPr>
        <p:spPr bwMode="auto">
          <a:xfrm>
            <a:off x="1692275" y="739775"/>
            <a:ext cx="5759450" cy="457200"/>
          </a:xfrm>
          <a:prstGeom prst="rect">
            <a:avLst/>
          </a:prstGeom>
          <a:noFill/>
          <a:ln w="9525">
            <a:noFill/>
            <a:miter lim="800000"/>
            <a:headEnd/>
            <a:tailEnd/>
          </a:ln>
        </p:spPr>
        <p:txBody>
          <a:bodyPr>
            <a:spAutoFit/>
          </a:bodyPr>
          <a:lstStyle/>
          <a:p>
            <a:r>
              <a:rPr lang="sl-SI" sz="2400" b="1">
                <a:solidFill>
                  <a:srgbClr val="FF0000"/>
                </a:solidFill>
                <a:latin typeface="Comic Sans MS" pitchFamily="66" charset="0"/>
              </a:rPr>
              <a:t>Sodstvo v času Ilirskih provinc</a:t>
            </a:r>
          </a:p>
        </p:txBody>
      </p:sp>
      <p:pic>
        <p:nvPicPr>
          <p:cNvPr id="64516" name="Slika 4" descr="sodnik.png"/>
          <p:cNvPicPr>
            <a:picLocks noChangeAspect="1"/>
          </p:cNvPicPr>
          <p:nvPr/>
        </p:nvPicPr>
        <p:blipFill>
          <a:blip r:embed="rId4"/>
          <a:srcRect/>
          <a:stretch>
            <a:fillRect/>
          </a:stretch>
        </p:blipFill>
        <p:spPr bwMode="auto">
          <a:xfrm>
            <a:off x="6556375" y="1285875"/>
            <a:ext cx="1944688" cy="158115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4"/>
          <p:cNvSpPr>
            <a:spLocks noChangeArrowheads="1"/>
          </p:cNvSpPr>
          <p:nvPr/>
        </p:nvSpPr>
        <p:spPr bwMode="auto">
          <a:xfrm>
            <a:off x="1692275" y="1125538"/>
            <a:ext cx="6192838" cy="5035550"/>
          </a:xfrm>
          <a:prstGeom prst="rect">
            <a:avLst/>
          </a:prstGeom>
          <a:noFill/>
          <a:ln w="9525">
            <a:noFill/>
            <a:miter lim="800000"/>
            <a:headEnd/>
            <a:tailEnd/>
          </a:ln>
        </p:spPr>
        <p:txBody>
          <a:bodyPr>
            <a:spAutoFit/>
          </a:bodyPr>
          <a:lstStyle/>
          <a:p>
            <a:r>
              <a:rPr lang="sl-SI" i="1">
                <a:latin typeface="Comic Sans MS" pitchFamily="66" charset="0"/>
              </a:rPr>
              <a:t>Zemljarina</a:t>
            </a:r>
            <a:r>
              <a:rPr lang="sl-SI">
                <a:latin typeface="Comic Sans MS" pitchFamily="66" charset="0"/>
              </a:rPr>
              <a:t> je ostala nespremenjena in so jo plačevali v mesečnih obrokih.</a:t>
            </a:r>
          </a:p>
          <a:p>
            <a:endParaRPr lang="sl-SI" i="1">
              <a:latin typeface="Comic Sans MS" pitchFamily="66" charset="0"/>
            </a:endParaRPr>
          </a:p>
          <a:p>
            <a:r>
              <a:rPr lang="sl-SI" i="1">
                <a:latin typeface="Comic Sans MS" pitchFamily="66" charset="0"/>
              </a:rPr>
              <a:t>Glavarino </a:t>
            </a:r>
            <a:r>
              <a:rPr lang="sl-SI">
                <a:latin typeface="Comic Sans MS" pitchFamily="66" charset="0"/>
              </a:rPr>
              <a:t>ali </a:t>
            </a:r>
            <a:r>
              <a:rPr lang="sl-SI" i="1">
                <a:latin typeface="Comic Sans MS" pitchFamily="66" charset="0"/>
              </a:rPr>
              <a:t>osebni davek </a:t>
            </a:r>
            <a:r>
              <a:rPr lang="sl-SI">
                <a:latin typeface="Comic Sans MS" pitchFamily="66" charset="0"/>
              </a:rPr>
              <a:t>so tudi plačevali po starem sistemu glede na dohodke obdavčenca.</a:t>
            </a:r>
          </a:p>
          <a:p>
            <a:endParaRPr lang="sl-SI">
              <a:latin typeface="Comic Sans MS" pitchFamily="66" charset="0"/>
            </a:endParaRPr>
          </a:p>
          <a:p>
            <a:r>
              <a:rPr lang="sl-SI">
                <a:latin typeface="Comic Sans MS" pitchFamily="66" charset="0"/>
              </a:rPr>
              <a:t>Na novo so vpeljali </a:t>
            </a:r>
            <a:r>
              <a:rPr lang="sl-SI" i="1">
                <a:latin typeface="Comic Sans MS" pitchFamily="66" charset="0"/>
              </a:rPr>
              <a:t>patentni</a:t>
            </a:r>
            <a:r>
              <a:rPr lang="sl-SI">
                <a:latin typeface="Comic Sans MS" pitchFamily="66" charset="0"/>
              </a:rPr>
              <a:t> ali </a:t>
            </a:r>
            <a:r>
              <a:rPr lang="sl-SI" i="1">
                <a:latin typeface="Comic Sans MS" pitchFamily="66" charset="0"/>
              </a:rPr>
              <a:t>obrtni davek, </a:t>
            </a:r>
            <a:r>
              <a:rPr lang="sl-SI">
                <a:latin typeface="Comic Sans MS" pitchFamily="66" charset="0"/>
              </a:rPr>
              <a:t>ki ga je moral plačevati vsak, ki je želel voditi obrt ali trgovino. Pri tem so bili izvzeti obrtni dninarji, prodajalci živil na ulicah in trgih, umetniki, notarji, uradniki, zdravniki in babice.</a:t>
            </a:r>
          </a:p>
          <a:p>
            <a:endParaRPr lang="sl-SI">
              <a:latin typeface="Comic Sans MS" pitchFamily="66" charset="0"/>
            </a:endParaRPr>
          </a:p>
          <a:p>
            <a:r>
              <a:rPr lang="sl-SI">
                <a:latin typeface="Comic Sans MS" pitchFamily="66" charset="0"/>
              </a:rPr>
              <a:t>Na novo so uvedli tudi </a:t>
            </a:r>
            <a:r>
              <a:rPr lang="sl-SI" i="1">
                <a:latin typeface="Comic Sans MS" pitchFamily="66" charset="0"/>
              </a:rPr>
              <a:t>hišne davke</a:t>
            </a:r>
            <a:r>
              <a:rPr lang="sl-SI">
                <a:latin typeface="Comic Sans MS" pitchFamily="66" charset="0"/>
              </a:rPr>
              <a:t>. Vsak je moral plačati tolikokrat po 2 franka, kolikor je imel peči v hiši. </a:t>
            </a:r>
          </a:p>
          <a:p>
            <a:endParaRPr lang="sl-SI">
              <a:latin typeface="Comic Sans MS" pitchFamily="66" charset="0"/>
            </a:endParaRPr>
          </a:p>
          <a:p>
            <a:r>
              <a:rPr lang="sl-SI">
                <a:latin typeface="Comic Sans MS" pitchFamily="66" charset="0"/>
              </a:rPr>
              <a:t>Kasneje so uvedli tudi davek na okna in vrata, ki so bila vzidana  v zunanjih zidovih hiše.</a:t>
            </a:r>
          </a:p>
          <a:p>
            <a:endParaRPr lang="sl-SI">
              <a:latin typeface="Comic Sans MS" pitchFamily="66" charset="0"/>
            </a:endParaRPr>
          </a:p>
        </p:txBody>
      </p:sp>
      <p:pic>
        <p:nvPicPr>
          <p:cNvPr id="65538" name="Slika 6" descr="puscicalevo.jpg">
            <a:hlinkClick r:id="rId2" action="ppaction://hlinksldjump"/>
          </p:cNvPr>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8786813" y="6572250"/>
            <a:ext cx="214312" cy="149225"/>
          </a:xfrm>
          <a:prstGeom prst="rect">
            <a:avLst/>
          </a:prstGeom>
          <a:noFill/>
          <a:ln w="9525">
            <a:noFill/>
            <a:miter lim="800000"/>
            <a:headEnd/>
            <a:tailEnd/>
          </a:ln>
        </p:spPr>
      </p:pic>
      <p:pic>
        <p:nvPicPr>
          <p:cNvPr id="65539" name="Slika 3" descr="cacka.png"/>
          <p:cNvPicPr>
            <a:picLocks noChangeAspect="1"/>
          </p:cNvPicPr>
          <p:nvPr/>
        </p:nvPicPr>
        <p:blipFill>
          <a:blip r:embed="rId4"/>
          <a:srcRect/>
          <a:stretch>
            <a:fillRect/>
          </a:stretch>
        </p:blipFill>
        <p:spPr bwMode="auto">
          <a:xfrm>
            <a:off x="7215188" y="214313"/>
            <a:ext cx="1692275" cy="114300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4"/>
          <p:cNvSpPr>
            <a:spLocks noChangeArrowheads="1"/>
          </p:cNvSpPr>
          <p:nvPr/>
        </p:nvSpPr>
        <p:spPr bwMode="auto">
          <a:xfrm>
            <a:off x="1763713" y="765175"/>
            <a:ext cx="6624637" cy="1190625"/>
          </a:xfrm>
          <a:prstGeom prst="rect">
            <a:avLst/>
          </a:prstGeom>
          <a:noFill/>
          <a:ln w="9525">
            <a:noFill/>
            <a:miter lim="800000"/>
            <a:headEnd/>
            <a:tailEnd/>
          </a:ln>
        </p:spPr>
        <p:txBody>
          <a:bodyPr>
            <a:spAutoFit/>
          </a:bodyPr>
          <a:lstStyle/>
          <a:p>
            <a:r>
              <a:rPr lang="sl-SI">
                <a:latin typeface="Comic Sans MS" pitchFamily="66" charset="0"/>
              </a:rPr>
              <a:t>Licej v Ljubljani je obsegal 6 letnikov (priprava na višji študij). Leta 1811 so ustanovili tudi akademijo, ki je obsegala 5 oddelkov; teološkega, filozofskega, pravnega, medicinskega in sprva tudi tehničnega.</a:t>
            </a:r>
          </a:p>
        </p:txBody>
      </p:sp>
      <p:pic>
        <p:nvPicPr>
          <p:cNvPr id="7" name="Slika 6" descr="licej.gif"/>
          <p:cNvPicPr>
            <a:picLocks noChangeAspect="1"/>
          </p:cNvPicPr>
          <p:nvPr/>
        </p:nvPicPr>
        <p:blipFill>
          <a:blip r:embed="rId2"/>
          <a:stretch>
            <a:fillRect/>
          </a:stretch>
        </p:blipFill>
        <p:spPr>
          <a:xfrm>
            <a:off x="1765300" y="2276475"/>
            <a:ext cx="6983413" cy="3030538"/>
          </a:xfrm>
          <a:prstGeom prst="rect">
            <a:avLst/>
          </a:prstGeom>
          <a:ln>
            <a:noFill/>
          </a:ln>
          <a:effectLst>
            <a:outerShdw blurRad="292100" dist="139700" dir="2700000" algn="tl" rotWithShape="0">
              <a:srgbClr val="333333">
                <a:alpha val="65000"/>
              </a:srgbClr>
            </a:outerShdw>
          </a:effectLst>
        </p:spPr>
      </p:pic>
      <p:sp>
        <p:nvSpPr>
          <p:cNvPr id="63491" name="PoljeZBesedilom 11"/>
          <p:cNvSpPr txBox="1">
            <a:spLocks noChangeArrowheads="1"/>
          </p:cNvSpPr>
          <p:nvPr/>
        </p:nvSpPr>
        <p:spPr bwMode="auto">
          <a:xfrm>
            <a:off x="982663" y="5734050"/>
            <a:ext cx="1169987" cy="646113"/>
          </a:xfrm>
          <a:prstGeom prst="rect">
            <a:avLst/>
          </a:prstGeom>
          <a:noFill/>
          <a:ln w="9525">
            <a:noFill/>
            <a:miter lim="800000"/>
            <a:headEnd/>
            <a:tailEnd/>
          </a:ln>
        </p:spPr>
        <p:txBody>
          <a:bodyPr wrap="none">
            <a:spAutoFit/>
          </a:bodyPr>
          <a:lstStyle/>
          <a:p>
            <a:pPr algn="ctr"/>
            <a:r>
              <a:rPr lang="sl-SI" sz="1200" i="1">
                <a:latin typeface="Comic Sans MS" pitchFamily="66" charset="0"/>
              </a:rPr>
              <a:t>Načrt fasade</a:t>
            </a:r>
          </a:p>
          <a:p>
            <a:pPr algn="ctr"/>
            <a:r>
              <a:rPr lang="sl-SI" sz="1200" i="1">
                <a:latin typeface="Comic Sans MS" pitchFamily="66" charset="0"/>
              </a:rPr>
              <a:t>Ljubljanskega</a:t>
            </a:r>
          </a:p>
          <a:p>
            <a:pPr algn="ctr"/>
            <a:r>
              <a:rPr lang="sl-SI" sz="1200" i="1">
                <a:latin typeface="Comic Sans MS" pitchFamily="66" charset="0"/>
              </a:rPr>
              <a:t>liceja</a:t>
            </a:r>
          </a:p>
        </p:txBody>
      </p:sp>
      <p:cxnSp>
        <p:nvCxnSpPr>
          <p:cNvPr id="63492" name="Oblika 13"/>
          <p:cNvCxnSpPr>
            <a:cxnSpLocks noChangeShapeType="1"/>
          </p:cNvCxnSpPr>
          <p:nvPr/>
        </p:nvCxnSpPr>
        <p:spPr bwMode="auto">
          <a:xfrm flipV="1">
            <a:off x="2152650" y="5429250"/>
            <a:ext cx="3133725" cy="641350"/>
          </a:xfrm>
          <a:prstGeom prst="curvedConnector2">
            <a:avLst/>
          </a:prstGeom>
          <a:noFill/>
          <a:ln w="9525" algn="ctr">
            <a:solidFill>
              <a:srgbClr val="4A7EBB"/>
            </a:solidFill>
            <a:round/>
            <a:headEnd/>
            <a:tailEnd type="arrow" w="med" len="med"/>
          </a:ln>
        </p:spPr>
      </p:cxnSp>
      <p:pic>
        <p:nvPicPr>
          <p:cNvPr id="66565" name="Slika 6"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786813" y="6572250"/>
            <a:ext cx="214312" cy="149225"/>
          </a:xfrm>
          <a:prstGeom prst="rect">
            <a:avLst/>
          </a:prstGeom>
          <a:noFill/>
          <a:ln w="9525">
            <a:noFill/>
            <a:miter lim="800000"/>
            <a:headEnd/>
            <a:tailEnd/>
          </a:ln>
        </p:spPr>
      </p:pic>
      <p:sp>
        <p:nvSpPr>
          <p:cNvPr id="11" name="Pravokotnik 10"/>
          <p:cNvSpPr>
            <a:spLocks noChangeArrowheads="1"/>
          </p:cNvSpPr>
          <p:nvPr/>
        </p:nvSpPr>
        <p:spPr bwMode="auto">
          <a:xfrm rot="602241">
            <a:off x="4643438" y="2205038"/>
            <a:ext cx="1000125" cy="236537"/>
          </a:xfrm>
          <a:prstGeom prst="rect">
            <a:avLst/>
          </a:prstGeom>
          <a:solidFill>
            <a:srgbClr val="DBEEF4">
              <a:alpha val="50195"/>
            </a:srgbClr>
          </a:solidFill>
          <a:ln w="25400" algn="ctr">
            <a:noFill/>
            <a:miter lim="800000"/>
            <a:headEnd/>
            <a:tailEnd/>
          </a:ln>
        </p:spPr>
        <p:txBody>
          <a:bodyPr anchor="ctr"/>
          <a:lstStyle/>
          <a:p>
            <a:pPr algn="ctr">
              <a:defRPr/>
            </a:pPr>
            <a:endParaRPr lang="sl-SI">
              <a:solidFill>
                <a:schemeClr val="lt1"/>
              </a:solidFill>
              <a:latin typeface="+mn-lt"/>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3491"/>
                                        </p:tgtEl>
                                        <p:attrNameLst>
                                          <p:attrName>style.visibility</p:attrName>
                                        </p:attrNameLst>
                                      </p:cBhvr>
                                      <p:to>
                                        <p:strVal val="visible"/>
                                      </p:to>
                                    </p:set>
                                    <p:animEffect transition="in" filter="dissolve">
                                      <p:cBhvr>
                                        <p:cTn id="11" dur="500"/>
                                        <p:tgtEl>
                                          <p:spTgt spid="634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3492"/>
                                        </p:tgtEl>
                                        <p:attrNameLst>
                                          <p:attrName>style.visibility</p:attrName>
                                        </p:attrNameLst>
                                      </p:cBhvr>
                                      <p:to>
                                        <p:strVal val="visible"/>
                                      </p:to>
                                    </p:set>
                                    <p:animEffect transition="in" filter="wipe(down)">
                                      <p:cBhvr>
                                        <p:cTn id="15" dur="5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Slika 3" descr="rokopis.gif"/>
          <p:cNvPicPr>
            <a:picLocks noChangeAspect="1"/>
          </p:cNvPicPr>
          <p:nvPr/>
        </p:nvPicPr>
        <p:blipFill>
          <a:blip r:embed="rId2"/>
          <a:srcRect/>
          <a:stretch>
            <a:fillRect/>
          </a:stretch>
        </p:blipFill>
        <p:spPr bwMode="auto">
          <a:xfrm>
            <a:off x="2571750" y="0"/>
            <a:ext cx="4297363" cy="6858000"/>
          </a:xfrm>
          <a:prstGeom prst="rect">
            <a:avLst/>
          </a:prstGeom>
          <a:noFill/>
          <a:ln w="9525">
            <a:noFill/>
            <a:miter lim="800000"/>
            <a:headEnd/>
            <a:tailEnd/>
          </a:ln>
        </p:spPr>
      </p:pic>
      <p:pic>
        <p:nvPicPr>
          <p:cNvPr id="67586" name="Slika 6" descr="puscicalevo.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786813" y="6565900"/>
            <a:ext cx="214312" cy="14922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rostoročno 13"/>
          <p:cNvSpPr/>
          <p:nvPr/>
        </p:nvSpPr>
        <p:spPr>
          <a:xfrm>
            <a:off x="1778000" y="5462588"/>
            <a:ext cx="1865313" cy="109537"/>
          </a:xfrm>
          <a:custGeom>
            <a:avLst/>
            <a:gdLst>
              <a:gd name="connsiteX0" fmla="*/ 0 w 1865376"/>
              <a:gd name="connsiteY0" fmla="*/ 45720 h 109728"/>
              <a:gd name="connsiteX1" fmla="*/ 164592 w 1865376"/>
              <a:gd name="connsiteY1" fmla="*/ 36576 h 109728"/>
              <a:gd name="connsiteX2" fmla="*/ 192024 w 1865376"/>
              <a:gd name="connsiteY2" fmla="*/ 45720 h 109728"/>
              <a:gd name="connsiteX3" fmla="*/ 246888 w 1865376"/>
              <a:gd name="connsiteY3" fmla="*/ 82296 h 109728"/>
              <a:gd name="connsiteX4" fmla="*/ 292608 w 1865376"/>
              <a:gd name="connsiteY4" fmla="*/ 73152 h 109728"/>
              <a:gd name="connsiteX5" fmla="*/ 320040 w 1865376"/>
              <a:gd name="connsiteY5" fmla="*/ 54864 h 109728"/>
              <a:gd name="connsiteX6" fmla="*/ 347472 w 1865376"/>
              <a:gd name="connsiteY6" fmla="*/ 45720 h 109728"/>
              <a:gd name="connsiteX7" fmla="*/ 475488 w 1865376"/>
              <a:gd name="connsiteY7" fmla="*/ 91440 h 109728"/>
              <a:gd name="connsiteX8" fmla="*/ 530352 w 1865376"/>
              <a:gd name="connsiteY8" fmla="*/ 109728 h 109728"/>
              <a:gd name="connsiteX9" fmla="*/ 566928 w 1865376"/>
              <a:gd name="connsiteY9" fmla="*/ 100584 h 109728"/>
              <a:gd name="connsiteX10" fmla="*/ 630936 w 1865376"/>
              <a:gd name="connsiteY10" fmla="*/ 45720 h 109728"/>
              <a:gd name="connsiteX11" fmla="*/ 658368 w 1865376"/>
              <a:gd name="connsiteY11" fmla="*/ 27432 h 109728"/>
              <a:gd name="connsiteX12" fmla="*/ 722376 w 1865376"/>
              <a:gd name="connsiteY12" fmla="*/ 64008 h 109728"/>
              <a:gd name="connsiteX13" fmla="*/ 749808 w 1865376"/>
              <a:gd name="connsiteY13" fmla="*/ 82296 h 109728"/>
              <a:gd name="connsiteX14" fmla="*/ 832104 w 1865376"/>
              <a:gd name="connsiteY14" fmla="*/ 73152 h 109728"/>
              <a:gd name="connsiteX15" fmla="*/ 886968 w 1865376"/>
              <a:gd name="connsiteY15" fmla="*/ 36576 h 109728"/>
              <a:gd name="connsiteX16" fmla="*/ 914400 w 1865376"/>
              <a:gd name="connsiteY16" fmla="*/ 18288 h 109728"/>
              <a:gd name="connsiteX17" fmla="*/ 950976 w 1865376"/>
              <a:gd name="connsiteY17" fmla="*/ 27432 h 109728"/>
              <a:gd name="connsiteX18" fmla="*/ 996696 w 1865376"/>
              <a:gd name="connsiteY18" fmla="*/ 64008 h 109728"/>
              <a:gd name="connsiteX19" fmla="*/ 1042416 w 1865376"/>
              <a:gd name="connsiteY19" fmla="*/ 54864 h 109728"/>
              <a:gd name="connsiteX20" fmla="*/ 1069848 w 1865376"/>
              <a:gd name="connsiteY20" fmla="*/ 45720 h 109728"/>
              <a:gd name="connsiteX21" fmla="*/ 1124712 w 1865376"/>
              <a:gd name="connsiteY21" fmla="*/ 54864 h 109728"/>
              <a:gd name="connsiteX22" fmla="*/ 1179576 w 1865376"/>
              <a:gd name="connsiteY22" fmla="*/ 73152 h 109728"/>
              <a:gd name="connsiteX23" fmla="*/ 1225296 w 1865376"/>
              <a:gd name="connsiteY23" fmla="*/ 64008 h 109728"/>
              <a:gd name="connsiteX24" fmla="*/ 1243584 w 1865376"/>
              <a:gd name="connsiteY24" fmla="*/ 36576 h 109728"/>
              <a:gd name="connsiteX25" fmla="*/ 1271016 w 1865376"/>
              <a:gd name="connsiteY25" fmla="*/ 18288 h 109728"/>
              <a:gd name="connsiteX26" fmla="*/ 1316736 w 1865376"/>
              <a:gd name="connsiteY26" fmla="*/ 27432 h 109728"/>
              <a:gd name="connsiteX27" fmla="*/ 1371600 w 1865376"/>
              <a:gd name="connsiteY27" fmla="*/ 64008 h 109728"/>
              <a:gd name="connsiteX28" fmla="*/ 1426464 w 1865376"/>
              <a:gd name="connsiteY28" fmla="*/ 45720 h 109728"/>
              <a:gd name="connsiteX29" fmla="*/ 1453896 w 1865376"/>
              <a:gd name="connsiteY29" fmla="*/ 18288 h 109728"/>
              <a:gd name="connsiteX30" fmla="*/ 1481328 w 1865376"/>
              <a:gd name="connsiteY30" fmla="*/ 0 h 109728"/>
              <a:gd name="connsiteX31" fmla="*/ 1508760 w 1865376"/>
              <a:gd name="connsiteY31" fmla="*/ 18288 h 109728"/>
              <a:gd name="connsiteX32" fmla="*/ 1536192 w 1865376"/>
              <a:gd name="connsiteY32" fmla="*/ 45720 h 109728"/>
              <a:gd name="connsiteX33" fmla="*/ 1572768 w 1865376"/>
              <a:gd name="connsiteY33" fmla="*/ 54864 h 109728"/>
              <a:gd name="connsiteX34" fmla="*/ 1664208 w 1865376"/>
              <a:gd name="connsiteY34" fmla="*/ 27432 h 109728"/>
              <a:gd name="connsiteX35" fmla="*/ 1719072 w 1865376"/>
              <a:gd name="connsiteY35" fmla="*/ 9144 h 109728"/>
              <a:gd name="connsiteX36" fmla="*/ 1746504 w 1865376"/>
              <a:gd name="connsiteY36" fmla="*/ 27432 h 109728"/>
              <a:gd name="connsiteX37" fmla="*/ 1783080 w 1865376"/>
              <a:gd name="connsiteY37" fmla="*/ 36576 h 109728"/>
              <a:gd name="connsiteX38" fmla="*/ 1810512 w 1865376"/>
              <a:gd name="connsiteY38" fmla="*/ 45720 h 109728"/>
              <a:gd name="connsiteX39" fmla="*/ 1865376 w 1865376"/>
              <a:gd name="connsiteY39" fmla="*/ 18288 h 10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5376" h="109728">
                <a:moveTo>
                  <a:pt x="0" y="45720"/>
                </a:moveTo>
                <a:cubicBezTo>
                  <a:pt x="89683" y="15826"/>
                  <a:pt x="35653" y="25831"/>
                  <a:pt x="164592" y="36576"/>
                </a:cubicBezTo>
                <a:cubicBezTo>
                  <a:pt x="173736" y="39624"/>
                  <a:pt x="183598" y="41039"/>
                  <a:pt x="192024" y="45720"/>
                </a:cubicBezTo>
                <a:cubicBezTo>
                  <a:pt x="211237" y="56394"/>
                  <a:pt x="246888" y="82296"/>
                  <a:pt x="246888" y="82296"/>
                </a:cubicBezTo>
                <a:cubicBezTo>
                  <a:pt x="262128" y="79248"/>
                  <a:pt x="278056" y="78609"/>
                  <a:pt x="292608" y="73152"/>
                </a:cubicBezTo>
                <a:cubicBezTo>
                  <a:pt x="302898" y="69293"/>
                  <a:pt x="310210" y="59779"/>
                  <a:pt x="320040" y="54864"/>
                </a:cubicBezTo>
                <a:cubicBezTo>
                  <a:pt x="328661" y="50553"/>
                  <a:pt x="338328" y="48768"/>
                  <a:pt x="347472" y="45720"/>
                </a:cubicBezTo>
                <a:cubicBezTo>
                  <a:pt x="504921" y="63214"/>
                  <a:pt x="368791" y="33241"/>
                  <a:pt x="475488" y="91440"/>
                </a:cubicBezTo>
                <a:cubicBezTo>
                  <a:pt x="492411" y="100671"/>
                  <a:pt x="530352" y="109728"/>
                  <a:pt x="530352" y="109728"/>
                </a:cubicBezTo>
                <a:cubicBezTo>
                  <a:pt x="542544" y="106680"/>
                  <a:pt x="555688" y="106204"/>
                  <a:pt x="566928" y="100584"/>
                </a:cubicBezTo>
                <a:cubicBezTo>
                  <a:pt x="601173" y="83462"/>
                  <a:pt x="603484" y="68597"/>
                  <a:pt x="630936" y="45720"/>
                </a:cubicBezTo>
                <a:cubicBezTo>
                  <a:pt x="639379" y="38685"/>
                  <a:pt x="649224" y="33528"/>
                  <a:pt x="658368" y="27432"/>
                </a:cubicBezTo>
                <a:cubicBezTo>
                  <a:pt x="725202" y="71988"/>
                  <a:pt x="641166" y="17602"/>
                  <a:pt x="722376" y="64008"/>
                </a:cubicBezTo>
                <a:cubicBezTo>
                  <a:pt x="731918" y="69460"/>
                  <a:pt x="740664" y="76200"/>
                  <a:pt x="749808" y="82296"/>
                </a:cubicBezTo>
                <a:cubicBezTo>
                  <a:pt x="777240" y="79248"/>
                  <a:pt x="805920" y="81880"/>
                  <a:pt x="832104" y="73152"/>
                </a:cubicBezTo>
                <a:cubicBezTo>
                  <a:pt x="852956" y="66201"/>
                  <a:pt x="868680" y="48768"/>
                  <a:pt x="886968" y="36576"/>
                </a:cubicBezTo>
                <a:lnTo>
                  <a:pt x="914400" y="18288"/>
                </a:lnTo>
                <a:cubicBezTo>
                  <a:pt x="926592" y="21336"/>
                  <a:pt x="940519" y="20461"/>
                  <a:pt x="950976" y="27432"/>
                </a:cubicBezTo>
                <a:cubicBezTo>
                  <a:pt x="1033697" y="82579"/>
                  <a:pt x="907016" y="34115"/>
                  <a:pt x="996696" y="64008"/>
                </a:cubicBezTo>
                <a:cubicBezTo>
                  <a:pt x="1011936" y="60960"/>
                  <a:pt x="1027338" y="58633"/>
                  <a:pt x="1042416" y="54864"/>
                </a:cubicBezTo>
                <a:cubicBezTo>
                  <a:pt x="1051767" y="52526"/>
                  <a:pt x="1060209" y="45720"/>
                  <a:pt x="1069848" y="45720"/>
                </a:cubicBezTo>
                <a:cubicBezTo>
                  <a:pt x="1088388" y="45720"/>
                  <a:pt x="1106725" y="50367"/>
                  <a:pt x="1124712" y="54864"/>
                </a:cubicBezTo>
                <a:cubicBezTo>
                  <a:pt x="1143414" y="59539"/>
                  <a:pt x="1179576" y="73152"/>
                  <a:pt x="1179576" y="73152"/>
                </a:cubicBezTo>
                <a:cubicBezTo>
                  <a:pt x="1194816" y="70104"/>
                  <a:pt x="1211802" y="71719"/>
                  <a:pt x="1225296" y="64008"/>
                </a:cubicBezTo>
                <a:cubicBezTo>
                  <a:pt x="1234838" y="58556"/>
                  <a:pt x="1235813" y="44347"/>
                  <a:pt x="1243584" y="36576"/>
                </a:cubicBezTo>
                <a:cubicBezTo>
                  <a:pt x="1251355" y="28805"/>
                  <a:pt x="1261872" y="24384"/>
                  <a:pt x="1271016" y="18288"/>
                </a:cubicBezTo>
                <a:cubicBezTo>
                  <a:pt x="1286256" y="21336"/>
                  <a:pt x="1302587" y="21001"/>
                  <a:pt x="1316736" y="27432"/>
                </a:cubicBezTo>
                <a:cubicBezTo>
                  <a:pt x="1336745" y="36527"/>
                  <a:pt x="1371600" y="64008"/>
                  <a:pt x="1371600" y="64008"/>
                </a:cubicBezTo>
                <a:cubicBezTo>
                  <a:pt x="1389888" y="57912"/>
                  <a:pt x="1409613" y="55082"/>
                  <a:pt x="1426464" y="45720"/>
                </a:cubicBezTo>
                <a:cubicBezTo>
                  <a:pt x="1437768" y="39440"/>
                  <a:pt x="1443962" y="26567"/>
                  <a:pt x="1453896" y="18288"/>
                </a:cubicBezTo>
                <a:cubicBezTo>
                  <a:pt x="1462339" y="11253"/>
                  <a:pt x="1472184" y="6096"/>
                  <a:pt x="1481328" y="0"/>
                </a:cubicBezTo>
                <a:cubicBezTo>
                  <a:pt x="1490472" y="6096"/>
                  <a:pt x="1500317" y="11253"/>
                  <a:pt x="1508760" y="18288"/>
                </a:cubicBezTo>
                <a:cubicBezTo>
                  <a:pt x="1518694" y="26567"/>
                  <a:pt x="1524964" y="39304"/>
                  <a:pt x="1536192" y="45720"/>
                </a:cubicBezTo>
                <a:cubicBezTo>
                  <a:pt x="1547103" y="51955"/>
                  <a:pt x="1560576" y="51816"/>
                  <a:pt x="1572768" y="54864"/>
                </a:cubicBezTo>
                <a:cubicBezTo>
                  <a:pt x="1713210" y="34801"/>
                  <a:pt x="1585416" y="62450"/>
                  <a:pt x="1664208" y="27432"/>
                </a:cubicBezTo>
                <a:cubicBezTo>
                  <a:pt x="1681824" y="19603"/>
                  <a:pt x="1719072" y="9144"/>
                  <a:pt x="1719072" y="9144"/>
                </a:cubicBezTo>
                <a:cubicBezTo>
                  <a:pt x="1728216" y="15240"/>
                  <a:pt x="1736403" y="23103"/>
                  <a:pt x="1746504" y="27432"/>
                </a:cubicBezTo>
                <a:cubicBezTo>
                  <a:pt x="1758055" y="32382"/>
                  <a:pt x="1770996" y="33124"/>
                  <a:pt x="1783080" y="36576"/>
                </a:cubicBezTo>
                <a:cubicBezTo>
                  <a:pt x="1792348" y="39224"/>
                  <a:pt x="1801368" y="42672"/>
                  <a:pt x="1810512" y="45720"/>
                </a:cubicBezTo>
                <a:cubicBezTo>
                  <a:pt x="1855452" y="34485"/>
                  <a:pt x="1838202" y="45462"/>
                  <a:pt x="1865376" y="18288"/>
                </a:cubicBezTo>
              </a:path>
            </a:pathLst>
          </a:custGeom>
        </p:spPr>
        <p:style>
          <a:lnRef idx="2">
            <a:schemeClr val="accent3"/>
          </a:lnRef>
          <a:fillRef idx="0">
            <a:schemeClr val="accent3"/>
          </a:fillRef>
          <a:effectRef idx="1">
            <a:schemeClr val="accent3"/>
          </a:effectRef>
          <a:fontRef idx="minor">
            <a:schemeClr val="tx1"/>
          </a:fontRef>
        </p:style>
        <p:txBody>
          <a:bodyPr anchor="ctr"/>
          <a:lstStyle/>
          <a:p>
            <a:pPr algn="ctr" fontAlgn="auto">
              <a:spcBef>
                <a:spcPts val="0"/>
              </a:spcBef>
              <a:spcAft>
                <a:spcPts val="0"/>
              </a:spcAft>
              <a:defRPr/>
            </a:pPr>
            <a:endParaRPr lang="sl-SI" dirty="0"/>
          </a:p>
        </p:txBody>
      </p:sp>
      <p:sp>
        <p:nvSpPr>
          <p:cNvPr id="12" name="PoljeZBesedilom 11"/>
          <p:cNvSpPr txBox="1">
            <a:spLocks noChangeArrowheads="1"/>
          </p:cNvSpPr>
          <p:nvPr/>
        </p:nvSpPr>
        <p:spPr bwMode="auto">
          <a:xfrm>
            <a:off x="1835150" y="1916113"/>
            <a:ext cx="1120775" cy="366712"/>
          </a:xfrm>
          <a:prstGeom prst="rect">
            <a:avLst/>
          </a:prstGeom>
          <a:noFill/>
          <a:ln w="9525">
            <a:noFill/>
            <a:miter lim="800000"/>
            <a:headEnd/>
            <a:tailEnd/>
          </a:ln>
        </p:spPr>
        <p:txBody>
          <a:bodyPr wrap="none">
            <a:spAutoFit/>
          </a:bodyPr>
          <a:lstStyle/>
          <a:p>
            <a:pPr>
              <a:defRPr/>
            </a:pPr>
            <a:r>
              <a:rPr lang="sl-SI" b="1">
                <a:solidFill>
                  <a:srgbClr val="00CC00"/>
                </a:solidFill>
                <a:effectLst>
                  <a:outerShdw blurRad="38100" dist="38100" dir="2700000" algn="tl">
                    <a:srgbClr val="C0C0C0"/>
                  </a:outerShdw>
                </a:effectLst>
                <a:latin typeface="Comic Sans MS" pitchFamily="66" charset="0"/>
              </a:rPr>
              <a:t>Vsebina:</a:t>
            </a:r>
          </a:p>
        </p:txBody>
      </p:sp>
      <p:sp>
        <p:nvSpPr>
          <p:cNvPr id="11" name="PoljeZBesedilom 7">
            <a:hlinkClick r:id="rId2" action="ppaction://hlinksldjump"/>
            <a:hlinkHover r:id="rId3" action="ppaction://hlinksldjump"/>
          </p:cNvPr>
          <p:cNvSpPr txBox="1">
            <a:spLocks noChangeArrowheads="1"/>
          </p:cNvSpPr>
          <p:nvPr/>
        </p:nvSpPr>
        <p:spPr bwMode="auto">
          <a:xfrm>
            <a:off x="1714500" y="35591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latin typeface="+mj-lt"/>
              </a:rPr>
              <a:t>Ilirske province</a:t>
            </a:r>
          </a:p>
        </p:txBody>
      </p:sp>
      <p:sp>
        <p:nvSpPr>
          <p:cNvPr id="13" name="PoljeZBesedilom 8">
            <a:hlinkClick r:id="rId4" action="ppaction://hlinksldjump"/>
            <a:hlinkHover r:id="rId5"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latin typeface="+mj-lt"/>
              </a:rPr>
              <a:t>Pomembne osebe</a:t>
            </a:r>
          </a:p>
        </p:txBody>
      </p:sp>
      <p:sp>
        <p:nvSpPr>
          <p:cNvPr id="17"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18" name="Prostoročno 17"/>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19" name="PoljeZBesedilom 18"/>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21" name="Oblika 20"/>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22" name="Raven konektor 21"/>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Raven konektor 22"/>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pic>
        <p:nvPicPr>
          <p:cNvPr id="18443" name="Slika 27" descr="nalnapis.png">
            <a:hlinkClick r:id="rId6" action="ppaction://hlinksldjump"/>
          </p:cNvPr>
          <p:cNvPicPr>
            <a:picLocks noChangeAspect="1"/>
          </p:cNvPicPr>
          <p:nvPr/>
        </p:nvPicPr>
        <p:blipFill>
          <a:blip r:embed="rId7"/>
          <a:srcRect/>
          <a:stretch>
            <a:fillRect/>
          </a:stretch>
        </p:blipFill>
        <p:spPr bwMode="auto">
          <a:xfrm>
            <a:off x="1714500" y="5072063"/>
            <a:ext cx="2338388" cy="504825"/>
          </a:xfrm>
          <a:prstGeom prst="rect">
            <a:avLst/>
          </a:prstGeom>
          <a:noFill/>
          <a:ln w="9525">
            <a:noFill/>
            <a:miter lim="800000"/>
            <a:headEnd/>
            <a:tailEnd/>
          </a:ln>
        </p:spPr>
      </p:pic>
      <p:pic>
        <p:nvPicPr>
          <p:cNvPr id="18444" name="Slika 28" descr="zgo slovencev.png"/>
          <p:cNvPicPr>
            <a:picLocks noChangeAspect="1"/>
          </p:cNvPicPr>
          <p:nvPr/>
        </p:nvPicPr>
        <p:blipFill>
          <a:blip r:embed="rId8"/>
          <a:srcRect/>
          <a:stretch>
            <a:fillRect/>
          </a:stretch>
        </p:blipFill>
        <p:spPr bwMode="auto">
          <a:xfrm>
            <a:off x="4000500" y="4572000"/>
            <a:ext cx="1785938" cy="1123950"/>
          </a:xfrm>
          <a:prstGeom prst="rect">
            <a:avLst/>
          </a:prstGeom>
          <a:noFill/>
          <a:ln w="9525">
            <a:noFill/>
            <a:miter lim="800000"/>
            <a:headEnd/>
            <a:tailEnd/>
          </a:ln>
        </p:spPr>
      </p:pic>
      <p:pic>
        <p:nvPicPr>
          <p:cNvPr id="18445" name="Slika 14" descr="zastava.png"/>
          <p:cNvPicPr>
            <a:picLocks noChangeAspect="1"/>
          </p:cNvPicPr>
          <p:nvPr/>
        </p:nvPicPr>
        <p:blipFill>
          <a:blip r:embed="rId9"/>
          <a:srcRect/>
          <a:stretch>
            <a:fillRect/>
          </a:stretch>
        </p:blipFill>
        <p:spPr bwMode="auto">
          <a:xfrm>
            <a:off x="5500688" y="1587500"/>
            <a:ext cx="2071687" cy="912813"/>
          </a:xfrm>
          <a:prstGeom prst="rect">
            <a:avLst/>
          </a:prstGeom>
          <a:noFill/>
          <a:ln w="9525">
            <a:noFill/>
            <a:miter lim="800000"/>
            <a:headEnd/>
            <a:tailEnd/>
          </a:ln>
        </p:spPr>
      </p:pic>
      <p:pic>
        <p:nvPicPr>
          <p:cNvPr id="18446" name="Slika 19" descr="packa1.png"/>
          <p:cNvPicPr>
            <a:picLocks noChangeAspect="1"/>
          </p:cNvPicPr>
          <p:nvPr/>
        </p:nvPicPr>
        <p:blipFill>
          <a:blip r:embed="rId10"/>
          <a:srcRect/>
          <a:stretch>
            <a:fillRect/>
          </a:stretch>
        </p:blipFill>
        <p:spPr bwMode="auto">
          <a:xfrm>
            <a:off x="7429500" y="5249863"/>
            <a:ext cx="1822450" cy="1608137"/>
          </a:xfrm>
          <a:prstGeom prst="rect">
            <a:avLst/>
          </a:prstGeom>
          <a:noFill/>
          <a:ln w="9525">
            <a:noFill/>
            <a:miter lim="800000"/>
            <a:headEnd/>
            <a:tailEnd/>
          </a:ln>
        </p:spPr>
      </p:pic>
      <p:sp>
        <p:nvSpPr>
          <p:cNvPr id="24" name="PoljeZBesedilom 10">
            <a:hlinkClick r:id="rId11" action="ppaction://hlinksldjump"/>
            <a:hlinkHover r:id="rId12"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latin typeface="+mj-lt"/>
              </a:rPr>
              <a:t>Izhod</a:t>
            </a:r>
          </a:p>
        </p:txBody>
      </p:sp>
    </p:spTree>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p:cNvSpPr>
          <p:nvPr/>
        </p:nvSpPr>
        <p:spPr bwMode="auto">
          <a:xfrm rot="16200000">
            <a:off x="-2011381" y="1368390"/>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Viri in literatura</a:t>
            </a:r>
          </a:p>
        </p:txBody>
      </p:sp>
      <p:sp>
        <p:nvSpPr>
          <p:cNvPr id="68610" name="PoljeZBesedilom 4"/>
          <p:cNvSpPr txBox="1">
            <a:spLocks noChangeArrowheads="1"/>
          </p:cNvSpPr>
          <p:nvPr/>
        </p:nvSpPr>
        <p:spPr bwMode="auto">
          <a:xfrm>
            <a:off x="1857375" y="1143000"/>
            <a:ext cx="184150" cy="369888"/>
          </a:xfrm>
          <a:prstGeom prst="rect">
            <a:avLst/>
          </a:prstGeom>
          <a:noFill/>
          <a:ln w="9525">
            <a:noFill/>
            <a:miter lim="800000"/>
            <a:headEnd/>
            <a:tailEnd/>
          </a:ln>
        </p:spPr>
        <p:txBody>
          <a:bodyPr wrap="none">
            <a:spAutoFit/>
          </a:bodyPr>
          <a:lstStyle/>
          <a:p>
            <a:endParaRPr lang="sl-SI"/>
          </a:p>
        </p:txBody>
      </p:sp>
      <p:sp>
        <p:nvSpPr>
          <p:cNvPr id="6" name="Rectangle 4"/>
          <p:cNvSpPr>
            <a:spLocks noChangeArrowheads="1"/>
          </p:cNvSpPr>
          <p:nvPr/>
        </p:nvSpPr>
        <p:spPr bwMode="auto">
          <a:xfrm>
            <a:off x="1857375" y="785813"/>
            <a:ext cx="7143750" cy="5516562"/>
          </a:xfrm>
          <a:prstGeom prst="rect">
            <a:avLst/>
          </a:prstGeom>
          <a:noFill/>
          <a:ln w="9525">
            <a:noFill/>
            <a:miter lim="800000"/>
            <a:headEnd/>
            <a:tailEnd/>
          </a:ln>
        </p:spPr>
        <p:txBody>
          <a:bodyPr>
            <a:spAutoFit/>
          </a:bodyPr>
          <a:lstStyle/>
          <a:p>
            <a:r>
              <a:rPr lang="sl-SI" b="1" i="1">
                <a:solidFill>
                  <a:srgbClr val="54A40C"/>
                </a:solidFill>
                <a:latin typeface="Comic Sans MS" pitchFamily="66" charset="0"/>
              </a:rPr>
              <a:t>Knjige </a:t>
            </a:r>
            <a:r>
              <a:rPr lang="sl-SI" b="1" i="1">
                <a:latin typeface="Comic Sans MS" pitchFamily="66" charset="0"/>
              </a:rPr>
              <a:t>/ </a:t>
            </a:r>
            <a:r>
              <a:rPr lang="sl-SI" b="1" i="1">
                <a:latin typeface="Comic Sans MS" pitchFamily="66" charset="0"/>
                <a:hlinkClick r:id="rId2" action="ppaction://hlinksldjump"/>
              </a:rPr>
              <a:t>internet</a:t>
            </a:r>
            <a:endParaRPr lang="sl-SI" b="1" i="1">
              <a:latin typeface="Comic Sans MS" pitchFamily="66" charset="0"/>
            </a:endParaRPr>
          </a:p>
          <a:p>
            <a:endParaRPr lang="sl-SI" b="1">
              <a:latin typeface="Comic Sans MS" pitchFamily="66" charset="0"/>
            </a:endParaRPr>
          </a:p>
          <a:p>
            <a:r>
              <a:rPr lang="sl-SI">
                <a:latin typeface="Comic Sans MS" pitchFamily="66" charset="0"/>
              </a:rPr>
              <a:t>Cvirn, Janez.</a:t>
            </a:r>
          </a:p>
          <a:p>
            <a:r>
              <a:rPr lang="sl-SI" b="1">
                <a:latin typeface="Comic Sans MS" pitchFamily="66" charset="0"/>
              </a:rPr>
              <a:t>Slovenska kronika XIX. stoletja: </a:t>
            </a:r>
            <a:r>
              <a:rPr lang="sl-SI">
                <a:latin typeface="Comic Sans MS" pitchFamily="66" charset="0"/>
              </a:rPr>
              <a:t>zv. 1: 1800-1860</a:t>
            </a:r>
          </a:p>
          <a:p>
            <a:r>
              <a:rPr lang="sl-SI" sz="1400">
                <a:latin typeface="Comic Sans MS" pitchFamily="66" charset="0"/>
              </a:rPr>
              <a:t>Ljubljana 2001; strani 60 – 99</a:t>
            </a:r>
            <a:r>
              <a:rPr lang="sl-SI" sz="1400">
                <a:latin typeface="Arial" charset="0"/>
              </a:rPr>
              <a:t>.</a:t>
            </a:r>
            <a:endParaRPr lang="sl-SI">
              <a:latin typeface="Arial" charset="0"/>
            </a:endParaRPr>
          </a:p>
          <a:p>
            <a:endParaRPr lang="sl-SI">
              <a:latin typeface="Comic Sans MS" pitchFamily="66" charset="0"/>
            </a:endParaRPr>
          </a:p>
          <a:p>
            <a:r>
              <a:rPr lang="sl-SI" b="1">
                <a:latin typeface="Comic Sans MS" pitchFamily="66" charset="0"/>
              </a:rPr>
              <a:t>Zgodovina Slovencev</a:t>
            </a:r>
            <a:r>
              <a:rPr lang="sl-SI" b="1">
                <a:latin typeface="Arial" charset="0"/>
              </a:rPr>
              <a:t>. </a:t>
            </a:r>
            <a:r>
              <a:rPr lang="sl-SI">
                <a:latin typeface="Comic Sans MS" pitchFamily="66" charset="0"/>
              </a:rPr>
              <a:t>Jeraša, Cveto. Sluga, Meta. (uredništvo) </a:t>
            </a:r>
            <a:endParaRPr lang="sl-SI" b="1">
              <a:latin typeface="Comic Sans MS" pitchFamily="66" charset="0"/>
            </a:endParaRPr>
          </a:p>
          <a:p>
            <a:r>
              <a:rPr lang="sl-SI" sz="1400">
                <a:latin typeface="Comic Sans MS" pitchFamily="66" charset="0"/>
              </a:rPr>
              <a:t>Cankarjeva založba, Ljubljana 1979; strani 288 – 409.</a:t>
            </a:r>
          </a:p>
          <a:p>
            <a:endParaRPr lang="sl-SI" sz="1400">
              <a:latin typeface="Comic Sans MS" pitchFamily="66" charset="0"/>
            </a:endParaRPr>
          </a:p>
          <a:p>
            <a:r>
              <a:rPr lang="sl-SI">
                <a:latin typeface="Comic Sans MS" pitchFamily="66" charset="0"/>
              </a:rPr>
              <a:t>Marolt, Janez.</a:t>
            </a:r>
            <a:endParaRPr lang="sl-SI" b="1">
              <a:latin typeface="Comic Sans MS" pitchFamily="66" charset="0"/>
            </a:endParaRPr>
          </a:p>
          <a:p>
            <a:r>
              <a:rPr lang="sl-SI" b="1">
                <a:latin typeface="Comic Sans MS" pitchFamily="66" charset="0"/>
              </a:rPr>
              <a:t>Slovenci skozi čas: kronika Slovenske zgodovine</a:t>
            </a:r>
            <a:r>
              <a:rPr lang="sl-SI">
                <a:latin typeface="Comic Sans MS" pitchFamily="66" charset="0"/>
              </a:rPr>
              <a:t>,</a:t>
            </a:r>
          </a:p>
          <a:p>
            <a:r>
              <a:rPr lang="sl-SI" sz="1400">
                <a:latin typeface="Comic Sans MS" pitchFamily="66" charset="0"/>
              </a:rPr>
              <a:t>Jaro Mihelač (slike), DELO tiskarna Ljubljana, Lubljana 1998; strani 143 – 145.</a:t>
            </a:r>
          </a:p>
          <a:p>
            <a:endParaRPr lang="sl-SI" sz="1600">
              <a:latin typeface="Comic Sans MS" pitchFamily="66" charset="0"/>
            </a:endParaRPr>
          </a:p>
          <a:p>
            <a:r>
              <a:rPr lang="sl-SI" sz="1600">
                <a:latin typeface="Comic Sans MS" pitchFamily="66" charset="0"/>
              </a:rPr>
              <a:t>Vodopivec, Peter. Žvanut, Maja.</a:t>
            </a:r>
          </a:p>
          <a:p>
            <a:r>
              <a:rPr lang="sl-SI" b="1">
                <a:latin typeface="Comic Sans MS" pitchFamily="66" charset="0"/>
              </a:rPr>
              <a:t>Vzpon meščanstva; učbenik za 8. razred devetletne OŠ</a:t>
            </a:r>
          </a:p>
          <a:p>
            <a:r>
              <a:rPr lang="sl-SI" sz="1400">
                <a:latin typeface="Comic Sans MS" pitchFamily="66" charset="0"/>
              </a:rPr>
              <a:t>Založba Modrijan, Ljubljana 2002; 3. izdaja; strani 131 – 132.</a:t>
            </a:r>
          </a:p>
          <a:p>
            <a:endParaRPr lang="sl-SI" sz="1400">
              <a:latin typeface="Comic Sans MS" pitchFamily="66" charset="0"/>
            </a:endParaRPr>
          </a:p>
          <a:p>
            <a:endParaRPr lang="sl-SI" sz="1400">
              <a:latin typeface="Comic Sans MS" pitchFamily="66" charset="0"/>
            </a:endParaRPr>
          </a:p>
          <a:p>
            <a:endParaRPr lang="sl-SI" b="1" i="1">
              <a:solidFill>
                <a:srgbClr val="54A40C"/>
              </a:solidFill>
              <a:latin typeface="Comic Sans MS" pitchFamily="66" charset="0"/>
            </a:endParaRPr>
          </a:p>
          <a:p>
            <a:endParaRPr lang="sl-SI" b="1" i="1">
              <a:solidFill>
                <a:srgbClr val="54A40C"/>
              </a:solidFill>
              <a:latin typeface="Comic Sans MS" pitchFamily="66" charset="0"/>
            </a:endParaRPr>
          </a:p>
          <a:p>
            <a:endParaRPr lang="sl-SI" sz="1400">
              <a:latin typeface="Comic Sans MS" pitchFamily="66" charset="0"/>
            </a:endParaRPr>
          </a:p>
          <a:p>
            <a:endParaRPr lang="sl-SI" sz="1400">
              <a:latin typeface="Comic Sans MS" pitchFamily="66" charset="0"/>
            </a:endParaRPr>
          </a:p>
        </p:txBody>
      </p:sp>
      <p:pic>
        <p:nvPicPr>
          <p:cNvPr id="68612" name="Slika 19" descr="hiska ikonca.jpg">
            <a:hlinkClick r:id="rId3" action="ppaction://hlinksldjump"/>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893175" y="6524625"/>
            <a:ext cx="161925" cy="214313"/>
          </a:xfrm>
          <a:prstGeom prst="rect">
            <a:avLst/>
          </a:prstGeom>
          <a:noFill/>
          <a:ln w="9525">
            <a:noFill/>
            <a:miter lim="800000"/>
            <a:headEnd/>
            <a:tailEnd/>
          </a:ln>
        </p:spPr>
      </p:pic>
      <p:pic>
        <p:nvPicPr>
          <p:cNvPr id="68613" name="Slika 8" descr="knigeviri.png"/>
          <p:cNvPicPr>
            <a:picLocks noChangeAspect="1"/>
          </p:cNvPicPr>
          <p:nvPr/>
        </p:nvPicPr>
        <p:blipFill>
          <a:blip r:embed="rId5"/>
          <a:srcRect/>
          <a:stretch>
            <a:fillRect/>
          </a:stretch>
        </p:blipFill>
        <p:spPr bwMode="auto">
          <a:xfrm>
            <a:off x="3786188" y="5214938"/>
            <a:ext cx="2428875" cy="140017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1857375" y="357188"/>
            <a:ext cx="7143750" cy="7262812"/>
          </a:xfrm>
          <a:prstGeom prst="rect">
            <a:avLst/>
          </a:prstGeom>
          <a:noFill/>
          <a:ln w="9525">
            <a:noFill/>
            <a:miter lim="800000"/>
            <a:headEnd/>
            <a:tailEnd/>
          </a:ln>
        </p:spPr>
        <p:txBody>
          <a:bodyPr>
            <a:spAutoFit/>
          </a:bodyPr>
          <a:lstStyle/>
          <a:p>
            <a:pPr>
              <a:defRPr/>
            </a:pPr>
            <a:endParaRPr lang="sl-SI" sz="1400" dirty="0">
              <a:latin typeface="Comic Sans MS" pitchFamily="66" charset="0"/>
            </a:endParaRPr>
          </a:p>
          <a:p>
            <a:pPr>
              <a:defRPr/>
            </a:pPr>
            <a:endParaRPr lang="sl-SI" sz="1400" dirty="0">
              <a:latin typeface="Comic Sans MS" pitchFamily="66" charset="0"/>
            </a:endParaRPr>
          </a:p>
          <a:p>
            <a:pPr>
              <a:defRPr/>
            </a:pPr>
            <a:r>
              <a:rPr lang="sl-SI" b="1" i="1" dirty="0">
                <a:latin typeface="+mj-lt"/>
                <a:hlinkClick r:id="rId2" action="ppaction://hlinksldjump"/>
              </a:rPr>
              <a:t>Knjige</a:t>
            </a:r>
            <a:r>
              <a:rPr lang="sl-SI" b="1" i="1" dirty="0">
                <a:latin typeface="+mj-lt"/>
              </a:rPr>
              <a:t> / </a:t>
            </a:r>
            <a:r>
              <a:rPr lang="sl-SI" b="1" i="1" dirty="0">
                <a:solidFill>
                  <a:srgbClr val="54A40C"/>
                </a:solidFill>
                <a:latin typeface="+mj-lt"/>
              </a:rPr>
              <a:t>internet</a:t>
            </a:r>
          </a:p>
          <a:p>
            <a:pPr>
              <a:defRPr/>
            </a:pPr>
            <a:endParaRPr lang="sl-SI" b="1" i="1" dirty="0">
              <a:solidFill>
                <a:srgbClr val="54A40C"/>
              </a:solidFill>
              <a:latin typeface="+mj-lt"/>
            </a:endParaRPr>
          </a:p>
          <a:p>
            <a:pPr>
              <a:defRPr/>
            </a:pPr>
            <a:endParaRPr lang="sl-SI" sz="1400" u="sng" dirty="0">
              <a:latin typeface="+mn-lt"/>
              <a:hlinkClick r:id="rId3"/>
            </a:endParaRPr>
          </a:p>
          <a:p>
            <a:pPr>
              <a:defRPr/>
            </a:pPr>
            <a:r>
              <a:rPr lang="en-US" sz="1400" u="sng" dirty="0">
                <a:latin typeface="+mn-lt"/>
                <a:hlinkClick r:id="rId3"/>
              </a:rPr>
              <a:t>http://sl.wikipedia.org/wiki/Slika:Friedrich_von_Amerling_003.jpg</a:t>
            </a:r>
            <a:endParaRPr lang="sl-SI" sz="1400" dirty="0">
              <a:latin typeface="+mn-lt"/>
            </a:endParaRPr>
          </a:p>
          <a:p>
            <a:pPr>
              <a:defRPr/>
            </a:pPr>
            <a:r>
              <a:rPr lang="en-US" sz="1400" u="sng" dirty="0">
                <a:latin typeface="+mn-lt"/>
                <a:hlinkClick r:id="rId4"/>
              </a:rPr>
              <a:t>http://sl.wikipedia.org/wiki/Slika:Andrea_Appiani_002.jpg</a:t>
            </a:r>
            <a:endParaRPr lang="sl-SI" sz="1400" dirty="0">
              <a:latin typeface="+mn-lt"/>
            </a:endParaRPr>
          </a:p>
          <a:p>
            <a:pPr>
              <a:defRPr/>
            </a:pPr>
            <a:r>
              <a:rPr lang="en-US" sz="1400" u="sng" dirty="0">
                <a:latin typeface="+mn-lt"/>
                <a:hlinkClick r:id="rId5"/>
              </a:rPr>
              <a:t>http://www.historyforkids.org/learn/clothing/pictures/cotton.jpg</a:t>
            </a:r>
            <a:endParaRPr lang="sl-SI" sz="1400" dirty="0">
              <a:latin typeface="+mn-lt"/>
            </a:endParaRPr>
          </a:p>
          <a:p>
            <a:pPr>
              <a:defRPr/>
            </a:pPr>
            <a:r>
              <a:rPr lang="en-US" sz="1400" u="sng" dirty="0">
                <a:latin typeface="+mn-lt"/>
                <a:hlinkClick r:id="rId6"/>
              </a:rPr>
              <a:t>http://www.intratext.com/IXT/SLV0031/_P8.HTM</a:t>
            </a:r>
            <a:endParaRPr lang="sl-SI" sz="1400" dirty="0">
              <a:latin typeface="+mn-lt"/>
            </a:endParaRPr>
          </a:p>
          <a:p>
            <a:pPr>
              <a:defRPr/>
            </a:pPr>
            <a:r>
              <a:rPr lang="en-US" sz="1400" u="sng" dirty="0">
                <a:latin typeface="+mn-lt"/>
                <a:hlinkClick r:id="rId7"/>
              </a:rPr>
              <a:t>http://www.nuk.uni-lj.si/nuk3.asp?id=381652467</a:t>
            </a:r>
            <a:endParaRPr lang="sl-SI" sz="1400" dirty="0">
              <a:latin typeface="+mn-lt"/>
            </a:endParaRPr>
          </a:p>
          <a:p>
            <a:pPr>
              <a:defRPr/>
            </a:pPr>
            <a:r>
              <a:rPr lang="en-US" sz="1400" u="sng" dirty="0">
                <a:latin typeface="+mn-lt"/>
                <a:hlinkClick r:id="rId8"/>
              </a:rPr>
              <a:t>http://news.nationalgeographic.com/news/bigphotos/images/070117-napoleon_big.jpg</a:t>
            </a:r>
            <a:endParaRPr lang="sl-SI" sz="1400" dirty="0">
              <a:latin typeface="+mn-lt"/>
            </a:endParaRPr>
          </a:p>
          <a:p>
            <a:pPr>
              <a:defRPr/>
            </a:pPr>
            <a:r>
              <a:rPr lang="en-US" sz="1400" u="sng" dirty="0">
                <a:latin typeface="+mn-lt"/>
                <a:hlinkClick r:id="rId9"/>
              </a:rPr>
              <a:t>http://republique.genstab.ru/images/marmont.jpg</a:t>
            </a:r>
            <a:endParaRPr lang="sl-SI" sz="1400" dirty="0">
              <a:latin typeface="+mn-lt"/>
            </a:endParaRPr>
          </a:p>
          <a:p>
            <a:pPr>
              <a:defRPr/>
            </a:pPr>
            <a:r>
              <a:rPr lang="en-US" sz="1400" u="sng" dirty="0">
                <a:latin typeface="+mn-lt"/>
                <a:hlinkClick r:id="rId10"/>
              </a:rPr>
              <a:t>http://www.dlib.si/documents/znanstveni_clanki/kronika/pdf/URN_NBN_SI_doc-9M1BSVND.pdf</a:t>
            </a:r>
            <a:endParaRPr lang="sl-SI" sz="1400" dirty="0">
              <a:latin typeface="+mn-lt"/>
            </a:endParaRPr>
          </a:p>
          <a:p>
            <a:pPr>
              <a:defRPr/>
            </a:pPr>
            <a:r>
              <a:rPr lang="en-US" sz="1400" u="sng" dirty="0">
                <a:latin typeface="+mn-lt"/>
                <a:hlinkClick r:id="rId11"/>
              </a:rPr>
              <a:t>http://www.uni-lj.si/o_univerzi_v_ljubljani/zgodovina_ul/francoske_centralne_sole.ashttp://www.arhiv.gov.si/fileadmin/arhiv.gov.si/pageuploads/publikacije/slovenia.pdf</a:t>
            </a:r>
            <a:endParaRPr lang="sl-SI" sz="1400" u="sng" dirty="0">
              <a:latin typeface="+mn-lt"/>
            </a:endParaRPr>
          </a:p>
          <a:p>
            <a:pPr>
              <a:defRPr/>
            </a:pPr>
            <a:r>
              <a:rPr lang="en-US" sz="1400" u="sng" dirty="0">
                <a:latin typeface="+mn-lt"/>
                <a:hlinkClick r:id="rId12"/>
              </a:rPr>
              <a:t>http://sl.wikipedia.org/wiki/Ilirske_province</a:t>
            </a:r>
            <a:endParaRPr lang="sl-SI" sz="1400" u="sng" dirty="0">
              <a:latin typeface="+mn-lt"/>
            </a:endParaRPr>
          </a:p>
          <a:p>
            <a:pPr>
              <a:defRPr/>
            </a:pPr>
            <a:r>
              <a:rPr lang="en-US" sz="1400" u="sng" dirty="0">
                <a:latin typeface="+mn-lt"/>
                <a:hlinkClick r:id="rId13"/>
              </a:rPr>
              <a:t>http://www.zrss.si/default.asp?link=predmet&amp;tip=6&amp;pID=34&amp;rID=419</a:t>
            </a:r>
            <a:endParaRPr lang="sl-SI" sz="1400" u="sng" dirty="0">
              <a:latin typeface="+mn-lt"/>
            </a:endParaRPr>
          </a:p>
          <a:p>
            <a:pPr>
              <a:defRPr/>
            </a:pPr>
            <a:r>
              <a:rPr lang="sl-SI" sz="1400" dirty="0">
                <a:latin typeface="+mn-lt"/>
                <a:hlinkClick r:id="rId14"/>
              </a:rPr>
              <a:t>http://www.burger.si/Ljubljana/Spomeniki_Francoski_Iliriji.htm</a:t>
            </a:r>
            <a:endParaRPr lang="sl-SI" sz="1400" dirty="0">
              <a:latin typeface="+mn-lt"/>
            </a:endParaRPr>
          </a:p>
          <a:p>
            <a:pPr>
              <a:defRPr/>
            </a:pPr>
            <a:endParaRPr lang="sl-SI" sz="1400" dirty="0">
              <a:latin typeface="+mn-lt"/>
            </a:endParaRPr>
          </a:p>
          <a:p>
            <a:pPr>
              <a:defRPr/>
            </a:pPr>
            <a:endParaRPr lang="sl-SI" sz="1400" u="sng" dirty="0">
              <a:latin typeface="+mn-lt"/>
            </a:endParaRPr>
          </a:p>
          <a:p>
            <a:pPr>
              <a:defRPr/>
            </a:pPr>
            <a:endParaRPr lang="sl-SI" dirty="0"/>
          </a:p>
          <a:p>
            <a:pPr>
              <a:defRPr/>
            </a:pPr>
            <a:endParaRPr lang="sl-SI" b="1" i="1" dirty="0">
              <a:solidFill>
                <a:srgbClr val="54A40C"/>
              </a:solidFill>
              <a:latin typeface="+mj-lt"/>
            </a:endParaRPr>
          </a:p>
          <a:p>
            <a:pPr>
              <a:defRPr/>
            </a:pPr>
            <a:endParaRPr lang="sl-SI" b="1" i="1" dirty="0">
              <a:solidFill>
                <a:srgbClr val="54A40C"/>
              </a:solidFill>
              <a:latin typeface="+mj-lt"/>
            </a:endParaRPr>
          </a:p>
          <a:p>
            <a:pPr>
              <a:defRPr/>
            </a:pPr>
            <a:endParaRPr lang="sl-SI" dirty="0">
              <a:latin typeface="+mj-lt"/>
            </a:endParaRPr>
          </a:p>
          <a:p>
            <a:pPr>
              <a:defRPr/>
            </a:pPr>
            <a:endParaRPr lang="sl-SI" b="1" i="1" dirty="0">
              <a:solidFill>
                <a:srgbClr val="54A40C"/>
              </a:solidFill>
              <a:latin typeface="+mj-lt"/>
            </a:endParaRPr>
          </a:p>
          <a:p>
            <a:pPr>
              <a:defRPr/>
            </a:pPr>
            <a:endParaRPr lang="sl-SI" b="1" i="1" dirty="0">
              <a:solidFill>
                <a:srgbClr val="54A40C"/>
              </a:solidFill>
              <a:latin typeface="+mj-lt"/>
            </a:endParaRPr>
          </a:p>
          <a:p>
            <a:pPr>
              <a:defRPr/>
            </a:pPr>
            <a:endParaRPr lang="sl-SI" sz="1400" dirty="0">
              <a:latin typeface="Comic Sans MS" pitchFamily="66" charset="0"/>
            </a:endParaRPr>
          </a:p>
          <a:p>
            <a:pPr>
              <a:defRPr/>
            </a:pPr>
            <a:endParaRPr lang="sl-SI" sz="1400" dirty="0">
              <a:latin typeface="Comic Sans MS" pitchFamily="66" charset="0"/>
            </a:endParaRPr>
          </a:p>
        </p:txBody>
      </p:sp>
      <p:sp>
        <p:nvSpPr>
          <p:cNvPr id="7" name="Naslov 3"/>
          <p:cNvSpPr>
            <a:spLocks/>
          </p:cNvSpPr>
          <p:nvPr/>
        </p:nvSpPr>
        <p:spPr bwMode="auto">
          <a:xfrm rot="16200000">
            <a:off x="-2011381" y="1368390"/>
            <a:ext cx="7094537" cy="785812"/>
          </a:xfrm>
          <a:prstGeom prst="rect">
            <a:avLst/>
          </a:prstGeom>
          <a:noFill/>
          <a:ln w="9525">
            <a:noFill/>
            <a:miter lim="800000"/>
            <a:headEnd/>
            <a:tailEnd/>
          </a:ln>
        </p:spPr>
        <p:txBody>
          <a:bodyPr anchor="ctr">
            <a:scene3d>
              <a:camera prst="orthographicFront"/>
              <a:lightRig rig="threePt" dir="t"/>
            </a:scene3d>
            <a:sp3d extrusionH="57150">
              <a:bevelT w="38100" h="38100"/>
            </a:sp3d>
          </a:bodyPr>
          <a:lstStyle/>
          <a:p>
            <a:pPr algn="ctr">
              <a:defRPr/>
            </a:pPr>
            <a:r>
              <a:rPr lang="sl-SI" sz="2800" b="1" dirty="0">
                <a:solidFill>
                  <a:srgbClr val="FF0000"/>
                </a:solidFill>
                <a:latin typeface="Comic Sans MS" pitchFamily="66" charset="0"/>
              </a:rPr>
              <a:t>Viri in literatura</a:t>
            </a:r>
          </a:p>
        </p:txBody>
      </p:sp>
      <p:pic>
        <p:nvPicPr>
          <p:cNvPr id="69635" name="Slika 19" descr="hiska ikonca.jpg">
            <a:hlinkClick r:id="rId15" action="ppaction://hlinksldjump"/>
          </p:cNvPr>
          <p:cNvPicPr>
            <a:picLocks noChangeAspect="1"/>
          </p:cNvPicPr>
          <p:nvPr/>
        </p:nvPicPr>
        <p:blipFill>
          <a:blip r:embed="rId16">
            <a:clrChange>
              <a:clrFrom>
                <a:srgbClr val="FFFFFF"/>
              </a:clrFrom>
              <a:clrTo>
                <a:srgbClr val="FFFFFF">
                  <a:alpha val="0"/>
                </a:srgbClr>
              </a:clrTo>
            </a:clrChange>
          </a:blip>
          <a:srcRect/>
          <a:stretch>
            <a:fillRect/>
          </a:stretch>
        </p:blipFill>
        <p:spPr bwMode="auto">
          <a:xfrm>
            <a:off x="8893175" y="6524625"/>
            <a:ext cx="161925" cy="214313"/>
          </a:xfrm>
          <a:prstGeom prst="rect">
            <a:avLst/>
          </a:prstGeom>
          <a:noFill/>
          <a:ln w="9525">
            <a:noFill/>
            <a:miter lim="800000"/>
            <a:headEnd/>
            <a:tailEnd/>
          </a:ln>
        </p:spPr>
      </p:pic>
      <p:pic>
        <p:nvPicPr>
          <p:cNvPr id="69636" name="Slika 8" descr="comp xD.png"/>
          <p:cNvPicPr>
            <a:picLocks noChangeAspect="1"/>
          </p:cNvPicPr>
          <p:nvPr/>
        </p:nvPicPr>
        <p:blipFill>
          <a:blip r:embed="rId17"/>
          <a:srcRect/>
          <a:stretch>
            <a:fillRect/>
          </a:stretch>
        </p:blipFill>
        <p:spPr bwMode="auto">
          <a:xfrm>
            <a:off x="4143375" y="5143500"/>
            <a:ext cx="1874838" cy="1506538"/>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43213" y="5365750"/>
            <a:ext cx="1930400" cy="511175"/>
          </a:xfrm>
          <a:prstGeom prst="rect">
            <a:avLst/>
          </a:prstGeom>
          <a:noFill/>
          <a:ln w="9525">
            <a:noFill/>
            <a:miter lim="800000"/>
            <a:headEnd/>
            <a:tailEnd/>
          </a:ln>
        </p:spPr>
      </p:pic>
      <p:sp>
        <p:nvSpPr>
          <p:cNvPr id="70658" name="Rectangle 6"/>
          <p:cNvSpPr>
            <a:spLocks noChangeArrowheads="1"/>
          </p:cNvSpPr>
          <p:nvPr/>
        </p:nvSpPr>
        <p:spPr bwMode="auto">
          <a:xfrm>
            <a:off x="1643063" y="285750"/>
            <a:ext cx="5759450" cy="457200"/>
          </a:xfrm>
          <a:prstGeom prst="rect">
            <a:avLst/>
          </a:prstGeom>
          <a:noFill/>
          <a:ln w="9525">
            <a:noFill/>
            <a:miter lim="800000"/>
            <a:headEnd/>
            <a:tailEnd/>
          </a:ln>
        </p:spPr>
        <p:txBody>
          <a:bodyPr>
            <a:spAutoFit/>
          </a:bodyPr>
          <a:lstStyle/>
          <a:p>
            <a:r>
              <a:rPr lang="sl-SI" sz="2400" b="1">
                <a:solidFill>
                  <a:srgbClr val="FF0000"/>
                </a:solidFill>
                <a:latin typeface="Comic Sans MS" pitchFamily="66" charset="0"/>
              </a:rPr>
              <a:t>Koračnica Radetzkega</a:t>
            </a:r>
          </a:p>
        </p:txBody>
      </p:sp>
      <p:sp>
        <p:nvSpPr>
          <p:cNvPr id="70659" name="PoljeZBesedilom 4"/>
          <p:cNvSpPr txBox="1">
            <a:spLocks noChangeArrowheads="1"/>
          </p:cNvSpPr>
          <p:nvPr/>
        </p:nvSpPr>
        <p:spPr bwMode="auto">
          <a:xfrm>
            <a:off x="1763713" y="1557338"/>
            <a:ext cx="3433762" cy="4211637"/>
          </a:xfrm>
          <a:prstGeom prst="rect">
            <a:avLst/>
          </a:prstGeom>
          <a:noFill/>
          <a:ln w="9525">
            <a:noFill/>
            <a:miter lim="800000"/>
            <a:headEnd/>
            <a:tailEnd/>
          </a:ln>
        </p:spPr>
        <p:txBody>
          <a:bodyPr>
            <a:spAutoFit/>
          </a:bodyPr>
          <a:lstStyle/>
          <a:p>
            <a:r>
              <a:rPr lang="sl-SI">
                <a:latin typeface="Comic Sans MS" pitchFamily="66" charset="0"/>
              </a:rPr>
              <a:t>Josefa Rodetzk</a:t>
            </a:r>
            <a:r>
              <a:rPr lang="sl-SI">
                <a:latin typeface="Arial" charset="0"/>
              </a:rPr>
              <a:t>i</a:t>
            </a:r>
            <a:r>
              <a:rPr lang="sl-SI">
                <a:latin typeface="Comic Sans MS" pitchFamily="66" charset="0"/>
              </a:rPr>
              <a:t>, je bil </a:t>
            </a:r>
          </a:p>
          <a:p>
            <a:r>
              <a:rPr lang="sl-SI">
                <a:latin typeface="Comic Sans MS" pitchFamily="66" charset="0"/>
              </a:rPr>
              <a:t>eden največjih avstrijskih vojskovodij, ki se je kot mlad vojak</a:t>
            </a:r>
            <a:r>
              <a:rPr lang="sl-SI">
                <a:latin typeface="Arial" charset="0"/>
              </a:rPr>
              <a:t> </a:t>
            </a:r>
            <a:r>
              <a:rPr lang="sl-SI">
                <a:latin typeface="Comic Sans MS" pitchFamily="66" charset="0"/>
              </a:rPr>
              <a:t>boril v Italiji proti Napoleonu in se tam odlikoval </a:t>
            </a:r>
            <a:endParaRPr lang="sl-SI">
              <a:latin typeface="Arial" charset="0"/>
            </a:endParaRPr>
          </a:p>
          <a:p>
            <a:r>
              <a:rPr lang="sl-SI">
                <a:latin typeface="Comic Sans MS" pitchFamily="66" charset="0"/>
              </a:rPr>
              <a:t>z izjemnim</a:t>
            </a:r>
            <a:r>
              <a:rPr lang="sl-SI">
                <a:latin typeface="Arial" charset="0"/>
              </a:rPr>
              <a:t> p</a:t>
            </a:r>
            <a:r>
              <a:rPr lang="sl-SI">
                <a:latin typeface="Comic Sans MS" pitchFamily="66" charset="0"/>
              </a:rPr>
              <a:t>ogumom. </a:t>
            </a:r>
          </a:p>
          <a:p>
            <a:r>
              <a:rPr lang="sl-SI">
                <a:latin typeface="Comic Sans MS" pitchFamily="66" charset="0"/>
              </a:rPr>
              <a:t>V bitki pri Marengu je </a:t>
            </a:r>
            <a:r>
              <a:rPr lang="sl-SI">
                <a:latin typeface="Arial" charset="0"/>
              </a:rPr>
              <a:t>d</a:t>
            </a:r>
            <a:r>
              <a:rPr lang="sl-SI">
                <a:latin typeface="Comic Sans MS" pitchFamily="66" charset="0"/>
              </a:rPr>
              <a:t>obil pet strelnih ran. Leta 1809 </a:t>
            </a:r>
            <a:r>
              <a:rPr lang="sl-SI">
                <a:latin typeface="Arial" charset="0"/>
              </a:rPr>
              <a:t>j</a:t>
            </a:r>
            <a:r>
              <a:rPr lang="sl-SI">
                <a:latin typeface="Comic Sans MS" pitchFamily="66" charset="0"/>
              </a:rPr>
              <a:t>e postal feldmaršal. </a:t>
            </a:r>
          </a:p>
          <a:p>
            <a:endParaRPr lang="sl-SI">
              <a:latin typeface="Comic Sans MS" pitchFamily="66" charset="0"/>
            </a:endParaRPr>
          </a:p>
          <a:p>
            <a:r>
              <a:rPr lang="sl-SI">
                <a:latin typeface="Comic Sans MS" pitchFamily="66" charset="0"/>
              </a:rPr>
              <a:t>Avstrijski vojaki so v </a:t>
            </a:r>
            <a:r>
              <a:rPr lang="sl-SI">
                <a:latin typeface="Arial" charset="0"/>
              </a:rPr>
              <a:t>n</a:t>
            </a:r>
            <a:r>
              <a:rPr lang="sl-SI">
                <a:latin typeface="Comic Sans MS" pitchFamily="66" charset="0"/>
              </a:rPr>
              <a:t>jem videli svojega idola in ga imeli</a:t>
            </a:r>
          </a:p>
          <a:p>
            <a:r>
              <a:rPr lang="sl-SI">
                <a:latin typeface="Arial" charset="0"/>
              </a:rPr>
              <a:t>z</a:t>
            </a:r>
            <a:r>
              <a:rPr lang="sl-SI">
                <a:latin typeface="Comic Sans MS" pitchFamily="66" charset="0"/>
              </a:rPr>
              <a:t>a nepremagljivega. </a:t>
            </a:r>
          </a:p>
          <a:p>
            <a:r>
              <a:rPr lang="sl-SI">
                <a:latin typeface="Comic Sans MS" pitchFamily="66" charset="0"/>
              </a:rPr>
              <a:t>Johann Strauss mu je posvetil koračnico </a:t>
            </a:r>
            <a:r>
              <a:rPr lang="sl-SI">
                <a:latin typeface="Comic Sans MS" pitchFamily="66" charset="0"/>
                <a:hlinkClick r:id="rId3" action="ppaction://hlinkfile"/>
              </a:rPr>
              <a:t>Radetzki marš</a:t>
            </a:r>
            <a:r>
              <a:rPr lang="sl-SI">
                <a:latin typeface="Comic Sans MS" pitchFamily="66" charset="0"/>
              </a:rPr>
              <a:t>.  </a:t>
            </a:r>
          </a:p>
        </p:txBody>
      </p:sp>
      <p:pic>
        <p:nvPicPr>
          <p:cNvPr id="6" name="Slika 5" descr="radetzki.jpg"/>
          <p:cNvPicPr>
            <a:picLocks noChangeAspect="1"/>
          </p:cNvPicPr>
          <p:nvPr/>
        </p:nvPicPr>
        <p:blipFill>
          <a:blip r:embed="rId4"/>
          <a:stretch>
            <a:fillRect/>
          </a:stretch>
        </p:blipFill>
        <p:spPr>
          <a:xfrm>
            <a:off x="6162675" y="1063625"/>
            <a:ext cx="2657475" cy="3579813"/>
          </a:xfrm>
          <a:prstGeom prst="rect">
            <a:avLst/>
          </a:prstGeom>
          <a:ln>
            <a:noFill/>
          </a:ln>
          <a:effectLst>
            <a:outerShdw blurRad="292100" dist="139700" dir="2700000" algn="tl" rotWithShape="0">
              <a:srgbClr val="333333">
                <a:alpha val="65000"/>
              </a:srgbClr>
            </a:outerShdw>
          </a:effectLst>
        </p:spPr>
      </p:pic>
      <p:sp>
        <p:nvSpPr>
          <p:cNvPr id="7" name="Pravokotnik 6"/>
          <p:cNvSpPr/>
          <p:nvPr/>
        </p:nvSpPr>
        <p:spPr>
          <a:xfrm rot="2656622">
            <a:off x="8469313" y="1016000"/>
            <a:ext cx="566737" cy="277813"/>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8" name="Pravokotnik 7"/>
          <p:cNvSpPr/>
          <p:nvPr/>
        </p:nvSpPr>
        <p:spPr>
          <a:xfrm rot="19052094">
            <a:off x="5880100" y="989013"/>
            <a:ext cx="636588" cy="279400"/>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2" name="PoljeZBesedilom 9"/>
          <p:cNvSpPr txBox="1"/>
          <p:nvPr/>
        </p:nvSpPr>
        <p:spPr>
          <a:xfrm>
            <a:off x="7500938" y="5143500"/>
            <a:ext cx="1285875" cy="276225"/>
          </a:xfrm>
          <a:prstGeom prst="rect">
            <a:avLst/>
          </a:prstGeom>
          <a:noFill/>
        </p:spPr>
        <p:txBody>
          <a:bodyPr wrap="none">
            <a:spAutoFit/>
          </a:bodyPr>
          <a:lstStyle/>
          <a:p>
            <a:pPr>
              <a:defRPr/>
            </a:pPr>
            <a:r>
              <a:rPr lang="sl-SI" sz="1200" i="1" dirty="0">
                <a:latin typeface="+mn-lt"/>
              </a:rPr>
              <a:t>Josef </a:t>
            </a:r>
            <a:r>
              <a:rPr lang="sl-SI" sz="1200" i="1" dirty="0" err="1">
                <a:latin typeface="+mn-lt"/>
              </a:rPr>
              <a:t>Rodetzki</a:t>
            </a:r>
            <a:endParaRPr lang="sl-SI" sz="1200" i="1" dirty="0">
              <a:latin typeface="+mn-lt"/>
            </a:endParaRPr>
          </a:p>
        </p:txBody>
      </p:sp>
      <p:cxnSp>
        <p:nvCxnSpPr>
          <p:cNvPr id="12" name="Ukrivljen konektor 11"/>
          <p:cNvCxnSpPr>
            <a:stCxn id="0" idx="0"/>
            <a:endCxn id="6" idx="2"/>
          </p:cNvCxnSpPr>
          <p:nvPr/>
        </p:nvCxnSpPr>
        <p:spPr>
          <a:xfrm rot="16200000" flipV="1">
            <a:off x="7515226" y="4514850"/>
            <a:ext cx="500062" cy="75723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70665" name="Slika 6" descr="puscicalevo.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786813" y="6572250"/>
            <a:ext cx="214312" cy="149225"/>
          </a:xfrm>
          <a:prstGeom prst="rect">
            <a:avLst/>
          </a:prstGeom>
          <a:noFill/>
          <a:ln w="9525">
            <a:noFill/>
            <a:miter lim="800000"/>
            <a:headEnd/>
            <a:tailEnd/>
          </a:ln>
        </p:spPr>
      </p:pic>
      <p:pic>
        <p:nvPicPr>
          <p:cNvPr id="70666" name="Slika 16" descr="violina.png"/>
          <p:cNvPicPr>
            <a:picLocks noChangeAspect="1"/>
          </p:cNvPicPr>
          <p:nvPr/>
        </p:nvPicPr>
        <p:blipFill>
          <a:blip r:embed="rId7"/>
          <a:srcRect/>
          <a:stretch>
            <a:fillRect/>
          </a:stretch>
        </p:blipFill>
        <p:spPr bwMode="auto">
          <a:xfrm>
            <a:off x="4500563" y="4725988"/>
            <a:ext cx="1957387" cy="2132012"/>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upRight)">
                                      <p:cBhvr>
                                        <p:cTn id="11" dur="500"/>
                                        <p:tgtEl>
                                          <p:spTgt spid="8"/>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4"/>
          <p:cNvSpPr txBox="1">
            <a:spLocks noChangeArrowheads="1"/>
          </p:cNvSpPr>
          <p:nvPr/>
        </p:nvSpPr>
        <p:spPr bwMode="auto">
          <a:xfrm>
            <a:off x="2339975" y="898525"/>
            <a:ext cx="5616575" cy="5602288"/>
          </a:xfrm>
          <a:prstGeom prst="rect">
            <a:avLst/>
          </a:prstGeom>
          <a:noFill/>
          <a:ln w="9525">
            <a:noFill/>
            <a:miter lim="800000"/>
            <a:headEnd/>
            <a:tailEnd/>
          </a:ln>
        </p:spPr>
        <p:txBody>
          <a:bodyPr>
            <a:spAutoFit/>
          </a:bodyPr>
          <a:lstStyle/>
          <a:p>
            <a:pPr algn="ctr">
              <a:spcBef>
                <a:spcPct val="50000"/>
              </a:spcBef>
            </a:pPr>
            <a:endParaRPr lang="sl-SI" sz="2800">
              <a:latin typeface="Comic Sans MS" pitchFamily="66" charset="0"/>
            </a:endParaRPr>
          </a:p>
          <a:p>
            <a:pPr algn="ctr">
              <a:spcBef>
                <a:spcPct val="50000"/>
              </a:spcBef>
            </a:pPr>
            <a:r>
              <a:rPr lang="sl-SI" sz="2800">
                <a:latin typeface="Comic Sans MS" pitchFamily="66" charset="0"/>
              </a:rPr>
              <a:t>Osnovna šola Škofja Loka-Mesto</a:t>
            </a:r>
          </a:p>
          <a:p>
            <a:pPr algn="ctr">
              <a:spcBef>
                <a:spcPct val="50000"/>
              </a:spcBef>
            </a:pPr>
            <a:r>
              <a:rPr lang="sl-SI" sz="2800">
                <a:latin typeface="Comic Sans MS" pitchFamily="66" charset="0"/>
              </a:rPr>
              <a:t>Šolska ulica 1, Škofja Loka</a:t>
            </a:r>
          </a:p>
          <a:p>
            <a:pPr algn="ctr">
              <a:spcBef>
                <a:spcPct val="50000"/>
              </a:spcBef>
            </a:pPr>
            <a:endParaRPr lang="sl-SI" sz="2800">
              <a:latin typeface="Comic Sans MS" pitchFamily="66" charset="0"/>
            </a:endParaRPr>
          </a:p>
          <a:p>
            <a:pPr algn="ctr">
              <a:spcBef>
                <a:spcPct val="50000"/>
              </a:spcBef>
            </a:pPr>
            <a:endParaRPr lang="sl-SI" sz="2800">
              <a:latin typeface="Comic Sans MS" pitchFamily="66" charset="0"/>
            </a:endParaRPr>
          </a:p>
          <a:p>
            <a:pPr algn="ctr">
              <a:spcBef>
                <a:spcPct val="50000"/>
              </a:spcBef>
            </a:pPr>
            <a:endParaRPr lang="sl-SI" sz="2800">
              <a:latin typeface="Comic Sans MS" pitchFamily="66" charset="0"/>
            </a:endParaRPr>
          </a:p>
          <a:p>
            <a:pPr algn="ctr">
              <a:spcBef>
                <a:spcPct val="50000"/>
              </a:spcBef>
            </a:pPr>
            <a:endParaRPr lang="sl-SI" sz="2000">
              <a:latin typeface="Comic Sans MS" pitchFamily="66" charset="0"/>
            </a:endParaRPr>
          </a:p>
          <a:p>
            <a:pPr algn="ctr">
              <a:spcBef>
                <a:spcPct val="50000"/>
              </a:spcBef>
            </a:pPr>
            <a:endParaRPr lang="sl-SI" sz="2000">
              <a:latin typeface="Comic Sans MS" pitchFamily="66" charset="0"/>
            </a:endParaRPr>
          </a:p>
          <a:p>
            <a:pPr algn="ctr">
              <a:spcBef>
                <a:spcPct val="50000"/>
              </a:spcBef>
            </a:pPr>
            <a:r>
              <a:rPr lang="sl-SI" sz="2000">
                <a:latin typeface="Comic Sans MS" pitchFamily="66" charset="0"/>
              </a:rPr>
              <a:t>Mentorica: Helena Markuta</a:t>
            </a:r>
          </a:p>
          <a:p>
            <a:pPr algn="ctr">
              <a:spcBef>
                <a:spcPct val="50000"/>
              </a:spcBef>
            </a:pPr>
            <a:r>
              <a:rPr lang="sl-SI" sz="2000">
                <a:latin typeface="Comic Sans MS" pitchFamily="66" charset="0"/>
              </a:rPr>
              <a:t>Februar 2009</a:t>
            </a:r>
            <a:endParaRPr lang="sl-SI" sz="2800">
              <a:latin typeface="Comic Sans MS" pitchFamily="66" charset="0"/>
            </a:endParaRPr>
          </a:p>
        </p:txBody>
      </p:sp>
      <p:pic>
        <p:nvPicPr>
          <p:cNvPr id="71682" name="Picture 5" descr="znak-8cm"/>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3924300" y="3095625"/>
            <a:ext cx="2447925" cy="2190750"/>
          </a:xfrm>
          <a:prstGeom prst="rect">
            <a:avLst/>
          </a:prstGeom>
          <a:noFill/>
          <a:ln w="9525">
            <a:noFill/>
            <a:miter lim="800000"/>
            <a:headEnd/>
            <a:tailEnd/>
          </a:ln>
        </p:spPr>
      </p:pic>
      <p:pic>
        <p:nvPicPr>
          <p:cNvPr id="71683" name="Slika 3" descr="zeko.png"/>
          <p:cNvPicPr>
            <a:picLocks noChangeAspect="1"/>
          </p:cNvPicPr>
          <p:nvPr/>
        </p:nvPicPr>
        <p:blipFill>
          <a:blip r:embed="rId3"/>
          <a:srcRect/>
          <a:stretch>
            <a:fillRect/>
          </a:stretch>
        </p:blipFill>
        <p:spPr bwMode="auto">
          <a:xfrm>
            <a:off x="7643813" y="5786438"/>
            <a:ext cx="1363662" cy="923925"/>
          </a:xfrm>
          <a:prstGeom prst="rect">
            <a:avLst/>
          </a:prstGeom>
          <a:noFill/>
          <a:ln w="9525">
            <a:noFill/>
            <a:miter lim="800000"/>
            <a:headEnd/>
            <a:tailEnd/>
          </a:ln>
        </p:spPr>
      </p:pic>
      <p:pic>
        <p:nvPicPr>
          <p:cNvPr id="71684" name="Slika 4" descr="adijo.png"/>
          <p:cNvPicPr>
            <a:picLocks noChangeAspect="1"/>
          </p:cNvPicPr>
          <p:nvPr/>
        </p:nvPicPr>
        <p:blipFill>
          <a:blip r:embed="rId4"/>
          <a:srcRect/>
          <a:stretch>
            <a:fillRect/>
          </a:stretch>
        </p:blipFill>
        <p:spPr bwMode="auto">
          <a:xfrm>
            <a:off x="7786688" y="5286375"/>
            <a:ext cx="822325" cy="611188"/>
          </a:xfrm>
          <a:prstGeom prst="rect">
            <a:avLst/>
          </a:prstGeom>
          <a:noFill/>
          <a:ln w="9525">
            <a:noFill/>
            <a:miter lim="800000"/>
            <a:headEnd/>
            <a:tailEnd/>
          </a:ln>
        </p:spPr>
      </p:pic>
      <p:pic>
        <p:nvPicPr>
          <p:cNvPr id="7" name="Slika 6" descr="jstXD.png"/>
          <p:cNvPicPr>
            <a:picLocks noChangeAspect="1"/>
          </p:cNvPicPr>
          <p:nvPr/>
        </p:nvPicPr>
        <p:blipFill>
          <a:blip r:embed="rId5"/>
          <a:srcRect/>
          <a:stretch>
            <a:fillRect/>
          </a:stretch>
        </p:blipFill>
        <p:spPr bwMode="auto">
          <a:xfrm>
            <a:off x="3500438" y="560388"/>
            <a:ext cx="3189287" cy="1011237"/>
          </a:xfrm>
          <a:prstGeom prst="rect">
            <a:avLst/>
          </a:prstGeom>
          <a:noFill/>
          <a:ln w="9525">
            <a:noFill/>
            <a:miter lim="800000"/>
            <a:headEnd/>
            <a:tailEnd/>
          </a:ln>
        </p:spPr>
      </p:pic>
      <p:pic>
        <p:nvPicPr>
          <p:cNvPr id="8" name="Slika 7" descr="nalivnik.png"/>
          <p:cNvPicPr>
            <a:picLocks noChangeAspect="1"/>
          </p:cNvPicPr>
          <p:nvPr/>
        </p:nvPicPr>
        <p:blipFill>
          <a:blip r:embed="rId6"/>
          <a:srcRect/>
          <a:stretch>
            <a:fillRect/>
          </a:stretch>
        </p:blipFill>
        <p:spPr bwMode="auto">
          <a:xfrm>
            <a:off x="2362200" y="-1344613"/>
            <a:ext cx="3209925" cy="2689226"/>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par>
                                <p:cTn id="8" presetID="0" presetClass="path" presetSubtype="0" accel="50000" decel="50000" fill="hold" nodeType="withEffect">
                                  <p:stCondLst>
                                    <p:cond delay="0"/>
                                  </p:stCondLst>
                                  <p:childTnLst>
                                    <p:animMotion origin="layout" path="M 2.5E-6 -4.44444E-6 C -0.0026 0.04075 -0.00243 0.0213 -0.00104 0.05834 C 0.0007 0.04514 0.00278 0.01389 0.0125 0.00556 C 0.01945 0.02362 0.00643 0.05047 0.01979 0.0625 C 0.02292 0.05 0.025 0.0375 0.02813 0.025 C 0.02934 0.02014 0.03229 0.01667 0.03438 0.0125 C 0.03507 0.01112 0.03646 0.00834 0.03646 0.00834 C 0.04427 0.0294 0.03698 0.00764 0.03959 0.06389 C 0.03976 0.06575 0.04028 0.06019 0.04063 0.05834 C 0.04202 0.05162 0.04149 0.05602 0.04375 0.04723 C 0.04636 0.03704 0.04844 0.02686 0.05104 0.01667 C 0.05191 0.01297 0.05313 0.00556 0.05313 0.00556 C 0.05365 0.02963 0.04584 0.07037 0.06042 0.06389 C 0.06476 0.05811 0.07188 0.04445 0.07188 0.04445 C 0.07431 0.03172 0.0724 0.03658 0.07604 0.02917 C 0.08056 0.0051 0.07465 0.0345 0.07813 0.07639 C 0.07813 0.07662 0.08455 0.06922 0.0875 0.06389 C 0.08872 0.05533 0.08889 0.04468 0.09584 0.04167 C 0.10295 0.05116 0.09757 0.05903 0.10834 0.06389 C 0.11788 0.06297 0.12101 0.06343 0.12813 0.05834 C 0.13038 0.05672 0.13229 0.05463 0.13438 0.05278 C 0.13542 0.05186 0.1375 0.05 0.1375 0.05 C 0.13976 0.04075 0.14688 0.03774 0.15209 0.03195 C 0.1533 0.03079 0.15434 0.0294 0.15521 0.02778 C 0.15608 0.02639 0.15643 0.02477 0.15729 0.02362 C 0.15729 0.02362 0.16511 0.01667 0.16667 0.01528 C 0.16771 0.01436 0.16979 0.0125 0.16979 0.0125 C 0.15816 0.00741 0.15365 0.03403 0.15104 0.04445 C 0.15139 0.05139 0.15122 0.05834 0.15209 0.06528 C 0.1533 0.07524 0.16493 0.07709 0.17084 0.07917 C 0.17518 0.07524 0.17761 0.07037 0.17917 0.06389 C 0.17952 0.05973 0.17899 0.05533 0.18021 0.05139 C 0.18056 0.05 0.18264 0.04908 0.18334 0.05 C 0.1849 0.05209 0.18542 0.05834 0.18542 0.05834 C 0.18594 0.06783 0.18334 0.0801 0.19063 0.08334 C 0.19792 0.08102 0.19462 0.08033 0.19792 0.07362 C 0.19948 0.07037 0.20191 0.06875 0.20417 0.06667 C 0.20573 0.06019 0.20972 0.05672 0.21146 0.05 C 0.21511 0.05973 0.21163 0.0713 0.21875 0.07778 C 0.22518 0.072 0.22709 0.0595 0.22917 0.05 C 0.2309 0.0426 0.23299 0.03542 0.23438 0.02778 C 0.23403 0.02593 0.2342 0.02061 0.23334 0.02223 C 0.23281 0.02338 0.23125 0.04537 0.23125 0.04584 C 0.23038 0.06088 0.23021 0.07662 0.225 0.09028 C 0.22552 0.07778 0.225 0.0625 0.22813 0.05 C 0.22899 0.06598 0.22795 0.07894 0.23646 0.09028 C 0.2375 0.08774 0.23785 0.0845 0.23959 0.08334 C 0.24063 0.08264 0.23993 0.08635 0.24063 0.0875 C 0.24202 0.09005 0.24479 0.09075 0.24688 0.09167 C 0.25452 0.09028 0.25538 0.08982 0.25938 0.08195 C 0.25903 0.07639 0.25834 0.07084 0.25834 0.06528 C 0.25834 0.06343 0.2592 0.05787 0.25938 0.05973 C 0.26424 0.09815 0.25799 0.072 0.26146 0.08612 C 0.26719 0.07084 0.26024 0.05672 0.27084 0.04723 C 0.28108 0.05625 0.26788 0.04306 0.275 0.07917 C 0.27535 0.08125 0.27778 0.07755 0.27917 0.07639 C 0.28472 0.07176 0.28802 0.0669 0.29167 0.05973 C 0.29132 0.06806 0.29063 0.07639 0.29063 0.08473 C 0.29063 0.08612 0.29063 0.08866 0.29167 0.08889 C 0.29167 0.08889 0.29948 0.08542 0.30104 0.08473 C 0.32361 0.07477 0.32726 0.03727 0.34584 0.02084 C 0.35052 0.01135 0.35886 0.00417 0.36563 -0.00277 C 0.37552 -0.01296 0.38386 -0.0243 0.39271 -0.03611 C 0.39827 -0.04351 0.40504 -0.04745 0.41042 -0.05555 C 0.41285 -0.05925 0.41875 -0.06527 0.41875 -0.06527 C 0.42274 -0.07314 0.41997 -0.06828 0.42813 -0.07916 C 0.43021 -0.08194 0.43438 -0.0875 0.43438 -0.0875 C 0.43559 -0.09259 0.4382 -0.09421 0.44063 -0.09861 C 0.44479 -0.10625 0.45417 -0.12361 0.46042 -0.12638 C 0.46459 -0.13472 0.46979 -0.14166 0.475 -0.14861 " pathEditMode="relative" ptsTypes="fffffffffffffffffffffffffffffffffffffffffffffffffffffffffffffffffffffA">
                                      <p:cBhvr>
                                        <p:cTn id="9" dur="3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14500" y="5857875"/>
            <a:ext cx="857250" cy="447675"/>
          </a:xfrm>
          <a:prstGeom prst="rect">
            <a:avLst/>
          </a:prstGeom>
          <a:noFill/>
          <a:ln w="9525">
            <a:noFill/>
            <a:miter lim="800000"/>
            <a:headEnd/>
            <a:tailEnd/>
          </a:ln>
        </p:spPr>
      </p:pic>
      <p:sp>
        <p:nvSpPr>
          <p:cNvPr id="12" name="PoljeZBesedilom 11"/>
          <p:cNvSpPr txBox="1">
            <a:spLocks noChangeArrowheads="1"/>
          </p:cNvSpPr>
          <p:nvPr/>
        </p:nvSpPr>
        <p:spPr bwMode="auto">
          <a:xfrm>
            <a:off x="1835150" y="1916113"/>
            <a:ext cx="1120775" cy="366712"/>
          </a:xfrm>
          <a:prstGeom prst="rect">
            <a:avLst/>
          </a:prstGeom>
          <a:noFill/>
          <a:ln w="9525">
            <a:noFill/>
            <a:miter lim="800000"/>
            <a:headEnd/>
            <a:tailEnd/>
          </a:ln>
        </p:spPr>
        <p:txBody>
          <a:bodyPr wrap="none">
            <a:spAutoFit/>
          </a:bodyPr>
          <a:lstStyle/>
          <a:p>
            <a:pPr>
              <a:defRPr/>
            </a:pPr>
            <a:r>
              <a:rPr lang="sl-SI" b="1">
                <a:solidFill>
                  <a:srgbClr val="00CC00"/>
                </a:solidFill>
                <a:effectLst>
                  <a:outerShdw blurRad="38100" dist="38100" dir="2700000" algn="tl">
                    <a:srgbClr val="C0C0C0"/>
                  </a:outerShdw>
                </a:effectLst>
                <a:latin typeface="Comic Sans MS" pitchFamily="66" charset="0"/>
              </a:rPr>
              <a:t>Vsebina:</a:t>
            </a:r>
          </a:p>
        </p:txBody>
      </p:sp>
      <p:sp>
        <p:nvSpPr>
          <p:cNvPr id="17" name="PoljeZBesedilom 7">
            <a:hlinkClick r:id="rId3" action="ppaction://hlinksldjump"/>
            <a:hlinkHover r:id="rId4" action="ppaction://hlinksldjump"/>
          </p:cNvPr>
          <p:cNvSpPr txBox="1">
            <a:spLocks noChangeArrowheads="1"/>
          </p:cNvSpPr>
          <p:nvPr/>
        </p:nvSpPr>
        <p:spPr bwMode="auto">
          <a:xfrm>
            <a:off x="1714500" y="3559175"/>
            <a:ext cx="1916113" cy="369888"/>
          </a:xfrm>
          <a:prstGeom prst="rect">
            <a:avLst/>
          </a:prstGeom>
          <a:noFill/>
          <a:ln w="9525">
            <a:noFill/>
            <a:miter lim="800000"/>
            <a:headEnd/>
            <a:tailEnd/>
          </a:ln>
        </p:spPr>
        <p:txBody>
          <a:bodyPr wrap="none">
            <a:spAutoFit/>
          </a:bodyPr>
          <a:lstStyle/>
          <a:p>
            <a:pPr>
              <a:defRPr/>
            </a:pPr>
            <a:r>
              <a:rPr lang="sl-SI" b="1" dirty="0">
                <a:solidFill>
                  <a:schemeClr val="tx2"/>
                </a:solidFill>
                <a:latin typeface="+mj-lt"/>
              </a:rPr>
              <a:t>Ilirske province</a:t>
            </a:r>
          </a:p>
        </p:txBody>
      </p:sp>
      <p:sp>
        <p:nvSpPr>
          <p:cNvPr id="18" name="PoljeZBesedilom 8">
            <a:hlinkClick r:id="rId5" action="ppaction://hlinksldjump"/>
            <a:hlinkHover r:id="rId6" action="ppaction://hlinksldjump"/>
          </p:cNvPr>
          <p:cNvSpPr txBox="1">
            <a:spLocks noChangeArrowheads="1"/>
          </p:cNvSpPr>
          <p:nvPr/>
        </p:nvSpPr>
        <p:spPr bwMode="auto">
          <a:xfrm>
            <a:off x="1714500" y="4344988"/>
            <a:ext cx="2035175" cy="369887"/>
          </a:xfrm>
          <a:prstGeom prst="rect">
            <a:avLst/>
          </a:prstGeom>
          <a:noFill/>
          <a:ln w="9525">
            <a:noFill/>
            <a:miter lim="800000"/>
            <a:headEnd/>
            <a:tailEnd/>
          </a:ln>
        </p:spPr>
        <p:txBody>
          <a:bodyPr wrap="none">
            <a:spAutoFit/>
          </a:bodyPr>
          <a:lstStyle/>
          <a:p>
            <a:pPr>
              <a:defRPr/>
            </a:pPr>
            <a:r>
              <a:rPr lang="sl-SI" b="1" dirty="0">
                <a:latin typeface="+mj-lt"/>
              </a:rPr>
              <a:t>Pomembne osebe</a:t>
            </a:r>
          </a:p>
        </p:txBody>
      </p:sp>
      <p:sp>
        <p:nvSpPr>
          <p:cNvPr id="21" name="PoljeZBesedilom 10">
            <a:hlinkClick r:id="rId7" action="ppaction://hlinksldjump"/>
            <a:hlinkHover r:id="rId8" action="ppaction://hlinksldjump"/>
          </p:cNvPr>
          <p:cNvSpPr txBox="1">
            <a:spLocks noChangeArrowheads="1"/>
          </p:cNvSpPr>
          <p:nvPr/>
        </p:nvSpPr>
        <p:spPr bwMode="auto">
          <a:xfrm>
            <a:off x="1719263" y="5916613"/>
            <a:ext cx="825500" cy="369887"/>
          </a:xfrm>
          <a:prstGeom prst="rect">
            <a:avLst/>
          </a:prstGeom>
          <a:noFill/>
          <a:ln w="9525">
            <a:noFill/>
            <a:miter lim="800000"/>
            <a:headEnd/>
            <a:tailEnd/>
          </a:ln>
        </p:spPr>
        <p:txBody>
          <a:bodyPr wrap="none">
            <a:spAutoFit/>
          </a:bodyPr>
          <a:lstStyle/>
          <a:p>
            <a:pPr>
              <a:defRPr/>
            </a:pPr>
            <a:r>
              <a:rPr lang="sl-SI" b="1" dirty="0">
                <a:effectLst>
                  <a:outerShdw blurRad="38100" dist="38100" dir="2700000" algn="tl">
                    <a:srgbClr val="000000">
                      <a:alpha val="43137"/>
                    </a:srgbClr>
                  </a:outerShdw>
                </a:effectLst>
                <a:latin typeface="+mj-lt"/>
              </a:rPr>
              <a:t>Izhod</a:t>
            </a:r>
          </a:p>
        </p:txBody>
      </p:sp>
      <p:sp>
        <p:nvSpPr>
          <p:cNvPr id="22" name="PoljeZBesedilom 5"/>
          <p:cNvSpPr txBox="1">
            <a:spLocks noChangeArrowheads="1"/>
          </p:cNvSpPr>
          <p:nvPr/>
        </p:nvSpPr>
        <p:spPr bwMode="auto">
          <a:xfrm>
            <a:off x="4714875" y="1201738"/>
            <a:ext cx="4071938" cy="369887"/>
          </a:xfrm>
          <a:prstGeom prst="rect">
            <a:avLst/>
          </a:prstGeom>
          <a:noFill/>
          <a:ln w="9525">
            <a:noFill/>
            <a:miter lim="800000"/>
            <a:headEnd/>
            <a:tailEnd/>
          </a:ln>
        </p:spPr>
        <p:txBody>
          <a:bodyPr>
            <a:spAutoFit/>
          </a:bodyPr>
          <a:lstStyle/>
          <a:p>
            <a:pPr>
              <a:defRPr/>
            </a:pPr>
            <a:r>
              <a:rPr lang="sl-SI" i="1" dirty="0">
                <a:solidFill>
                  <a:schemeClr val="tx2"/>
                </a:solidFill>
                <a:latin typeface="+mj-lt"/>
              </a:rPr>
              <a:t>Slovenci pod francosko zastavo</a:t>
            </a:r>
          </a:p>
        </p:txBody>
      </p:sp>
      <p:sp>
        <p:nvSpPr>
          <p:cNvPr id="23" name="Prostoročno 22"/>
          <p:cNvSpPr/>
          <p:nvPr/>
        </p:nvSpPr>
        <p:spPr>
          <a:xfrm>
            <a:off x="1619250" y="1697038"/>
            <a:ext cx="1524000" cy="723900"/>
          </a:xfrm>
          <a:custGeom>
            <a:avLst/>
            <a:gdLst>
              <a:gd name="connsiteX0" fmla="*/ 562335 w 1092687"/>
              <a:gd name="connsiteY0" fmla="*/ 55726 h 723238"/>
              <a:gd name="connsiteX1" fmla="*/ 242295 w 1092687"/>
              <a:gd name="connsiteY1" fmla="*/ 64870 h 723238"/>
              <a:gd name="connsiteX2" fmla="*/ 214863 w 1092687"/>
              <a:gd name="connsiteY2" fmla="*/ 74014 h 723238"/>
              <a:gd name="connsiteX3" fmla="*/ 178287 w 1092687"/>
              <a:gd name="connsiteY3" fmla="*/ 92302 h 723238"/>
              <a:gd name="connsiteX4" fmla="*/ 150855 w 1092687"/>
              <a:gd name="connsiteY4" fmla="*/ 119734 h 723238"/>
              <a:gd name="connsiteX5" fmla="*/ 95991 w 1092687"/>
              <a:gd name="connsiteY5" fmla="*/ 165454 h 723238"/>
              <a:gd name="connsiteX6" fmla="*/ 59415 w 1092687"/>
              <a:gd name="connsiteY6" fmla="*/ 229462 h 723238"/>
              <a:gd name="connsiteX7" fmla="*/ 22839 w 1092687"/>
              <a:gd name="connsiteY7" fmla="*/ 284326 h 723238"/>
              <a:gd name="connsiteX8" fmla="*/ 4551 w 1092687"/>
              <a:gd name="connsiteY8" fmla="*/ 339190 h 723238"/>
              <a:gd name="connsiteX9" fmla="*/ 22839 w 1092687"/>
              <a:gd name="connsiteY9" fmla="*/ 512926 h 723238"/>
              <a:gd name="connsiteX10" fmla="*/ 95991 w 1092687"/>
              <a:gd name="connsiteY10" fmla="*/ 576934 h 723238"/>
              <a:gd name="connsiteX11" fmla="*/ 123423 w 1092687"/>
              <a:gd name="connsiteY11" fmla="*/ 595222 h 723238"/>
              <a:gd name="connsiteX12" fmla="*/ 150855 w 1092687"/>
              <a:gd name="connsiteY12" fmla="*/ 604366 h 723238"/>
              <a:gd name="connsiteX13" fmla="*/ 205719 w 1092687"/>
              <a:gd name="connsiteY13" fmla="*/ 640942 h 723238"/>
              <a:gd name="connsiteX14" fmla="*/ 233151 w 1092687"/>
              <a:gd name="connsiteY14" fmla="*/ 650086 h 723238"/>
              <a:gd name="connsiteX15" fmla="*/ 260583 w 1092687"/>
              <a:gd name="connsiteY15" fmla="*/ 668374 h 723238"/>
              <a:gd name="connsiteX16" fmla="*/ 315447 w 1092687"/>
              <a:gd name="connsiteY16" fmla="*/ 677518 h 723238"/>
              <a:gd name="connsiteX17" fmla="*/ 342879 w 1092687"/>
              <a:gd name="connsiteY17" fmla="*/ 686662 h 723238"/>
              <a:gd name="connsiteX18" fmla="*/ 397743 w 1092687"/>
              <a:gd name="connsiteY18" fmla="*/ 695806 h 723238"/>
              <a:gd name="connsiteX19" fmla="*/ 452607 w 1092687"/>
              <a:gd name="connsiteY19" fmla="*/ 714094 h 723238"/>
              <a:gd name="connsiteX20" fmla="*/ 553191 w 1092687"/>
              <a:gd name="connsiteY20" fmla="*/ 723238 h 723238"/>
              <a:gd name="connsiteX21" fmla="*/ 909807 w 1092687"/>
              <a:gd name="connsiteY21" fmla="*/ 714094 h 723238"/>
              <a:gd name="connsiteX22" fmla="*/ 964671 w 1092687"/>
              <a:gd name="connsiteY22" fmla="*/ 695806 h 723238"/>
              <a:gd name="connsiteX23" fmla="*/ 1046967 w 1092687"/>
              <a:gd name="connsiteY23" fmla="*/ 622654 h 723238"/>
              <a:gd name="connsiteX24" fmla="*/ 1065255 w 1092687"/>
              <a:gd name="connsiteY24" fmla="*/ 595222 h 723238"/>
              <a:gd name="connsiteX25" fmla="*/ 1083543 w 1092687"/>
              <a:gd name="connsiteY25" fmla="*/ 540358 h 723238"/>
              <a:gd name="connsiteX26" fmla="*/ 1092687 w 1092687"/>
              <a:gd name="connsiteY26" fmla="*/ 512926 h 723238"/>
              <a:gd name="connsiteX27" fmla="*/ 1083543 w 1092687"/>
              <a:gd name="connsiteY27" fmla="*/ 348334 h 723238"/>
              <a:gd name="connsiteX28" fmla="*/ 1065255 w 1092687"/>
              <a:gd name="connsiteY28" fmla="*/ 293470 h 723238"/>
              <a:gd name="connsiteX29" fmla="*/ 1019535 w 1092687"/>
              <a:gd name="connsiteY29" fmla="*/ 211174 h 723238"/>
              <a:gd name="connsiteX30" fmla="*/ 1001247 w 1092687"/>
              <a:gd name="connsiteY30" fmla="*/ 183742 h 723238"/>
              <a:gd name="connsiteX31" fmla="*/ 973815 w 1092687"/>
              <a:gd name="connsiteY31" fmla="*/ 174598 h 723238"/>
              <a:gd name="connsiteX32" fmla="*/ 955527 w 1092687"/>
              <a:gd name="connsiteY32" fmla="*/ 147166 h 723238"/>
              <a:gd name="connsiteX33" fmla="*/ 900663 w 1092687"/>
              <a:gd name="connsiteY33" fmla="*/ 119734 h 723238"/>
              <a:gd name="connsiteX34" fmla="*/ 873231 w 1092687"/>
              <a:gd name="connsiteY34" fmla="*/ 101446 h 723238"/>
              <a:gd name="connsiteX35" fmla="*/ 818367 w 1092687"/>
              <a:gd name="connsiteY35" fmla="*/ 83158 h 723238"/>
              <a:gd name="connsiteX36" fmla="*/ 790935 w 1092687"/>
              <a:gd name="connsiteY36" fmla="*/ 74014 h 723238"/>
              <a:gd name="connsiteX37" fmla="*/ 745215 w 1092687"/>
              <a:gd name="connsiteY37" fmla="*/ 64870 h 723238"/>
              <a:gd name="connsiteX38" fmla="*/ 690351 w 1092687"/>
              <a:gd name="connsiteY38" fmla="*/ 37438 h 723238"/>
              <a:gd name="connsiteX39" fmla="*/ 635487 w 1092687"/>
              <a:gd name="connsiteY39" fmla="*/ 19150 h 723238"/>
              <a:gd name="connsiteX40" fmla="*/ 608055 w 1092687"/>
              <a:gd name="connsiteY40" fmla="*/ 10006 h 723238"/>
              <a:gd name="connsiteX41" fmla="*/ 525759 w 1092687"/>
              <a:gd name="connsiteY41" fmla="*/ 862 h 7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92687" h="723238">
                <a:moveTo>
                  <a:pt x="562335" y="55726"/>
                </a:moveTo>
                <a:cubicBezTo>
                  <a:pt x="455655" y="58774"/>
                  <a:pt x="348871" y="59261"/>
                  <a:pt x="242295" y="64870"/>
                </a:cubicBezTo>
                <a:cubicBezTo>
                  <a:pt x="232670" y="65377"/>
                  <a:pt x="223722" y="70217"/>
                  <a:pt x="214863" y="74014"/>
                </a:cubicBezTo>
                <a:cubicBezTo>
                  <a:pt x="202334" y="79384"/>
                  <a:pt x="189379" y="84379"/>
                  <a:pt x="178287" y="92302"/>
                </a:cubicBezTo>
                <a:cubicBezTo>
                  <a:pt x="167764" y="99818"/>
                  <a:pt x="160789" y="111455"/>
                  <a:pt x="150855" y="119734"/>
                </a:cubicBezTo>
                <a:cubicBezTo>
                  <a:pt x="111622" y="152428"/>
                  <a:pt x="132420" y="121740"/>
                  <a:pt x="95991" y="165454"/>
                </a:cubicBezTo>
                <a:cubicBezTo>
                  <a:pt x="73397" y="192566"/>
                  <a:pt x="78580" y="197520"/>
                  <a:pt x="59415" y="229462"/>
                </a:cubicBezTo>
                <a:cubicBezTo>
                  <a:pt x="48107" y="248309"/>
                  <a:pt x="29790" y="263474"/>
                  <a:pt x="22839" y="284326"/>
                </a:cubicBezTo>
                <a:lnTo>
                  <a:pt x="4551" y="339190"/>
                </a:lnTo>
                <a:cubicBezTo>
                  <a:pt x="5390" y="352612"/>
                  <a:pt x="0" y="467248"/>
                  <a:pt x="22839" y="512926"/>
                </a:cubicBezTo>
                <a:cubicBezTo>
                  <a:pt x="41889" y="551026"/>
                  <a:pt x="54843" y="549502"/>
                  <a:pt x="95991" y="576934"/>
                </a:cubicBezTo>
                <a:cubicBezTo>
                  <a:pt x="105135" y="583030"/>
                  <a:pt x="112997" y="591747"/>
                  <a:pt x="123423" y="595222"/>
                </a:cubicBezTo>
                <a:cubicBezTo>
                  <a:pt x="132567" y="598270"/>
                  <a:pt x="142429" y="599685"/>
                  <a:pt x="150855" y="604366"/>
                </a:cubicBezTo>
                <a:cubicBezTo>
                  <a:pt x="170068" y="615040"/>
                  <a:pt x="184867" y="633991"/>
                  <a:pt x="205719" y="640942"/>
                </a:cubicBezTo>
                <a:cubicBezTo>
                  <a:pt x="214863" y="643990"/>
                  <a:pt x="224530" y="645775"/>
                  <a:pt x="233151" y="650086"/>
                </a:cubicBezTo>
                <a:cubicBezTo>
                  <a:pt x="242981" y="655001"/>
                  <a:pt x="250157" y="664899"/>
                  <a:pt x="260583" y="668374"/>
                </a:cubicBezTo>
                <a:cubicBezTo>
                  <a:pt x="278172" y="674237"/>
                  <a:pt x="297348" y="673496"/>
                  <a:pt x="315447" y="677518"/>
                </a:cubicBezTo>
                <a:cubicBezTo>
                  <a:pt x="324856" y="679609"/>
                  <a:pt x="333470" y="684571"/>
                  <a:pt x="342879" y="686662"/>
                </a:cubicBezTo>
                <a:cubicBezTo>
                  <a:pt x="360978" y="690684"/>
                  <a:pt x="379756" y="691309"/>
                  <a:pt x="397743" y="695806"/>
                </a:cubicBezTo>
                <a:cubicBezTo>
                  <a:pt x="416445" y="700481"/>
                  <a:pt x="433623" y="710744"/>
                  <a:pt x="452607" y="714094"/>
                </a:cubicBezTo>
                <a:cubicBezTo>
                  <a:pt x="485761" y="719945"/>
                  <a:pt x="519663" y="720190"/>
                  <a:pt x="553191" y="723238"/>
                </a:cubicBezTo>
                <a:cubicBezTo>
                  <a:pt x="672063" y="720190"/>
                  <a:pt x="791159" y="722004"/>
                  <a:pt x="909807" y="714094"/>
                </a:cubicBezTo>
                <a:cubicBezTo>
                  <a:pt x="929042" y="712812"/>
                  <a:pt x="948631" y="706499"/>
                  <a:pt x="964671" y="695806"/>
                </a:cubicBezTo>
                <a:cubicBezTo>
                  <a:pt x="997654" y="673818"/>
                  <a:pt x="1021913" y="660235"/>
                  <a:pt x="1046967" y="622654"/>
                </a:cubicBezTo>
                <a:cubicBezTo>
                  <a:pt x="1053063" y="613510"/>
                  <a:pt x="1060792" y="605265"/>
                  <a:pt x="1065255" y="595222"/>
                </a:cubicBezTo>
                <a:cubicBezTo>
                  <a:pt x="1073084" y="577606"/>
                  <a:pt x="1077447" y="558646"/>
                  <a:pt x="1083543" y="540358"/>
                </a:cubicBezTo>
                <a:lnTo>
                  <a:pt x="1092687" y="512926"/>
                </a:lnTo>
                <a:cubicBezTo>
                  <a:pt x="1089639" y="458062"/>
                  <a:pt x="1090359" y="402858"/>
                  <a:pt x="1083543" y="348334"/>
                </a:cubicBezTo>
                <a:cubicBezTo>
                  <a:pt x="1081152" y="329206"/>
                  <a:pt x="1071351" y="311758"/>
                  <a:pt x="1065255" y="293470"/>
                </a:cubicBezTo>
                <a:cubicBezTo>
                  <a:pt x="1049160" y="245186"/>
                  <a:pt x="1061458" y="274058"/>
                  <a:pt x="1019535" y="211174"/>
                </a:cubicBezTo>
                <a:cubicBezTo>
                  <a:pt x="1013439" y="202030"/>
                  <a:pt x="1011673" y="187217"/>
                  <a:pt x="1001247" y="183742"/>
                </a:cubicBezTo>
                <a:lnTo>
                  <a:pt x="973815" y="174598"/>
                </a:lnTo>
                <a:cubicBezTo>
                  <a:pt x="967719" y="165454"/>
                  <a:pt x="963298" y="154937"/>
                  <a:pt x="955527" y="147166"/>
                </a:cubicBezTo>
                <a:cubicBezTo>
                  <a:pt x="929322" y="120961"/>
                  <a:pt x="930411" y="134608"/>
                  <a:pt x="900663" y="119734"/>
                </a:cubicBezTo>
                <a:cubicBezTo>
                  <a:pt x="890833" y="114819"/>
                  <a:pt x="883274" y="105909"/>
                  <a:pt x="873231" y="101446"/>
                </a:cubicBezTo>
                <a:cubicBezTo>
                  <a:pt x="855615" y="93617"/>
                  <a:pt x="836655" y="89254"/>
                  <a:pt x="818367" y="83158"/>
                </a:cubicBezTo>
                <a:cubicBezTo>
                  <a:pt x="809223" y="80110"/>
                  <a:pt x="800386" y="75904"/>
                  <a:pt x="790935" y="74014"/>
                </a:cubicBezTo>
                <a:cubicBezTo>
                  <a:pt x="775695" y="70966"/>
                  <a:pt x="760293" y="68639"/>
                  <a:pt x="745215" y="64870"/>
                </a:cubicBezTo>
                <a:cubicBezTo>
                  <a:pt x="688047" y="50578"/>
                  <a:pt x="747820" y="62980"/>
                  <a:pt x="690351" y="37438"/>
                </a:cubicBezTo>
                <a:cubicBezTo>
                  <a:pt x="672735" y="29609"/>
                  <a:pt x="653775" y="25246"/>
                  <a:pt x="635487" y="19150"/>
                </a:cubicBezTo>
                <a:cubicBezTo>
                  <a:pt x="626343" y="16102"/>
                  <a:pt x="617597" y="11369"/>
                  <a:pt x="608055" y="10006"/>
                </a:cubicBezTo>
                <a:cubicBezTo>
                  <a:pt x="538012" y="0"/>
                  <a:pt x="565600" y="862"/>
                  <a:pt x="525759" y="862"/>
                </a:cubicBezTo>
              </a:path>
            </a:pathLst>
          </a:custGeom>
        </p:spPr>
        <p:style>
          <a:lnRef idx="1">
            <a:schemeClr val="accent6"/>
          </a:lnRef>
          <a:fillRef idx="0">
            <a:schemeClr val="accent6"/>
          </a:fillRef>
          <a:effectRef idx="0">
            <a:schemeClr val="accent6"/>
          </a:effectRef>
          <a:fontRef idx="minor">
            <a:schemeClr val="tx1"/>
          </a:fontRef>
        </p:style>
        <p:txBody>
          <a:bodyPr anchor="ctr"/>
          <a:lstStyle/>
          <a:p>
            <a:pPr algn="ctr" fontAlgn="auto">
              <a:spcBef>
                <a:spcPts val="0"/>
              </a:spcBef>
              <a:spcAft>
                <a:spcPts val="0"/>
              </a:spcAft>
              <a:defRPr/>
            </a:pPr>
            <a:endParaRPr lang="sl-SI" dirty="0">
              <a:latin typeface="+mj-lt"/>
            </a:endParaRPr>
          </a:p>
        </p:txBody>
      </p:sp>
      <p:sp>
        <p:nvSpPr>
          <p:cNvPr id="24" name="PoljeZBesedilom 23"/>
          <p:cNvSpPr txBox="1">
            <a:spLocks noChangeArrowheads="1"/>
          </p:cNvSpPr>
          <p:nvPr/>
        </p:nvSpPr>
        <p:spPr bwMode="auto">
          <a:xfrm>
            <a:off x="4572000" y="577974"/>
            <a:ext cx="4038285" cy="707886"/>
          </a:xfrm>
          <a:prstGeom prst="rect">
            <a:avLst/>
          </a:prstGeom>
          <a:noFill/>
          <a:ln w="9525">
            <a:noFill/>
            <a:miter lim="800000"/>
            <a:headEnd/>
            <a:tailEnd/>
          </a:ln>
        </p:spPr>
        <p:txBody>
          <a:bodyPr wrap="none">
            <a:spAutoFit/>
            <a:scene3d>
              <a:camera prst="orthographicFront"/>
              <a:lightRig rig="threePt" dir="t"/>
            </a:scene3d>
            <a:sp3d extrusionH="57150">
              <a:bevelT w="38100" h="38100"/>
            </a:sp3d>
          </a:bodyPr>
          <a:lstStyle/>
          <a:p>
            <a:pPr>
              <a:defRPr/>
            </a:pPr>
            <a:r>
              <a:rPr lang="sl-SI" sz="4000" b="1" dirty="0">
                <a:solidFill>
                  <a:srgbClr val="FF0000"/>
                </a:solidFill>
                <a:latin typeface="+mj-lt"/>
              </a:rPr>
              <a:t>Ilirske province</a:t>
            </a:r>
          </a:p>
        </p:txBody>
      </p:sp>
      <p:cxnSp>
        <p:nvCxnSpPr>
          <p:cNvPr id="14" name="Oblika 13"/>
          <p:cNvCxnSpPr>
            <a:stCxn id="23" idx="27"/>
          </p:cNvCxnSpPr>
          <p:nvPr/>
        </p:nvCxnSpPr>
        <p:spPr>
          <a:xfrm flipH="1">
            <a:off x="2571750" y="2046288"/>
            <a:ext cx="558800" cy="1311275"/>
          </a:xfrm>
          <a:prstGeom prst="curvedConnector4">
            <a:avLst>
              <a:gd name="adj1" fmla="val -40913"/>
              <a:gd name="adj2" fmla="val 64302"/>
            </a:avLst>
          </a:prstGeom>
        </p:spPr>
        <p:style>
          <a:lnRef idx="1">
            <a:schemeClr val="accent6"/>
          </a:lnRef>
          <a:fillRef idx="0">
            <a:schemeClr val="accent6"/>
          </a:fillRef>
          <a:effectRef idx="0">
            <a:schemeClr val="accent6"/>
          </a:effectRef>
          <a:fontRef idx="minor">
            <a:schemeClr val="tx1"/>
          </a:fontRef>
        </p:style>
      </p:cxnSp>
      <p:cxnSp>
        <p:nvCxnSpPr>
          <p:cNvPr id="16" name="Raven konektor 15"/>
          <p:cNvCxnSpPr/>
          <p:nvPr/>
        </p:nvCxnSpPr>
        <p:spPr>
          <a:xfrm rot="16200000" flipH="1">
            <a:off x="2464594" y="3250407"/>
            <a:ext cx="142875" cy="71437"/>
          </a:xfrm>
          <a:prstGeom prst="line">
            <a:avLst/>
          </a:prstGeom>
        </p:spPr>
        <p:style>
          <a:lnRef idx="1">
            <a:schemeClr val="accent6"/>
          </a:lnRef>
          <a:fillRef idx="0">
            <a:schemeClr val="accent6"/>
          </a:fillRef>
          <a:effectRef idx="0">
            <a:schemeClr val="accent6"/>
          </a:effectRef>
          <a:fontRef idx="minor">
            <a:schemeClr val="tx1"/>
          </a:fontRef>
        </p:style>
      </p:cxnSp>
      <p:cxnSp>
        <p:nvCxnSpPr>
          <p:cNvPr id="25" name="Raven konektor 24"/>
          <p:cNvCxnSpPr/>
          <p:nvPr/>
        </p:nvCxnSpPr>
        <p:spPr>
          <a:xfrm rot="5400000">
            <a:off x="2571750" y="3214688"/>
            <a:ext cx="142875" cy="142875"/>
          </a:xfrm>
          <a:prstGeom prst="line">
            <a:avLst/>
          </a:prstGeom>
        </p:spPr>
        <p:style>
          <a:lnRef idx="1">
            <a:schemeClr val="accent6"/>
          </a:lnRef>
          <a:fillRef idx="0">
            <a:schemeClr val="accent6"/>
          </a:fillRef>
          <a:effectRef idx="0">
            <a:schemeClr val="accent6"/>
          </a:effectRef>
          <a:fontRef idx="minor">
            <a:schemeClr val="tx1"/>
          </a:fontRef>
        </p:style>
      </p:cxnSp>
      <p:sp>
        <p:nvSpPr>
          <p:cNvPr id="15" name="PoljeZBesedilom 9">
            <a:hlinkClick r:id="rId9" action="ppaction://hlinksldjump"/>
            <a:hlinkHover r:id="rId10" action="ppaction://hlinksldjump"/>
          </p:cNvPr>
          <p:cNvSpPr txBox="1">
            <a:spLocks noChangeArrowheads="1"/>
          </p:cNvSpPr>
          <p:nvPr/>
        </p:nvSpPr>
        <p:spPr bwMode="auto">
          <a:xfrm>
            <a:off x="1714500" y="5130800"/>
            <a:ext cx="2035175" cy="369888"/>
          </a:xfrm>
          <a:prstGeom prst="rect">
            <a:avLst/>
          </a:prstGeom>
          <a:noFill/>
          <a:ln w="9525">
            <a:noFill/>
            <a:miter lim="800000"/>
            <a:headEnd/>
            <a:tailEnd/>
          </a:ln>
        </p:spPr>
        <p:txBody>
          <a:bodyPr wrap="none">
            <a:spAutoFit/>
          </a:bodyPr>
          <a:lstStyle/>
          <a:p>
            <a:pPr>
              <a:defRPr/>
            </a:pPr>
            <a:r>
              <a:rPr lang="sl-SI" b="1" dirty="0">
                <a:latin typeface="+mj-lt"/>
              </a:rPr>
              <a:t>Viri in literatura</a:t>
            </a:r>
          </a:p>
        </p:txBody>
      </p:sp>
      <p:pic>
        <p:nvPicPr>
          <p:cNvPr id="19469" name="Slika 18" descr="zastava.png"/>
          <p:cNvPicPr>
            <a:picLocks noChangeAspect="1"/>
          </p:cNvPicPr>
          <p:nvPr/>
        </p:nvPicPr>
        <p:blipFill>
          <a:blip r:embed="rId11"/>
          <a:srcRect/>
          <a:stretch>
            <a:fillRect/>
          </a:stretch>
        </p:blipFill>
        <p:spPr bwMode="auto">
          <a:xfrm>
            <a:off x="5500688" y="1587500"/>
            <a:ext cx="2071687" cy="912813"/>
          </a:xfrm>
          <a:prstGeom prst="rect">
            <a:avLst/>
          </a:prstGeom>
          <a:noFill/>
          <a:ln w="9525">
            <a:noFill/>
            <a:miter lim="800000"/>
            <a:headEnd/>
            <a:tailEnd/>
          </a:ln>
        </p:spPr>
      </p:pic>
      <p:pic>
        <p:nvPicPr>
          <p:cNvPr id="19470" name="Slika 19" descr="packa1.png"/>
          <p:cNvPicPr>
            <a:picLocks noChangeAspect="1"/>
          </p:cNvPicPr>
          <p:nvPr/>
        </p:nvPicPr>
        <p:blipFill>
          <a:blip r:embed="rId12"/>
          <a:srcRect/>
          <a:stretch>
            <a:fillRect/>
          </a:stretch>
        </p:blipFill>
        <p:spPr bwMode="auto">
          <a:xfrm>
            <a:off x="7429500" y="5249863"/>
            <a:ext cx="1822450" cy="1608137"/>
          </a:xfrm>
          <a:prstGeom prst="rect">
            <a:avLst/>
          </a:prstGeom>
          <a:noFill/>
          <a:ln w="9525">
            <a:noFill/>
            <a:miter lim="800000"/>
            <a:headEnd/>
            <a:tailEnd/>
          </a:ln>
        </p:spPr>
      </p:pic>
      <p:pic>
        <p:nvPicPr>
          <p:cNvPr id="19471" name="Slika 26" descr="vrataanimacija xD.gif"/>
          <p:cNvPicPr>
            <a:picLocks noChangeAspect="1"/>
          </p:cNvPicPr>
          <p:nvPr/>
        </p:nvPicPr>
        <p:blipFill>
          <a:blip r:embed="rId13"/>
          <a:srcRect/>
          <a:stretch>
            <a:fillRect/>
          </a:stretch>
        </p:blipFill>
        <p:spPr bwMode="auto">
          <a:xfrm>
            <a:off x="2524125" y="5643563"/>
            <a:ext cx="1119188" cy="1077912"/>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714625" y="2643188"/>
            <a:ext cx="714375" cy="447675"/>
          </a:xfrm>
          <a:prstGeom prst="rect">
            <a:avLst/>
          </a:prstGeom>
          <a:noFill/>
          <a:ln w="9525">
            <a:noFill/>
            <a:miter lim="800000"/>
            <a:headEnd/>
            <a:tailEnd/>
          </a:ln>
        </p:spPr>
      </p:pic>
      <p:pic>
        <p:nvPicPr>
          <p:cNvPr id="102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143750" y="5429250"/>
            <a:ext cx="1785938" cy="357188"/>
          </a:xfrm>
          <a:prstGeom prst="rect">
            <a:avLst/>
          </a:prstGeom>
          <a:noFill/>
          <a:ln w="9525">
            <a:noFill/>
            <a:miter lim="800000"/>
            <a:headEnd/>
            <a:tailEnd/>
          </a:ln>
        </p:spPr>
      </p:pic>
      <p:sp>
        <p:nvSpPr>
          <p:cNvPr id="20483" name="Naslov 3"/>
          <p:cNvSpPr>
            <a:spLocks noGrp="1"/>
          </p:cNvSpPr>
          <p:nvPr>
            <p:ph type="title"/>
          </p:nvPr>
        </p:nvSpPr>
        <p:spPr>
          <a:xfrm>
            <a:off x="1692275" y="476250"/>
            <a:ext cx="6991350" cy="785813"/>
          </a:xfrm>
        </p:spPr>
        <p:txBody>
          <a:bodyPr/>
          <a:lstStyle/>
          <a:p>
            <a:pPr algn="l" eaLnBrk="1" hangingPunct="1"/>
            <a:r>
              <a:rPr lang="sl-SI" sz="2400" b="1" smtClean="0">
                <a:solidFill>
                  <a:srgbClr val="FF0000"/>
                </a:solidFill>
              </a:rPr>
              <a:t>Francozi prvič na slovenskih tleh</a:t>
            </a:r>
          </a:p>
        </p:txBody>
      </p:sp>
      <p:sp>
        <p:nvSpPr>
          <p:cNvPr id="20484" name="PoljeZBesedilom 7"/>
          <p:cNvSpPr txBox="1">
            <a:spLocks noChangeArrowheads="1"/>
          </p:cNvSpPr>
          <p:nvPr/>
        </p:nvSpPr>
        <p:spPr bwMode="auto">
          <a:xfrm>
            <a:off x="1763713" y="1198563"/>
            <a:ext cx="3384550" cy="5470525"/>
          </a:xfrm>
          <a:prstGeom prst="rect">
            <a:avLst/>
          </a:prstGeom>
          <a:noFill/>
          <a:ln w="9525">
            <a:noFill/>
            <a:miter lim="800000"/>
            <a:headEnd/>
            <a:tailEnd/>
          </a:ln>
        </p:spPr>
        <p:txBody>
          <a:bodyPr>
            <a:spAutoFit/>
          </a:bodyPr>
          <a:lstStyle/>
          <a:p>
            <a:pPr>
              <a:buClr>
                <a:schemeClr val="tx1"/>
              </a:buClr>
            </a:pPr>
            <a:r>
              <a:rPr lang="sl-SI" sz="1600">
                <a:latin typeface="Comic Sans MS" pitchFamily="66" charset="0"/>
              </a:rPr>
              <a:t>Francozi so na slovenska tla prvič prišli že 1797. Vojsko je vodil Napoleon, takrat glavni poveljnik italijanske armade.</a:t>
            </a:r>
          </a:p>
          <a:p>
            <a:pPr>
              <a:buClr>
                <a:schemeClr val="tx1"/>
              </a:buClr>
            </a:pPr>
            <a:endParaRPr lang="sl-SI" sz="1600">
              <a:latin typeface="Comic Sans MS" pitchFamily="66" charset="0"/>
            </a:endParaRPr>
          </a:p>
          <a:p>
            <a:pPr>
              <a:buClr>
                <a:schemeClr val="tx1"/>
              </a:buClr>
            </a:pPr>
            <a:r>
              <a:rPr lang="sl-SI" sz="1600">
                <a:latin typeface="Comic Sans MS" pitchFamily="66" charset="0"/>
              </a:rPr>
              <a:t>Vdrla je na Goriško in Koroško, da bi razbila </a:t>
            </a:r>
            <a:r>
              <a:rPr lang="sl-SI" sz="1600">
                <a:latin typeface="Comic Sans MS" pitchFamily="66" charset="0"/>
                <a:hlinkClick r:id="rId4" action="ppaction://hlinksldjump"/>
              </a:rPr>
              <a:t>vojsko</a:t>
            </a:r>
            <a:r>
              <a:rPr lang="sl-SI" sz="1600">
                <a:latin typeface="Comic Sans MS" pitchFamily="66" charset="0"/>
              </a:rPr>
              <a:t> s katero je Avstrija želela omejiti rastočo francosko moč. Vodil jo je nadvojvoda Karel.</a:t>
            </a:r>
          </a:p>
          <a:p>
            <a:pPr>
              <a:buClr>
                <a:schemeClr val="tx1"/>
              </a:buClr>
            </a:pPr>
            <a:endParaRPr lang="sl-SI" sz="1600">
              <a:latin typeface="Comic Sans MS" pitchFamily="66" charset="0"/>
            </a:endParaRPr>
          </a:p>
          <a:p>
            <a:pPr>
              <a:buClr>
                <a:schemeClr val="tx1"/>
              </a:buClr>
            </a:pPr>
            <a:r>
              <a:rPr lang="sl-SI" sz="1600">
                <a:latin typeface="Comic Sans MS" pitchFamily="66" charset="0"/>
              </a:rPr>
              <a:t>Cesar Franc II je bil prisiljen podpisati mir v Leobnu. </a:t>
            </a:r>
          </a:p>
          <a:p>
            <a:pPr>
              <a:buClr>
                <a:schemeClr val="tx1"/>
              </a:buClr>
            </a:pPr>
            <a:endParaRPr lang="sl-SI" sz="1600">
              <a:latin typeface="Comic Sans MS" pitchFamily="66" charset="0"/>
            </a:endParaRPr>
          </a:p>
          <a:p>
            <a:pPr>
              <a:buClr>
                <a:schemeClr val="tx1"/>
              </a:buClr>
            </a:pPr>
            <a:r>
              <a:rPr lang="sl-SI" sz="1600">
                <a:latin typeface="Comic Sans MS" pitchFamily="66" charset="0"/>
              </a:rPr>
              <a:t>Francozi so se  začeli umikati s Štajerske, Koroške, Kranjske in iz Primorja.</a:t>
            </a:r>
          </a:p>
          <a:p>
            <a:pPr>
              <a:buClr>
                <a:schemeClr val="tx1"/>
              </a:buClr>
            </a:pPr>
            <a:endParaRPr lang="sl-SI" sz="1600">
              <a:latin typeface="Comic Sans MS" pitchFamily="66" charset="0"/>
            </a:endParaRPr>
          </a:p>
          <a:p>
            <a:pPr>
              <a:buClr>
                <a:schemeClr val="tx1"/>
              </a:buClr>
            </a:pPr>
            <a:r>
              <a:rPr lang="sl-SI" sz="1600">
                <a:latin typeface="Comic Sans MS" pitchFamily="66" charset="0"/>
              </a:rPr>
              <a:t>28. aprila 1797 zjutraj je Napoleon prišel v Ljubljano – takrat je bil prvič in zadnjič na slovenskih tleh. </a:t>
            </a:r>
          </a:p>
        </p:txBody>
      </p:sp>
      <p:pic>
        <p:nvPicPr>
          <p:cNvPr id="1026" name="Picture 2"/>
          <p:cNvPicPr>
            <a:picLocks noChangeAspect="1" noChangeArrowheads="1"/>
          </p:cNvPicPr>
          <p:nvPr/>
        </p:nvPicPr>
        <p:blipFill>
          <a:blip r:embed="rId5"/>
          <a:stretch>
            <a:fillRect/>
          </a:stretch>
        </p:blipFill>
        <p:spPr bwMode="auto">
          <a:xfrm>
            <a:off x="5219700" y="1268413"/>
            <a:ext cx="3506788" cy="2428875"/>
          </a:xfrm>
          <a:prstGeom prst="rect">
            <a:avLst/>
          </a:prstGeom>
          <a:ln>
            <a:noFill/>
          </a:ln>
          <a:effectLst>
            <a:outerShdw blurRad="292100" dist="139700" dir="2700000" algn="tl" rotWithShape="0">
              <a:srgbClr val="333333">
                <a:alpha val="65000"/>
              </a:srgbClr>
            </a:outerShdw>
          </a:effectLst>
        </p:spPr>
      </p:pic>
      <p:sp>
        <p:nvSpPr>
          <p:cNvPr id="20486" name="PoljeZBesedilom 5"/>
          <p:cNvSpPr txBox="1">
            <a:spLocks noChangeArrowheads="1"/>
          </p:cNvSpPr>
          <p:nvPr/>
        </p:nvSpPr>
        <p:spPr bwMode="auto">
          <a:xfrm>
            <a:off x="5567363" y="3763963"/>
            <a:ext cx="2657475" cy="276225"/>
          </a:xfrm>
          <a:prstGeom prst="rect">
            <a:avLst/>
          </a:prstGeom>
          <a:noFill/>
          <a:ln w="9525">
            <a:noFill/>
            <a:miter lim="800000"/>
            <a:headEnd/>
            <a:tailEnd/>
          </a:ln>
        </p:spPr>
        <p:txBody>
          <a:bodyPr wrap="none">
            <a:spAutoFit/>
          </a:bodyPr>
          <a:lstStyle/>
          <a:p>
            <a:r>
              <a:rPr lang="sl-SI" sz="1200" i="1">
                <a:latin typeface="Comic Sans MS" pitchFamily="66" charset="0"/>
              </a:rPr>
              <a:t>Ljubljana pred koncem 18. stoletja</a:t>
            </a:r>
          </a:p>
        </p:txBody>
      </p:sp>
      <p:pic>
        <p:nvPicPr>
          <p:cNvPr id="1029" name="Picture 5" descr="http://upload.wikimedia.org/wikipedia/commons/thumb/9/99/Andrea_Appiani_002.jpg/200px-Andrea_Appiani_002.jpg"/>
          <p:cNvPicPr>
            <a:picLocks noChangeAspect="1" noChangeArrowheads="1"/>
          </p:cNvPicPr>
          <p:nvPr/>
        </p:nvPicPr>
        <p:blipFill>
          <a:blip r:embed="rId6"/>
          <a:srcRect/>
          <a:stretch>
            <a:fillRect/>
          </a:stretch>
        </p:blipFill>
        <p:spPr bwMode="auto">
          <a:xfrm>
            <a:off x="5429250" y="4291013"/>
            <a:ext cx="1643063" cy="2209800"/>
          </a:xfrm>
          <a:prstGeom prst="rect">
            <a:avLst/>
          </a:prstGeom>
          <a:ln>
            <a:noFill/>
          </a:ln>
          <a:effectLst>
            <a:outerShdw blurRad="292100" dist="139700" dir="2700000" algn="tl" rotWithShape="0">
              <a:srgbClr val="333333">
                <a:alpha val="65000"/>
              </a:srgbClr>
            </a:outerShdw>
          </a:effectLst>
        </p:spPr>
      </p:pic>
      <p:sp>
        <p:nvSpPr>
          <p:cNvPr id="20488" name="PoljeZBesedilom 10"/>
          <p:cNvSpPr txBox="1">
            <a:spLocks noChangeArrowheads="1"/>
          </p:cNvSpPr>
          <p:nvPr/>
        </p:nvSpPr>
        <p:spPr bwMode="auto">
          <a:xfrm>
            <a:off x="7132638" y="5429250"/>
            <a:ext cx="1849437" cy="862013"/>
          </a:xfrm>
          <a:prstGeom prst="rect">
            <a:avLst/>
          </a:prstGeom>
          <a:noFill/>
          <a:ln w="9525">
            <a:noFill/>
            <a:miter lim="800000"/>
            <a:headEnd/>
            <a:tailEnd/>
          </a:ln>
        </p:spPr>
        <p:txBody>
          <a:bodyPr wrap="none">
            <a:spAutoFit/>
          </a:bodyPr>
          <a:lstStyle/>
          <a:p>
            <a:pPr algn="ctr"/>
            <a:r>
              <a:rPr lang="sl-SI" sz="1400" i="1">
                <a:latin typeface="Comic Sans MS" pitchFamily="66" charset="0"/>
                <a:hlinkClick r:id="rId7" tooltip="Wikipedija"/>
              </a:rPr>
              <a:t>Napoleon Bonaparte</a:t>
            </a:r>
            <a:endParaRPr lang="sl-SI" sz="1400" i="1">
              <a:latin typeface="Comic Sans MS" pitchFamily="66" charset="0"/>
            </a:endParaRPr>
          </a:p>
          <a:p>
            <a:pPr algn="ctr"/>
            <a:r>
              <a:rPr lang="sl-SI" sz="1200" i="1">
                <a:latin typeface="Comic Sans MS" pitchFamily="66" charset="0"/>
              </a:rPr>
              <a:t>(upodobil slikar </a:t>
            </a:r>
          </a:p>
          <a:p>
            <a:pPr algn="ctr"/>
            <a:r>
              <a:rPr lang="sl-SI" sz="1200" i="1">
                <a:latin typeface="Comic Sans MS" pitchFamily="66" charset="0"/>
              </a:rPr>
              <a:t>Andrea Appiani </a:t>
            </a:r>
          </a:p>
          <a:p>
            <a:pPr algn="ctr"/>
            <a:r>
              <a:rPr lang="sl-SI" sz="1200" i="1">
                <a:latin typeface="Comic Sans MS" pitchFamily="66" charset="0"/>
              </a:rPr>
              <a:t>leta 1805)</a:t>
            </a:r>
          </a:p>
        </p:txBody>
      </p:sp>
      <p:sp>
        <p:nvSpPr>
          <p:cNvPr id="18" name="Prostoročno 17"/>
          <p:cNvSpPr/>
          <p:nvPr/>
        </p:nvSpPr>
        <p:spPr>
          <a:xfrm>
            <a:off x="7286625" y="4643438"/>
            <a:ext cx="782638" cy="738187"/>
          </a:xfrm>
          <a:custGeom>
            <a:avLst/>
            <a:gdLst>
              <a:gd name="connsiteX0" fmla="*/ 0 w 782283"/>
              <a:gd name="connsiteY0" fmla="*/ 0 h 738187"/>
              <a:gd name="connsiteX1" fmla="*/ 147638 w 782283"/>
              <a:gd name="connsiteY1" fmla="*/ 4762 h 738187"/>
              <a:gd name="connsiteX2" fmla="*/ 219075 w 782283"/>
              <a:gd name="connsiteY2" fmla="*/ 19050 h 738187"/>
              <a:gd name="connsiteX3" fmla="*/ 271463 w 782283"/>
              <a:gd name="connsiteY3" fmla="*/ 33337 h 738187"/>
              <a:gd name="connsiteX4" fmla="*/ 333375 w 782283"/>
              <a:gd name="connsiteY4" fmla="*/ 47625 h 738187"/>
              <a:gd name="connsiteX5" fmla="*/ 371475 w 782283"/>
              <a:gd name="connsiteY5" fmla="*/ 66675 h 738187"/>
              <a:gd name="connsiteX6" fmla="*/ 428625 w 782283"/>
              <a:gd name="connsiteY6" fmla="*/ 90487 h 738187"/>
              <a:gd name="connsiteX7" fmla="*/ 452438 w 782283"/>
              <a:gd name="connsiteY7" fmla="*/ 104775 h 738187"/>
              <a:gd name="connsiteX8" fmla="*/ 471488 w 782283"/>
              <a:gd name="connsiteY8" fmla="*/ 114300 h 738187"/>
              <a:gd name="connsiteX9" fmla="*/ 514350 w 782283"/>
              <a:gd name="connsiteY9" fmla="*/ 138112 h 738187"/>
              <a:gd name="connsiteX10" fmla="*/ 523875 w 782283"/>
              <a:gd name="connsiteY10" fmla="*/ 152400 h 738187"/>
              <a:gd name="connsiteX11" fmla="*/ 590550 w 782283"/>
              <a:gd name="connsiteY11" fmla="*/ 214312 h 738187"/>
              <a:gd name="connsiteX12" fmla="*/ 642938 w 782283"/>
              <a:gd name="connsiteY12" fmla="*/ 271462 h 738187"/>
              <a:gd name="connsiteX13" fmla="*/ 661988 w 782283"/>
              <a:gd name="connsiteY13" fmla="*/ 304800 h 738187"/>
              <a:gd name="connsiteX14" fmla="*/ 700088 w 782283"/>
              <a:gd name="connsiteY14" fmla="*/ 371475 h 738187"/>
              <a:gd name="connsiteX15" fmla="*/ 709613 w 782283"/>
              <a:gd name="connsiteY15" fmla="*/ 404812 h 738187"/>
              <a:gd name="connsiteX16" fmla="*/ 714375 w 782283"/>
              <a:gd name="connsiteY16" fmla="*/ 428625 h 738187"/>
              <a:gd name="connsiteX17" fmla="*/ 723900 w 782283"/>
              <a:gd name="connsiteY17" fmla="*/ 461962 h 738187"/>
              <a:gd name="connsiteX18" fmla="*/ 728663 w 782283"/>
              <a:gd name="connsiteY18" fmla="*/ 481012 h 738187"/>
              <a:gd name="connsiteX19" fmla="*/ 747713 w 782283"/>
              <a:gd name="connsiteY19" fmla="*/ 519112 h 738187"/>
              <a:gd name="connsiteX20" fmla="*/ 752475 w 782283"/>
              <a:gd name="connsiteY20" fmla="*/ 538162 h 738187"/>
              <a:gd name="connsiteX21" fmla="*/ 762000 w 782283"/>
              <a:gd name="connsiteY21" fmla="*/ 561975 h 738187"/>
              <a:gd name="connsiteX22" fmla="*/ 766763 w 782283"/>
              <a:gd name="connsiteY22" fmla="*/ 590550 h 738187"/>
              <a:gd name="connsiteX23" fmla="*/ 771525 w 782283"/>
              <a:gd name="connsiteY23" fmla="*/ 604837 h 738187"/>
              <a:gd name="connsiteX24" fmla="*/ 776288 w 782283"/>
              <a:gd name="connsiteY24" fmla="*/ 652462 h 738187"/>
              <a:gd name="connsiteX25" fmla="*/ 781050 w 782283"/>
              <a:gd name="connsiteY25" fmla="*/ 671512 h 738187"/>
              <a:gd name="connsiteX26" fmla="*/ 781050 w 782283"/>
              <a:gd name="connsiteY26" fmla="*/ 738187 h 73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2283" h="738187">
                <a:moveTo>
                  <a:pt x="0" y="0"/>
                </a:moveTo>
                <a:cubicBezTo>
                  <a:pt x="49213" y="1587"/>
                  <a:pt x="98525" y="1254"/>
                  <a:pt x="147638" y="4762"/>
                </a:cubicBezTo>
                <a:cubicBezTo>
                  <a:pt x="159782" y="5629"/>
                  <a:pt x="200023" y="13607"/>
                  <a:pt x="219075" y="19050"/>
                </a:cubicBezTo>
                <a:cubicBezTo>
                  <a:pt x="250994" y="28170"/>
                  <a:pt x="214902" y="22025"/>
                  <a:pt x="271463" y="33337"/>
                </a:cubicBezTo>
                <a:cubicBezTo>
                  <a:pt x="278499" y="34744"/>
                  <a:pt x="317842" y="40564"/>
                  <a:pt x="333375" y="47625"/>
                </a:cubicBezTo>
                <a:cubicBezTo>
                  <a:pt x="346301" y="53501"/>
                  <a:pt x="358368" y="61214"/>
                  <a:pt x="371475" y="66675"/>
                </a:cubicBezTo>
                <a:cubicBezTo>
                  <a:pt x="390525" y="74612"/>
                  <a:pt x="409952" y="81700"/>
                  <a:pt x="428625" y="90487"/>
                </a:cubicBezTo>
                <a:cubicBezTo>
                  <a:pt x="437001" y="94429"/>
                  <a:pt x="444346" y="100279"/>
                  <a:pt x="452438" y="104775"/>
                </a:cubicBezTo>
                <a:cubicBezTo>
                  <a:pt x="458644" y="108223"/>
                  <a:pt x="465400" y="110647"/>
                  <a:pt x="471488" y="114300"/>
                </a:cubicBezTo>
                <a:cubicBezTo>
                  <a:pt x="512427" y="138863"/>
                  <a:pt x="485613" y="128534"/>
                  <a:pt x="514350" y="138112"/>
                </a:cubicBezTo>
                <a:cubicBezTo>
                  <a:pt x="517525" y="142875"/>
                  <a:pt x="520150" y="148054"/>
                  <a:pt x="523875" y="152400"/>
                </a:cubicBezTo>
                <a:cubicBezTo>
                  <a:pt x="538763" y="169770"/>
                  <a:pt x="582065" y="205356"/>
                  <a:pt x="590550" y="214312"/>
                </a:cubicBezTo>
                <a:cubicBezTo>
                  <a:pt x="653063" y="280298"/>
                  <a:pt x="605867" y="246749"/>
                  <a:pt x="642938" y="271462"/>
                </a:cubicBezTo>
                <a:cubicBezTo>
                  <a:pt x="685325" y="327980"/>
                  <a:pt x="638847" y="261824"/>
                  <a:pt x="661988" y="304800"/>
                </a:cubicBezTo>
                <a:cubicBezTo>
                  <a:pt x="674604" y="328230"/>
                  <a:pt x="689804" y="347479"/>
                  <a:pt x="700088" y="371475"/>
                </a:cubicBezTo>
                <a:cubicBezTo>
                  <a:pt x="703758" y="380038"/>
                  <a:pt x="707755" y="396453"/>
                  <a:pt x="709613" y="404812"/>
                </a:cubicBezTo>
                <a:cubicBezTo>
                  <a:pt x="711369" y="412714"/>
                  <a:pt x="712412" y="420772"/>
                  <a:pt x="714375" y="428625"/>
                </a:cubicBezTo>
                <a:cubicBezTo>
                  <a:pt x="717178" y="439837"/>
                  <a:pt x="720859" y="450812"/>
                  <a:pt x="723900" y="461962"/>
                </a:cubicBezTo>
                <a:cubicBezTo>
                  <a:pt x="725622" y="468277"/>
                  <a:pt x="726145" y="474970"/>
                  <a:pt x="728663" y="481012"/>
                </a:cubicBezTo>
                <a:cubicBezTo>
                  <a:pt x="734124" y="494119"/>
                  <a:pt x="747713" y="519112"/>
                  <a:pt x="747713" y="519112"/>
                </a:cubicBezTo>
                <a:cubicBezTo>
                  <a:pt x="749300" y="525462"/>
                  <a:pt x="750405" y="531952"/>
                  <a:pt x="752475" y="538162"/>
                </a:cubicBezTo>
                <a:cubicBezTo>
                  <a:pt x="755178" y="546272"/>
                  <a:pt x="759751" y="553727"/>
                  <a:pt x="762000" y="561975"/>
                </a:cubicBezTo>
                <a:cubicBezTo>
                  <a:pt x="764541" y="571291"/>
                  <a:pt x="764668" y="581124"/>
                  <a:pt x="766763" y="590550"/>
                </a:cubicBezTo>
                <a:cubicBezTo>
                  <a:pt x="767852" y="595450"/>
                  <a:pt x="769938" y="600075"/>
                  <a:pt x="771525" y="604837"/>
                </a:cubicBezTo>
                <a:cubicBezTo>
                  <a:pt x="773113" y="620712"/>
                  <a:pt x="774032" y="636668"/>
                  <a:pt x="776288" y="652462"/>
                </a:cubicBezTo>
                <a:cubicBezTo>
                  <a:pt x="777214" y="658942"/>
                  <a:pt x="780687" y="664977"/>
                  <a:pt x="781050" y="671512"/>
                </a:cubicBezTo>
                <a:cubicBezTo>
                  <a:pt x="782283" y="693703"/>
                  <a:pt x="781050" y="715962"/>
                  <a:pt x="781050" y="738187"/>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sl-SI"/>
          </a:p>
        </p:txBody>
      </p:sp>
      <p:cxnSp>
        <p:nvCxnSpPr>
          <p:cNvPr id="20" name="Raven konektor 19"/>
          <p:cNvCxnSpPr>
            <a:endCxn id="18" idx="0"/>
          </p:cNvCxnSpPr>
          <p:nvPr/>
        </p:nvCxnSpPr>
        <p:spPr>
          <a:xfrm rot="10800000" flipV="1">
            <a:off x="7286625" y="4600575"/>
            <a:ext cx="119063" cy="42863"/>
          </a:xfrm>
          <a:prstGeom prst="line">
            <a:avLst/>
          </a:prstGeom>
        </p:spPr>
        <p:style>
          <a:lnRef idx="1">
            <a:schemeClr val="accent1"/>
          </a:lnRef>
          <a:fillRef idx="0">
            <a:schemeClr val="accent1"/>
          </a:fillRef>
          <a:effectRef idx="0">
            <a:schemeClr val="accent1"/>
          </a:effectRef>
          <a:fontRef idx="minor">
            <a:schemeClr val="tx1"/>
          </a:fontRef>
        </p:style>
      </p:cxnSp>
      <p:sp>
        <p:nvSpPr>
          <p:cNvPr id="26" name="Prostoročno 25"/>
          <p:cNvSpPr/>
          <p:nvPr/>
        </p:nvSpPr>
        <p:spPr>
          <a:xfrm>
            <a:off x="7310438" y="4643438"/>
            <a:ext cx="47625" cy="90487"/>
          </a:xfrm>
          <a:custGeom>
            <a:avLst/>
            <a:gdLst>
              <a:gd name="connsiteX0" fmla="*/ 48127 w 48127"/>
              <a:gd name="connsiteY0" fmla="*/ 90488 h 90488"/>
              <a:gd name="connsiteX1" fmla="*/ 29077 w 48127"/>
              <a:gd name="connsiteY1" fmla="*/ 61913 h 90488"/>
              <a:gd name="connsiteX2" fmla="*/ 19552 w 48127"/>
              <a:gd name="connsiteY2" fmla="*/ 47625 h 90488"/>
              <a:gd name="connsiteX3" fmla="*/ 14790 w 48127"/>
              <a:gd name="connsiteY3" fmla="*/ 33338 h 90488"/>
              <a:gd name="connsiteX4" fmla="*/ 5265 w 48127"/>
              <a:gd name="connsiteY4" fmla="*/ 19050 h 90488"/>
              <a:gd name="connsiteX5" fmla="*/ 502 w 48127"/>
              <a:gd name="connsiteY5" fmla="*/ 0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7" h="90488">
                <a:moveTo>
                  <a:pt x="48127" y="90488"/>
                </a:moveTo>
                <a:lnTo>
                  <a:pt x="29077" y="61913"/>
                </a:lnTo>
                <a:lnTo>
                  <a:pt x="19552" y="47625"/>
                </a:lnTo>
                <a:cubicBezTo>
                  <a:pt x="17965" y="42863"/>
                  <a:pt x="17035" y="37828"/>
                  <a:pt x="14790" y="33338"/>
                </a:cubicBezTo>
                <a:cubicBezTo>
                  <a:pt x="12230" y="28218"/>
                  <a:pt x="7825" y="24170"/>
                  <a:pt x="5265" y="19050"/>
                </a:cubicBezTo>
                <a:cubicBezTo>
                  <a:pt x="0" y="8520"/>
                  <a:pt x="502" y="8118"/>
                  <a:pt x="502"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sl-SI"/>
          </a:p>
        </p:txBody>
      </p:sp>
      <p:pic>
        <p:nvPicPr>
          <p:cNvPr id="20492" name="Slika 29" descr="hiska ikonca.jpg">
            <a:hlinkClick r:id="rId8" action="ppaction://hlinksldjump"/>
          </p:cNvPr>
          <p:cNvPicPr>
            <a:picLocks noChangeAspect="1"/>
          </p:cNvPicPr>
          <p:nvPr/>
        </p:nvPicPr>
        <p:blipFill>
          <a:blip r:embed="rId9">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pic>
        <p:nvPicPr>
          <p:cNvPr id="20493" name="Slika 31" descr="puscicadesno.jpg">
            <a:hlinkClick r:id="" action="ppaction://hlinkshowjump?jump=nextslide"/>
          </p:cNvPr>
          <p:cNvPicPr>
            <a:picLocks noChangeAspect="1"/>
          </p:cNvPicPr>
          <p:nvPr/>
        </p:nvPicPr>
        <p:blipFill>
          <a:blip r:embed="rId10">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34" name="Pravokotnik 33"/>
          <p:cNvSpPr/>
          <p:nvPr/>
        </p:nvSpPr>
        <p:spPr>
          <a:xfrm rot="20773201">
            <a:off x="5807075" y="4154488"/>
            <a:ext cx="719138" cy="26352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35" name="Pravokotnik 34"/>
          <p:cNvSpPr/>
          <p:nvPr/>
        </p:nvSpPr>
        <p:spPr>
          <a:xfrm>
            <a:off x="6662738" y="1120775"/>
            <a:ext cx="996950" cy="284163"/>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strips(downRight)">
                                      <p:cBhvr>
                                        <p:cTn id="7" dur="500"/>
                                        <p:tgtEl>
                                          <p:spTgt spid="3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strips(downRight)">
                                      <p:cBhvr>
                                        <p:cTn id="11" dur="500"/>
                                        <p:tgtEl>
                                          <p:spTgt spid="34"/>
                                        </p:tgtEl>
                                      </p:cBhvr>
                                    </p:animEffect>
                                  </p:childTnLst>
                                </p:cTn>
                              </p:par>
                            </p:childTnLst>
                          </p:cTn>
                        </p:par>
                        <p:par>
                          <p:cTn id="12" fill="hold">
                            <p:stCondLst>
                              <p:cond delay="1000"/>
                            </p:stCondLst>
                            <p:childTnLst>
                              <p:par>
                                <p:cTn id="13" presetID="18" presetClass="entr" presetSubtype="9"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strips(upLeft)">
                                      <p:cBhvr>
                                        <p:cTn id="15" dur="500"/>
                                        <p:tgtEl>
                                          <p:spTgt spid="26"/>
                                        </p:tgtEl>
                                      </p:cBhvr>
                                    </p:animEffect>
                                  </p:childTnLst>
                                </p:cTn>
                              </p:par>
                              <p:par>
                                <p:cTn id="16" presetID="18" presetClass="entr" presetSubtype="9"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trips(upLeft)">
                                      <p:cBhvr>
                                        <p:cTn id="18" dur="500"/>
                                        <p:tgtEl>
                                          <p:spTgt spid="18"/>
                                        </p:tgtEl>
                                      </p:cBhvr>
                                    </p:animEffect>
                                  </p:childTnLst>
                                </p:cTn>
                              </p:par>
                              <p:par>
                                <p:cTn id="19" presetID="18" presetClass="entr" presetSubtype="9"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trips(upLeft)">
                                      <p:cBhvr>
                                        <p:cTn id="21" dur="500"/>
                                        <p:tgtEl>
                                          <p:spTgt spid="20"/>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wipe(left)">
                                      <p:cBhvr>
                                        <p:cTn id="25" dur="500"/>
                                        <p:tgtEl>
                                          <p:spTgt spid="102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6" grpId="0" animBg="1"/>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Naslov 3"/>
          <p:cNvSpPr>
            <a:spLocks noGrp="1"/>
          </p:cNvSpPr>
          <p:nvPr>
            <p:ph type="title"/>
          </p:nvPr>
        </p:nvSpPr>
        <p:spPr>
          <a:xfrm>
            <a:off x="1692275" y="188913"/>
            <a:ext cx="6165850" cy="622300"/>
          </a:xfrm>
        </p:spPr>
        <p:txBody>
          <a:bodyPr/>
          <a:lstStyle/>
          <a:p>
            <a:pPr algn="l" eaLnBrk="1" hangingPunct="1"/>
            <a:r>
              <a:rPr lang="sl-SI" sz="2400" b="1" smtClean="0">
                <a:solidFill>
                  <a:srgbClr val="FF0000"/>
                </a:solidFill>
              </a:rPr>
              <a:t>Drugi prihod Francozov</a:t>
            </a:r>
            <a:r>
              <a:rPr lang="sl-SI" sz="2800" b="1" smtClean="0">
                <a:solidFill>
                  <a:srgbClr val="FF0000"/>
                </a:solidFill>
              </a:rPr>
              <a:t> </a:t>
            </a:r>
          </a:p>
        </p:txBody>
      </p:sp>
      <p:sp>
        <p:nvSpPr>
          <p:cNvPr id="21506" name="PoljeZBesedilom 2"/>
          <p:cNvSpPr txBox="1">
            <a:spLocks noChangeArrowheads="1"/>
          </p:cNvSpPr>
          <p:nvPr/>
        </p:nvSpPr>
        <p:spPr bwMode="auto">
          <a:xfrm>
            <a:off x="1763713" y="1052513"/>
            <a:ext cx="3455987" cy="4737100"/>
          </a:xfrm>
          <a:prstGeom prst="rect">
            <a:avLst/>
          </a:prstGeom>
          <a:noFill/>
          <a:ln w="9525">
            <a:noFill/>
            <a:miter lim="800000"/>
            <a:headEnd/>
            <a:tailEnd/>
          </a:ln>
        </p:spPr>
        <p:txBody>
          <a:bodyPr>
            <a:spAutoFit/>
          </a:bodyPr>
          <a:lstStyle/>
          <a:p>
            <a:r>
              <a:rPr lang="sl-SI" sz="1600">
                <a:latin typeface="Comic Sans MS" pitchFamily="66" charset="0"/>
              </a:rPr>
              <a:t>Drugič so Francozi prišli na slovenska tla leta 1805. </a:t>
            </a:r>
          </a:p>
          <a:p>
            <a:r>
              <a:rPr lang="sl-SI" sz="1600">
                <a:latin typeface="Comic Sans MS" pitchFamily="66" charset="0"/>
              </a:rPr>
              <a:t>Takrat so čete korakale pod poveljstvom “cesarja Napoleona”, kar je bil od leta 1799). </a:t>
            </a:r>
          </a:p>
          <a:p>
            <a:endParaRPr lang="sl-SI" sz="1600">
              <a:latin typeface="Comic Sans MS" pitchFamily="66" charset="0"/>
            </a:endParaRPr>
          </a:p>
          <a:p>
            <a:r>
              <a:rPr lang="sl-SI" sz="1600">
                <a:latin typeface="Comic Sans MS" pitchFamily="66" charset="0"/>
              </a:rPr>
              <a:t>Avstrijska vojska je bežala pred francosko, ki je tokrat plenila in ropala, nalagala visoke vojne odškodnine in zavzemala nova ozemlja. </a:t>
            </a:r>
          </a:p>
          <a:p>
            <a:endParaRPr lang="sl-SI" sz="1600">
              <a:latin typeface="Comic Sans MS" pitchFamily="66" charset="0"/>
            </a:endParaRPr>
          </a:p>
          <a:p>
            <a:r>
              <a:rPr lang="sl-SI" sz="1600">
                <a:latin typeface="Comic Sans MS" pitchFamily="66" charset="0"/>
              </a:rPr>
              <a:t>2. decembra je Napoleon na Moravskem porazil Franca II in carja Alexandra ter vsilil Bratislavski mir – Francija je umaknila svojo vojsko v zameno za Italijo, ki ji je pripadala še vsa Beneška Slovenija.</a:t>
            </a:r>
          </a:p>
        </p:txBody>
      </p:sp>
      <p:pic>
        <p:nvPicPr>
          <p:cNvPr id="2050" name="Picture 2" descr="Slika:Friedrich von Amerling 003.jpg"/>
          <p:cNvPicPr>
            <a:picLocks noChangeAspect="1" noChangeArrowheads="1"/>
          </p:cNvPicPr>
          <p:nvPr/>
        </p:nvPicPr>
        <p:blipFill>
          <a:blip r:embed="rId3"/>
          <a:srcRect/>
          <a:stretch>
            <a:fillRect/>
          </a:stretch>
        </p:blipFill>
        <p:spPr bwMode="auto">
          <a:xfrm>
            <a:off x="5643563" y="1511300"/>
            <a:ext cx="2970212" cy="4346575"/>
          </a:xfrm>
          <a:prstGeom prst="rect">
            <a:avLst/>
          </a:prstGeom>
          <a:ln>
            <a:noFill/>
          </a:ln>
          <a:effectLst>
            <a:outerShdw blurRad="292100" dist="139700" dir="2700000" algn="tl" rotWithShape="0">
              <a:srgbClr val="333333">
                <a:alpha val="65000"/>
              </a:srgbClr>
            </a:outerShdw>
          </a:effectLst>
        </p:spPr>
      </p:pic>
      <p:sp>
        <p:nvSpPr>
          <p:cNvPr id="6" name="Pravokotnik 5"/>
          <p:cNvSpPr/>
          <p:nvPr/>
        </p:nvSpPr>
        <p:spPr>
          <a:xfrm rot="471449">
            <a:off x="6586538" y="1354138"/>
            <a:ext cx="1143000" cy="284162"/>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7" name="PoljeZBesedilom 6"/>
          <p:cNvSpPr txBox="1">
            <a:spLocks noChangeArrowheads="1"/>
          </p:cNvSpPr>
          <p:nvPr/>
        </p:nvSpPr>
        <p:spPr bwMode="auto">
          <a:xfrm>
            <a:off x="4448175" y="6364288"/>
            <a:ext cx="3011488" cy="276225"/>
          </a:xfrm>
          <a:prstGeom prst="rect">
            <a:avLst/>
          </a:prstGeom>
          <a:noFill/>
          <a:ln w="9525">
            <a:noFill/>
            <a:miter lim="800000"/>
            <a:headEnd/>
            <a:tailEnd/>
          </a:ln>
        </p:spPr>
        <p:txBody>
          <a:bodyPr wrap="none">
            <a:spAutoFit/>
          </a:bodyPr>
          <a:lstStyle/>
          <a:p>
            <a:pPr algn="ctr"/>
            <a:r>
              <a:rPr lang="sl-SI" sz="1200">
                <a:latin typeface="Comic Sans MS" pitchFamily="66" charset="0"/>
              </a:rPr>
              <a:t>Franc II - </a:t>
            </a:r>
            <a:r>
              <a:rPr lang="sl-SI" sz="1200" i="1">
                <a:latin typeface="Comic Sans MS" pitchFamily="66" charset="0"/>
              </a:rPr>
              <a:t>avstrijski cesar (1768–1835)</a:t>
            </a:r>
          </a:p>
        </p:txBody>
      </p:sp>
      <p:pic>
        <p:nvPicPr>
          <p:cNvPr id="21510" name="Slika 10"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1511" name="Slika 11" descr="puscicadesno.jpg">
            <a:hlinkClick r:id="" action="ppaction://hlinkshowjump?jump=nextslide"/>
          </p:cNvPr>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13" name="Prostoročno 12"/>
          <p:cNvSpPr/>
          <p:nvPr/>
        </p:nvSpPr>
        <p:spPr>
          <a:xfrm>
            <a:off x="7286625" y="6000750"/>
            <a:ext cx="552450" cy="371475"/>
          </a:xfrm>
          <a:custGeom>
            <a:avLst/>
            <a:gdLst>
              <a:gd name="connsiteX0" fmla="*/ 0 w 552450"/>
              <a:gd name="connsiteY0" fmla="*/ 371475 h 371475"/>
              <a:gd name="connsiteX1" fmla="*/ 161925 w 552450"/>
              <a:gd name="connsiteY1" fmla="*/ 361950 h 371475"/>
              <a:gd name="connsiteX2" fmla="*/ 200025 w 552450"/>
              <a:gd name="connsiteY2" fmla="*/ 342900 h 371475"/>
              <a:gd name="connsiteX3" fmla="*/ 247650 w 552450"/>
              <a:gd name="connsiteY3" fmla="*/ 333375 h 371475"/>
              <a:gd name="connsiteX4" fmla="*/ 257175 w 552450"/>
              <a:gd name="connsiteY4" fmla="*/ 200025 h 371475"/>
              <a:gd name="connsiteX5" fmla="*/ 228600 w 552450"/>
              <a:gd name="connsiteY5" fmla="*/ 180975 h 371475"/>
              <a:gd name="connsiteX6" fmla="*/ 219075 w 552450"/>
              <a:gd name="connsiteY6" fmla="*/ 209550 h 371475"/>
              <a:gd name="connsiteX7" fmla="*/ 352425 w 552450"/>
              <a:gd name="connsiteY7" fmla="*/ 276225 h 371475"/>
              <a:gd name="connsiteX8" fmla="*/ 409575 w 552450"/>
              <a:gd name="connsiteY8" fmla="*/ 238125 h 371475"/>
              <a:gd name="connsiteX9" fmla="*/ 428625 w 552450"/>
              <a:gd name="connsiteY9" fmla="*/ 180975 h 371475"/>
              <a:gd name="connsiteX10" fmla="*/ 400050 w 552450"/>
              <a:gd name="connsiteY10" fmla="*/ 104775 h 371475"/>
              <a:gd name="connsiteX11" fmla="*/ 371475 w 552450"/>
              <a:gd name="connsiteY11" fmla="*/ 85725 h 371475"/>
              <a:gd name="connsiteX12" fmla="*/ 361950 w 552450"/>
              <a:gd name="connsiteY12" fmla="*/ 114300 h 371475"/>
              <a:gd name="connsiteX13" fmla="*/ 419100 w 552450"/>
              <a:gd name="connsiteY13" fmla="*/ 142875 h 371475"/>
              <a:gd name="connsiteX14" fmla="*/ 466725 w 552450"/>
              <a:gd name="connsiteY14" fmla="*/ 133350 h 371475"/>
              <a:gd name="connsiteX15" fmla="*/ 533400 w 552450"/>
              <a:gd name="connsiteY15" fmla="*/ 57150 h 371475"/>
              <a:gd name="connsiteX16" fmla="*/ 552450 w 552450"/>
              <a:gd name="connsiteY16"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2450" h="371475">
                <a:moveTo>
                  <a:pt x="0" y="371475"/>
                </a:moveTo>
                <a:cubicBezTo>
                  <a:pt x="53975" y="368300"/>
                  <a:pt x="108400" y="369596"/>
                  <a:pt x="161925" y="361950"/>
                </a:cubicBezTo>
                <a:cubicBezTo>
                  <a:pt x="175981" y="359942"/>
                  <a:pt x="186555" y="347390"/>
                  <a:pt x="200025" y="342900"/>
                </a:cubicBezTo>
                <a:cubicBezTo>
                  <a:pt x="215384" y="337780"/>
                  <a:pt x="231775" y="336550"/>
                  <a:pt x="247650" y="333375"/>
                </a:cubicBezTo>
                <a:cubicBezTo>
                  <a:pt x="280528" y="284058"/>
                  <a:pt x="284968" y="290353"/>
                  <a:pt x="257175" y="200025"/>
                </a:cubicBezTo>
                <a:cubicBezTo>
                  <a:pt x="253808" y="189084"/>
                  <a:pt x="238125" y="187325"/>
                  <a:pt x="228600" y="180975"/>
                </a:cubicBezTo>
                <a:cubicBezTo>
                  <a:pt x="225425" y="190500"/>
                  <a:pt x="218166" y="199551"/>
                  <a:pt x="219075" y="209550"/>
                </a:cubicBezTo>
                <a:cubicBezTo>
                  <a:pt x="229510" y="324331"/>
                  <a:pt x="238155" y="285748"/>
                  <a:pt x="352425" y="276225"/>
                </a:cubicBezTo>
                <a:cubicBezTo>
                  <a:pt x="379275" y="267275"/>
                  <a:pt x="393359" y="267313"/>
                  <a:pt x="409575" y="238125"/>
                </a:cubicBezTo>
                <a:cubicBezTo>
                  <a:pt x="419327" y="220572"/>
                  <a:pt x="428625" y="180975"/>
                  <a:pt x="428625" y="180975"/>
                </a:cubicBezTo>
                <a:cubicBezTo>
                  <a:pt x="421810" y="146900"/>
                  <a:pt x="424576" y="129301"/>
                  <a:pt x="400050" y="104775"/>
                </a:cubicBezTo>
                <a:cubicBezTo>
                  <a:pt x="391955" y="96680"/>
                  <a:pt x="381000" y="92075"/>
                  <a:pt x="371475" y="85725"/>
                </a:cubicBezTo>
                <a:cubicBezTo>
                  <a:pt x="368300" y="95250"/>
                  <a:pt x="358221" y="104978"/>
                  <a:pt x="361950" y="114300"/>
                </a:cubicBezTo>
                <a:cubicBezTo>
                  <a:pt x="367631" y="128503"/>
                  <a:pt x="407071" y="138865"/>
                  <a:pt x="419100" y="142875"/>
                </a:cubicBezTo>
                <a:cubicBezTo>
                  <a:pt x="434975" y="139700"/>
                  <a:pt x="451566" y="139034"/>
                  <a:pt x="466725" y="133350"/>
                </a:cubicBezTo>
                <a:cubicBezTo>
                  <a:pt x="496358" y="122237"/>
                  <a:pt x="524933" y="82550"/>
                  <a:pt x="533400" y="57150"/>
                </a:cubicBezTo>
                <a:lnTo>
                  <a:pt x="552450" y="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sl-SI"/>
          </a:p>
        </p:txBody>
      </p:sp>
      <p:cxnSp>
        <p:nvCxnSpPr>
          <p:cNvPr id="15" name="Raven konektor 14"/>
          <p:cNvCxnSpPr/>
          <p:nvPr/>
        </p:nvCxnSpPr>
        <p:spPr>
          <a:xfrm>
            <a:off x="7786688" y="6000750"/>
            <a:ext cx="71437"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Raven konektor 16"/>
          <p:cNvCxnSpPr/>
          <p:nvPr/>
        </p:nvCxnSpPr>
        <p:spPr>
          <a:xfrm rot="5400000" flipH="1" flipV="1">
            <a:off x="7823200" y="6037263"/>
            <a:ext cx="71437"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1515" name="Slika 15" descr="hiska ikonca.jpg">
            <a:hlinkClick r:id="rId6" action="ppaction://hlinksldjump"/>
          </p:cNvPr>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011863" y="5661025"/>
            <a:ext cx="1071562" cy="357188"/>
          </a:xfrm>
          <a:prstGeom prst="rect">
            <a:avLst/>
          </a:prstGeom>
          <a:noFill/>
          <a:ln w="9525">
            <a:noFill/>
            <a:miter lim="800000"/>
            <a:headEnd/>
            <a:tailEnd/>
          </a:ln>
        </p:spPr>
      </p:pic>
      <p:sp>
        <p:nvSpPr>
          <p:cNvPr id="23554" name="PoljeZBesedilom 9"/>
          <p:cNvSpPr txBox="1">
            <a:spLocks noChangeArrowheads="1"/>
          </p:cNvSpPr>
          <p:nvPr/>
        </p:nvSpPr>
        <p:spPr bwMode="auto">
          <a:xfrm>
            <a:off x="1763713" y="1233488"/>
            <a:ext cx="7056437" cy="4981575"/>
          </a:xfrm>
          <a:prstGeom prst="rect">
            <a:avLst/>
          </a:prstGeom>
          <a:noFill/>
          <a:ln w="9525">
            <a:noFill/>
            <a:miter lim="800000"/>
            <a:headEnd/>
            <a:tailEnd/>
          </a:ln>
        </p:spPr>
        <p:txBody>
          <a:bodyPr>
            <a:spAutoFit/>
          </a:bodyPr>
          <a:lstStyle/>
          <a:p>
            <a:r>
              <a:rPr lang="sl-SI" sz="1600">
                <a:latin typeface="Comic Sans MS" pitchFamily="66" charset="0"/>
              </a:rPr>
              <a:t>Tretjič je francoska vojska zasedla slovensko ozemlje leta 1809. </a:t>
            </a:r>
          </a:p>
          <a:p>
            <a:r>
              <a:rPr lang="sl-SI" sz="1600">
                <a:latin typeface="Comic Sans MS" pitchFamily="66" charset="0"/>
              </a:rPr>
              <a:t>Avstrijske oblasti so takrat s protifrancosko propagando, podžiganjem avstrijskega domoljubja in ustanavljanjem deželne brambe prebivalstvo </a:t>
            </a:r>
          </a:p>
          <a:p>
            <a:r>
              <a:rPr lang="sl-SI" sz="1600">
                <a:latin typeface="Comic Sans MS" pitchFamily="66" charset="0"/>
              </a:rPr>
              <a:t>načrtno pripravljale na odpor. To je še povečalo ukrepe Francozov</a:t>
            </a:r>
          </a:p>
          <a:p>
            <a:r>
              <a:rPr lang="sl-SI" sz="1600">
                <a:latin typeface="Comic Sans MS" pitchFamily="66" charset="0"/>
              </a:rPr>
              <a:t>prispevki in dajatve, so bili občutno</a:t>
            </a:r>
          </a:p>
          <a:p>
            <a:r>
              <a:rPr lang="sl-SI" sz="1600">
                <a:latin typeface="Comic Sans MS" pitchFamily="66" charset="0"/>
              </a:rPr>
              <a:t>večji kot leta 1805, oblast pa </a:t>
            </a:r>
          </a:p>
          <a:p>
            <a:r>
              <a:rPr lang="sl-SI" sz="1600">
                <a:latin typeface="Comic Sans MS" pitchFamily="66" charset="0"/>
              </a:rPr>
              <a:t>nasilnejša. </a:t>
            </a:r>
          </a:p>
          <a:p>
            <a:endParaRPr lang="sl-SI" sz="1600">
              <a:latin typeface="Comic Sans MS" pitchFamily="66" charset="0"/>
            </a:endParaRPr>
          </a:p>
          <a:p>
            <a:pPr algn="r"/>
            <a:endParaRPr lang="sl-SI" sz="1600">
              <a:latin typeface="Comic Sans MS" pitchFamily="66" charset="0"/>
            </a:endParaRPr>
          </a:p>
          <a:p>
            <a:pPr algn="r"/>
            <a:endParaRPr lang="sl-SI" sz="1600">
              <a:latin typeface="Comic Sans MS" pitchFamily="66" charset="0"/>
            </a:endParaRPr>
          </a:p>
          <a:p>
            <a:pPr algn="r"/>
            <a:endParaRPr lang="sl-SI" sz="1600">
              <a:latin typeface="Comic Sans MS" pitchFamily="66" charset="0"/>
            </a:endParaRPr>
          </a:p>
          <a:p>
            <a:pPr algn="r"/>
            <a:endParaRPr lang="sl-SI" sz="1600">
              <a:latin typeface="Comic Sans MS" pitchFamily="66" charset="0"/>
            </a:endParaRPr>
          </a:p>
          <a:p>
            <a:pPr algn="r"/>
            <a:r>
              <a:rPr lang="sl-SI" sz="1600">
                <a:latin typeface="Comic Sans MS" pitchFamily="66" charset="0"/>
              </a:rPr>
              <a:t>   </a:t>
            </a:r>
          </a:p>
          <a:p>
            <a:pPr algn="r"/>
            <a:endParaRPr lang="sl-SI" sz="1600">
              <a:latin typeface="Comic Sans MS" pitchFamily="66" charset="0"/>
            </a:endParaRPr>
          </a:p>
          <a:p>
            <a:pPr algn="r"/>
            <a:endParaRPr lang="sl-SI" sz="1600">
              <a:latin typeface="Comic Sans MS" pitchFamily="66" charset="0"/>
            </a:endParaRPr>
          </a:p>
          <a:p>
            <a:pPr algn="r"/>
            <a:endParaRPr lang="sl-SI" sz="1600">
              <a:latin typeface="Comic Sans MS" pitchFamily="66" charset="0"/>
            </a:endParaRPr>
          </a:p>
          <a:p>
            <a:pPr algn="r"/>
            <a:r>
              <a:rPr lang="sl-SI" sz="1600">
                <a:latin typeface="Comic Sans MS" pitchFamily="66" charset="0"/>
              </a:rPr>
              <a:t>Francoski pritisk se je še zaostril, ko je prišlo 	  </a:t>
            </a:r>
          </a:p>
          <a:p>
            <a:pPr algn="r"/>
            <a:r>
              <a:rPr lang="sl-SI" sz="1600">
                <a:latin typeface="Comic Sans MS" pitchFamily="66" charset="0"/>
              </a:rPr>
              <a:t>do kmečkih uporov (Dolenjska in Notranjska)	 </a:t>
            </a:r>
          </a:p>
          <a:p>
            <a:pPr algn="r"/>
            <a:r>
              <a:rPr lang="sl-SI" sz="1600">
                <a:latin typeface="Comic Sans MS" pitchFamily="66" charset="0"/>
              </a:rPr>
              <a:t>in do spopadov med </a:t>
            </a:r>
            <a:r>
              <a:rPr lang="sl-SI" sz="1600">
                <a:latin typeface="Comic Sans MS" pitchFamily="66" charset="0"/>
                <a:hlinkClick r:id="rId3" action="ppaction://hlinksldjump"/>
              </a:rPr>
              <a:t>brambovci</a:t>
            </a:r>
            <a:r>
              <a:rPr lang="sl-SI" sz="1600">
                <a:latin typeface="Comic Sans MS" pitchFamily="66" charset="0"/>
              </a:rPr>
              <a:t> in francoskimi	 </a:t>
            </a:r>
          </a:p>
          <a:p>
            <a:pPr algn="r"/>
            <a:r>
              <a:rPr lang="sl-SI" sz="1600">
                <a:latin typeface="Comic Sans MS" pitchFamily="66" charset="0"/>
              </a:rPr>
              <a:t>vojaki.	 </a:t>
            </a:r>
          </a:p>
        </p:txBody>
      </p:sp>
      <p:pic>
        <p:nvPicPr>
          <p:cNvPr id="23555" name="Slika 4" descr="puscicalevo.jpg">
            <a:hlinkClick r:id="" action="ppaction://hlinkshowjump?jump=previousslide"/>
          </p:cNvPr>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8358188" y="6637338"/>
            <a:ext cx="214312" cy="149225"/>
          </a:xfrm>
          <a:prstGeom prst="rect">
            <a:avLst/>
          </a:prstGeom>
          <a:noFill/>
          <a:ln w="9525">
            <a:noFill/>
            <a:miter lim="800000"/>
            <a:headEnd/>
            <a:tailEnd/>
          </a:ln>
        </p:spPr>
      </p:pic>
      <p:pic>
        <p:nvPicPr>
          <p:cNvPr id="23556" name="Slika 5" descr="puscicadesno.jpg">
            <a:hlinkClick r:id="rId5" action="ppaction://hlinksldjump"/>
          </p:cNvPr>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8858250" y="6621463"/>
            <a:ext cx="285750" cy="165100"/>
          </a:xfrm>
          <a:prstGeom prst="rect">
            <a:avLst/>
          </a:prstGeom>
          <a:noFill/>
          <a:ln w="9525">
            <a:noFill/>
            <a:miter lim="800000"/>
            <a:headEnd/>
            <a:tailEnd/>
          </a:ln>
        </p:spPr>
      </p:pic>
      <p:sp>
        <p:nvSpPr>
          <p:cNvPr id="23557" name="Naslov 3"/>
          <p:cNvSpPr>
            <a:spLocks noGrp="1"/>
          </p:cNvSpPr>
          <p:nvPr>
            <p:ph type="title"/>
          </p:nvPr>
        </p:nvSpPr>
        <p:spPr>
          <a:xfrm>
            <a:off x="1692275" y="193675"/>
            <a:ext cx="6665913" cy="642938"/>
          </a:xfrm>
        </p:spPr>
        <p:txBody>
          <a:bodyPr/>
          <a:lstStyle/>
          <a:p>
            <a:pPr algn="l" eaLnBrk="1" hangingPunct="1"/>
            <a:r>
              <a:rPr lang="sl-SI" sz="2400" b="1" smtClean="0">
                <a:solidFill>
                  <a:srgbClr val="FF0000"/>
                </a:solidFill>
              </a:rPr>
              <a:t>Prihod Francozov - tretjič</a:t>
            </a:r>
          </a:p>
        </p:txBody>
      </p:sp>
      <p:pic>
        <p:nvPicPr>
          <p:cNvPr id="11" name="Slika 10" descr="brambovci.jpg"/>
          <p:cNvPicPr>
            <a:picLocks noChangeAspect="1"/>
          </p:cNvPicPr>
          <p:nvPr/>
        </p:nvPicPr>
        <p:blipFill>
          <a:blip r:embed="rId7"/>
          <a:stretch>
            <a:fillRect/>
          </a:stretch>
        </p:blipFill>
        <p:spPr>
          <a:xfrm>
            <a:off x="5143500" y="2708275"/>
            <a:ext cx="3195638" cy="2346325"/>
          </a:xfrm>
          <a:prstGeom prst="rect">
            <a:avLst/>
          </a:prstGeom>
          <a:ln>
            <a:noFill/>
          </a:ln>
          <a:effectLst>
            <a:outerShdw blurRad="292100" dist="139700" dir="2700000" algn="tl" rotWithShape="0">
              <a:srgbClr val="333333">
                <a:alpha val="65000"/>
              </a:srgbClr>
            </a:outerShdw>
          </a:effectLst>
        </p:spPr>
      </p:pic>
      <p:pic>
        <p:nvPicPr>
          <p:cNvPr id="13" name="Slika 12" descr="avstrijska pehota.jpg"/>
          <p:cNvPicPr>
            <a:picLocks noChangeAspect="1"/>
          </p:cNvPicPr>
          <p:nvPr/>
        </p:nvPicPr>
        <p:blipFill>
          <a:blip r:embed="rId8"/>
          <a:stretch>
            <a:fillRect/>
          </a:stretch>
        </p:blipFill>
        <p:spPr>
          <a:xfrm>
            <a:off x="1258888" y="3357563"/>
            <a:ext cx="2122487" cy="2960687"/>
          </a:xfrm>
          <a:prstGeom prst="rect">
            <a:avLst/>
          </a:prstGeom>
          <a:ln>
            <a:noFill/>
          </a:ln>
          <a:effectLst>
            <a:outerShdw blurRad="292100" dist="139700" dir="2700000" algn="tl" rotWithShape="0">
              <a:srgbClr val="333333">
                <a:alpha val="65000"/>
              </a:srgbClr>
            </a:outerShdw>
          </a:effectLst>
        </p:spPr>
      </p:pic>
      <p:sp>
        <p:nvSpPr>
          <p:cNvPr id="14" name="PoljeZBesedilom 13"/>
          <p:cNvSpPr txBox="1">
            <a:spLocks noChangeArrowheads="1"/>
          </p:cNvSpPr>
          <p:nvPr/>
        </p:nvSpPr>
        <p:spPr bwMode="auto">
          <a:xfrm>
            <a:off x="3643313" y="3500438"/>
            <a:ext cx="946150" cy="646112"/>
          </a:xfrm>
          <a:prstGeom prst="rect">
            <a:avLst/>
          </a:prstGeom>
          <a:noFill/>
          <a:ln w="9525">
            <a:noFill/>
            <a:miter lim="800000"/>
            <a:headEnd/>
            <a:tailEnd/>
          </a:ln>
        </p:spPr>
        <p:txBody>
          <a:bodyPr wrap="none">
            <a:spAutoFit/>
          </a:bodyPr>
          <a:lstStyle/>
          <a:p>
            <a:pPr algn="ctr"/>
            <a:r>
              <a:rPr lang="sl-SI" sz="1200" i="1">
                <a:latin typeface="Comic Sans MS" pitchFamily="66" charset="0"/>
              </a:rPr>
              <a:t>Kranjski in</a:t>
            </a:r>
          </a:p>
          <a:p>
            <a:pPr algn="ctr"/>
            <a:r>
              <a:rPr lang="sl-SI" sz="1200" i="1">
                <a:latin typeface="Comic Sans MS" pitchFamily="66" charset="0"/>
              </a:rPr>
              <a:t>Goriški</a:t>
            </a:r>
          </a:p>
          <a:p>
            <a:pPr algn="ctr"/>
            <a:r>
              <a:rPr lang="sl-SI" sz="1200" i="1">
                <a:latin typeface="Comic Sans MS" pitchFamily="66" charset="0"/>
              </a:rPr>
              <a:t>brambovci</a:t>
            </a:r>
          </a:p>
        </p:txBody>
      </p:sp>
      <p:cxnSp>
        <p:nvCxnSpPr>
          <p:cNvPr id="22" name="Ukrivljen konektor 21"/>
          <p:cNvCxnSpPr/>
          <p:nvPr/>
        </p:nvCxnSpPr>
        <p:spPr>
          <a:xfrm flipV="1">
            <a:off x="4500563" y="3357563"/>
            <a:ext cx="571500" cy="500062"/>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PoljeZBesedilom 24"/>
          <p:cNvSpPr txBox="1">
            <a:spLocks noChangeArrowheads="1"/>
          </p:cNvSpPr>
          <p:nvPr/>
        </p:nvSpPr>
        <p:spPr bwMode="auto">
          <a:xfrm>
            <a:off x="3500438" y="6357938"/>
            <a:ext cx="1455737" cy="274637"/>
          </a:xfrm>
          <a:prstGeom prst="rect">
            <a:avLst/>
          </a:prstGeom>
          <a:noFill/>
          <a:ln w="9525">
            <a:noFill/>
            <a:miter lim="800000"/>
            <a:headEnd/>
            <a:tailEnd/>
          </a:ln>
        </p:spPr>
        <p:txBody>
          <a:bodyPr wrap="none">
            <a:spAutoFit/>
          </a:bodyPr>
          <a:lstStyle/>
          <a:p>
            <a:r>
              <a:rPr lang="sl-SI" sz="1200" i="1">
                <a:latin typeface="Comic Sans MS" pitchFamily="66" charset="0"/>
              </a:rPr>
              <a:t>Avstrijska pehota</a:t>
            </a:r>
          </a:p>
        </p:txBody>
      </p:sp>
      <p:sp>
        <p:nvSpPr>
          <p:cNvPr id="26" name="Prostoročno 25"/>
          <p:cNvSpPr/>
          <p:nvPr/>
        </p:nvSpPr>
        <p:spPr>
          <a:xfrm>
            <a:off x="3467100" y="5770563"/>
            <a:ext cx="628650" cy="534987"/>
          </a:xfrm>
          <a:custGeom>
            <a:avLst/>
            <a:gdLst>
              <a:gd name="connsiteX0" fmla="*/ 628650 w 628650"/>
              <a:gd name="connsiteY0" fmla="*/ 535296 h 535296"/>
              <a:gd name="connsiteX1" fmla="*/ 619125 w 628650"/>
              <a:gd name="connsiteY1" fmla="*/ 440046 h 535296"/>
              <a:gd name="connsiteX2" fmla="*/ 590550 w 628650"/>
              <a:gd name="connsiteY2" fmla="*/ 382896 h 535296"/>
              <a:gd name="connsiteX3" fmla="*/ 581025 w 628650"/>
              <a:gd name="connsiteY3" fmla="*/ 354321 h 535296"/>
              <a:gd name="connsiteX4" fmla="*/ 561975 w 628650"/>
              <a:gd name="connsiteY4" fmla="*/ 325746 h 535296"/>
              <a:gd name="connsiteX5" fmla="*/ 552450 w 628650"/>
              <a:gd name="connsiteY5" fmla="*/ 297171 h 535296"/>
              <a:gd name="connsiteX6" fmla="*/ 523875 w 628650"/>
              <a:gd name="connsiteY6" fmla="*/ 268596 h 535296"/>
              <a:gd name="connsiteX7" fmla="*/ 476250 w 628650"/>
              <a:gd name="connsiteY7" fmla="*/ 201921 h 535296"/>
              <a:gd name="connsiteX8" fmla="*/ 447675 w 628650"/>
              <a:gd name="connsiteY8" fmla="*/ 182871 h 535296"/>
              <a:gd name="connsiteX9" fmla="*/ 390525 w 628650"/>
              <a:gd name="connsiteY9" fmla="*/ 135246 h 535296"/>
              <a:gd name="connsiteX10" fmla="*/ 323850 w 628650"/>
              <a:gd name="connsiteY10" fmla="*/ 97146 h 535296"/>
              <a:gd name="connsiteX11" fmla="*/ 238125 w 628650"/>
              <a:gd name="connsiteY11" fmla="*/ 68571 h 535296"/>
              <a:gd name="connsiteX12" fmla="*/ 180975 w 628650"/>
              <a:gd name="connsiteY12" fmla="*/ 49521 h 535296"/>
              <a:gd name="connsiteX13" fmla="*/ 152400 w 628650"/>
              <a:gd name="connsiteY13" fmla="*/ 30471 h 535296"/>
              <a:gd name="connsiteX14" fmla="*/ 57150 w 628650"/>
              <a:gd name="connsiteY14" fmla="*/ 1896 h 535296"/>
              <a:gd name="connsiteX15" fmla="*/ 0 w 628650"/>
              <a:gd name="connsiteY15" fmla="*/ 1896 h 53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8650" h="535296">
                <a:moveTo>
                  <a:pt x="628650" y="535296"/>
                </a:moveTo>
                <a:cubicBezTo>
                  <a:pt x="625475" y="503546"/>
                  <a:pt x="623977" y="471583"/>
                  <a:pt x="619125" y="440046"/>
                </a:cubicBezTo>
                <a:cubicBezTo>
                  <a:pt x="613805" y="405464"/>
                  <a:pt x="606248" y="414291"/>
                  <a:pt x="590550" y="382896"/>
                </a:cubicBezTo>
                <a:cubicBezTo>
                  <a:pt x="586060" y="373916"/>
                  <a:pt x="585515" y="363301"/>
                  <a:pt x="581025" y="354321"/>
                </a:cubicBezTo>
                <a:cubicBezTo>
                  <a:pt x="575905" y="344082"/>
                  <a:pt x="567095" y="335985"/>
                  <a:pt x="561975" y="325746"/>
                </a:cubicBezTo>
                <a:cubicBezTo>
                  <a:pt x="557485" y="316766"/>
                  <a:pt x="558019" y="305525"/>
                  <a:pt x="552450" y="297171"/>
                </a:cubicBezTo>
                <a:cubicBezTo>
                  <a:pt x="544978" y="285963"/>
                  <a:pt x="532499" y="278944"/>
                  <a:pt x="523875" y="268596"/>
                </a:cubicBezTo>
                <a:cubicBezTo>
                  <a:pt x="496833" y="236146"/>
                  <a:pt x="510565" y="236236"/>
                  <a:pt x="476250" y="201921"/>
                </a:cubicBezTo>
                <a:cubicBezTo>
                  <a:pt x="468155" y="193826"/>
                  <a:pt x="457200" y="189221"/>
                  <a:pt x="447675" y="182871"/>
                </a:cubicBezTo>
                <a:cubicBezTo>
                  <a:pt x="417751" y="137985"/>
                  <a:pt x="442582" y="164993"/>
                  <a:pt x="390525" y="135246"/>
                </a:cubicBezTo>
                <a:cubicBezTo>
                  <a:pt x="336894" y="104600"/>
                  <a:pt x="388613" y="125930"/>
                  <a:pt x="323850" y="97146"/>
                </a:cubicBezTo>
                <a:cubicBezTo>
                  <a:pt x="257739" y="67764"/>
                  <a:pt x="297660" y="86431"/>
                  <a:pt x="238125" y="68571"/>
                </a:cubicBezTo>
                <a:cubicBezTo>
                  <a:pt x="218891" y="62801"/>
                  <a:pt x="197683" y="60660"/>
                  <a:pt x="180975" y="49521"/>
                </a:cubicBezTo>
                <a:cubicBezTo>
                  <a:pt x="171450" y="43171"/>
                  <a:pt x="162861" y="35120"/>
                  <a:pt x="152400" y="30471"/>
                </a:cubicBezTo>
                <a:cubicBezTo>
                  <a:pt x="143737" y="26621"/>
                  <a:pt x="75025" y="3684"/>
                  <a:pt x="57150" y="1896"/>
                </a:cubicBezTo>
                <a:cubicBezTo>
                  <a:pt x="38195" y="0"/>
                  <a:pt x="19050" y="1896"/>
                  <a:pt x="0" y="1896"/>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sl-SI"/>
          </a:p>
        </p:txBody>
      </p:sp>
      <p:cxnSp>
        <p:nvCxnSpPr>
          <p:cNvPr id="28" name="Raven konektor 27"/>
          <p:cNvCxnSpPr/>
          <p:nvPr/>
        </p:nvCxnSpPr>
        <p:spPr>
          <a:xfrm rot="10800000" flipV="1">
            <a:off x="3452813" y="5715000"/>
            <a:ext cx="119062" cy="5715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Raven konektor 29"/>
          <p:cNvCxnSpPr>
            <a:endCxn id="26" idx="15"/>
          </p:cNvCxnSpPr>
          <p:nvPr/>
        </p:nvCxnSpPr>
        <p:spPr>
          <a:xfrm rot="16200000" flipV="1">
            <a:off x="3440906" y="5798344"/>
            <a:ext cx="85725" cy="33338"/>
          </a:xfrm>
          <a:prstGeom prst="line">
            <a:avLst/>
          </a:prstGeom>
        </p:spPr>
        <p:style>
          <a:lnRef idx="1">
            <a:schemeClr val="accent1"/>
          </a:lnRef>
          <a:fillRef idx="0">
            <a:schemeClr val="accent1"/>
          </a:fillRef>
          <a:effectRef idx="0">
            <a:schemeClr val="accent1"/>
          </a:effectRef>
          <a:fontRef idx="minor">
            <a:schemeClr val="tx1"/>
          </a:fontRef>
        </p:style>
      </p:cxnSp>
      <p:sp>
        <p:nvSpPr>
          <p:cNvPr id="31" name="Pravokotnik 30"/>
          <p:cNvSpPr>
            <a:spLocks noChangeArrowheads="1"/>
          </p:cNvSpPr>
          <p:nvPr/>
        </p:nvSpPr>
        <p:spPr bwMode="auto">
          <a:xfrm rot="2751005">
            <a:off x="7936706" y="2594770"/>
            <a:ext cx="638175" cy="309562"/>
          </a:xfrm>
          <a:prstGeom prst="rect">
            <a:avLst/>
          </a:prstGeom>
          <a:solidFill>
            <a:srgbClr val="DBEEF4">
              <a:alpha val="50195"/>
            </a:srgbClr>
          </a:solidFill>
          <a:ln w="25400" algn="ctr">
            <a:noFill/>
            <a:miter lim="800000"/>
            <a:headEnd/>
            <a:tailEnd/>
          </a:ln>
        </p:spPr>
        <p:txBody>
          <a:bodyPr rot="10800000" vert="eaVert" anchor="ctr"/>
          <a:lstStyle/>
          <a:p>
            <a:pPr algn="ctr">
              <a:defRPr/>
            </a:pPr>
            <a:endParaRPr lang="sl-SI">
              <a:solidFill>
                <a:schemeClr val="lt1"/>
              </a:solidFill>
              <a:latin typeface="+mn-lt"/>
            </a:endParaRPr>
          </a:p>
        </p:txBody>
      </p:sp>
      <p:sp>
        <p:nvSpPr>
          <p:cNvPr id="32" name="Pravokotnik 31"/>
          <p:cNvSpPr/>
          <p:nvPr/>
        </p:nvSpPr>
        <p:spPr>
          <a:xfrm rot="19602751">
            <a:off x="4889500" y="2616200"/>
            <a:ext cx="639763" cy="307975"/>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sp>
        <p:nvSpPr>
          <p:cNvPr id="34" name="Pravokotnik 33"/>
          <p:cNvSpPr/>
          <p:nvPr/>
        </p:nvSpPr>
        <p:spPr>
          <a:xfrm>
            <a:off x="2051050" y="3213100"/>
            <a:ext cx="638175" cy="236538"/>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pic>
        <p:nvPicPr>
          <p:cNvPr id="23569" name="Slika 18" descr="hiska ikonca.jpg">
            <a:hlinkClick r:id="rId9" action="ppaction://hlinksldjump"/>
          </p:cNvPr>
          <p:cNvPicPr>
            <a:picLocks noChangeAspect="1"/>
          </p:cNvPicPr>
          <p:nvPr/>
        </p:nvPicPr>
        <p:blipFill>
          <a:blip r:embed="rId10">
            <a:clrChange>
              <a:clrFrom>
                <a:srgbClr val="FFFFFF"/>
              </a:clrFrom>
              <a:clrTo>
                <a:srgbClr val="FFFFFF">
                  <a:alpha val="0"/>
                </a:srgbClr>
              </a:clrTo>
            </a:clrChange>
          </a:blip>
          <a:srcRect/>
          <a:stretch>
            <a:fillRect/>
          </a:stretch>
        </p:blipFill>
        <p:spPr bwMode="auto">
          <a:xfrm>
            <a:off x="8643938" y="6572250"/>
            <a:ext cx="161925" cy="214313"/>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trips(downRight)">
                                      <p:cBhvr>
                                        <p:cTn id="7" dur="500"/>
                                        <p:tgtEl>
                                          <p:spTgt spid="31"/>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trips(downRight)">
                                      <p:cBhvr>
                                        <p:cTn id="11" dur="500"/>
                                        <p:tgtEl>
                                          <p:spTgt spid="3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trips(downRight)">
                                      <p:cBhvr>
                                        <p:cTn id="15" dur="500"/>
                                        <p:tgtEl>
                                          <p:spTgt spid="34"/>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dissolve">
                                      <p:cBhvr>
                                        <p:cTn id="27" dur="500"/>
                                        <p:tgtEl>
                                          <p:spTgt spid="2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par>
                                <p:cTn id="32" presetID="22" presetClass="entr" presetSubtype="4"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500"/>
                                        <p:tgtEl>
                                          <p:spTgt spid="2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23553"/>
                                        </p:tgtEl>
                                        <p:attrNameLst>
                                          <p:attrName>style.visibility</p:attrName>
                                        </p:attrNameLst>
                                      </p:cBhvr>
                                      <p:to>
                                        <p:strVal val="visible"/>
                                      </p:to>
                                    </p:set>
                                    <p:animEffect transition="in" filter="wipe(left)">
                                      <p:cBhvr>
                                        <p:cTn id="41"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26" grpId="0" animBg="1"/>
      <p:bldP spid="31" grpId="0" animBg="1"/>
      <p:bldP spid="32" grpId="0" animBg="1"/>
      <p:bldP spid="34" grpId="0" animBg="1"/>
    </p:bldLst>
  </p:timing>
</p:sld>
</file>

<file path=ppt/theme/theme1.xml><?xml version="1.0" encoding="utf-8"?>
<a:theme xmlns:a="http://schemas.openxmlformats.org/drawingml/2006/main" name="Officeova tema">
  <a:themeElements>
    <a:clrScheme name="Po meri 4">
      <a:dk1>
        <a:srgbClr val="1F497D"/>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F497D"/>
      </a:hlink>
      <a:folHlink>
        <a:srgbClr val="1F497D"/>
      </a:folHlink>
    </a:clrScheme>
    <a:fontScheme name="Po meri 5">
      <a:majorFont>
        <a:latin typeface="Comic Sans MS"/>
        <a:ea typeface=""/>
        <a:cs typeface=""/>
      </a:majorFont>
      <a:minorFont>
        <a:latin typeface="Comic Sans MS"/>
        <a:ea typeface=""/>
        <a:cs typeface=""/>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2083</TotalTime>
  <Words>2553</Words>
  <Application>Microsoft Office PowerPoint</Application>
  <PresentationFormat>On-screen Show (4:3)</PresentationFormat>
  <Paragraphs>617</Paragraphs>
  <Slides>53</Slides>
  <Notes>4</Notes>
  <HiddenSlides>0</HiddenSlides>
  <MMClips>1</MMClips>
  <ScaleCrop>false</ScaleCrop>
  <HeadingPairs>
    <vt:vector size="6" baseType="variant">
      <vt:variant>
        <vt:lpstr>Uporabljene pisave</vt:lpstr>
      </vt:variant>
      <vt:variant>
        <vt:i4>5</vt:i4>
      </vt:variant>
      <vt:variant>
        <vt:lpstr>Predloga načrta</vt:lpstr>
      </vt:variant>
      <vt:variant>
        <vt:i4>1</vt:i4>
      </vt:variant>
      <vt:variant>
        <vt:lpstr>Naslovi diapozitivov</vt:lpstr>
      </vt:variant>
      <vt:variant>
        <vt:i4>53</vt:i4>
      </vt:variant>
    </vt:vector>
  </HeadingPairs>
  <TitlesOfParts>
    <vt:vector size="59" baseType="lpstr">
      <vt:lpstr>Stylus BT</vt:lpstr>
      <vt:lpstr>Arial</vt:lpstr>
      <vt:lpstr>Comic Sans MS</vt:lpstr>
      <vt:lpstr>Calibri</vt:lpstr>
      <vt:lpstr>Bradley Hand ITC</vt:lpstr>
      <vt:lpstr>Officeova tema</vt:lpstr>
      <vt:lpstr>Diapozitiv 1</vt:lpstr>
      <vt:lpstr>Diapozitiv 2</vt:lpstr>
      <vt:lpstr>Diapozitiv 3</vt:lpstr>
      <vt:lpstr>Diapozitiv 4</vt:lpstr>
      <vt:lpstr>Diapozitiv 5</vt:lpstr>
      <vt:lpstr>Diapozitiv 6</vt:lpstr>
      <vt:lpstr>Francozi prvič na slovenskih tleh</vt:lpstr>
      <vt:lpstr>Drugi prihod Francozov </vt:lpstr>
      <vt:lpstr>Prihod Francozov - tretjič</vt:lpstr>
      <vt:lpstr>Ustanovitev Ilirskih provinc</vt:lpstr>
      <vt:lpstr>Statistika Ilirskih provinc</vt:lpstr>
      <vt:lpstr>Namen provinc</vt:lpstr>
      <vt:lpstr>Uprava</vt:lpstr>
      <vt:lpstr>Gospodarstvo</vt:lpstr>
      <vt:lpstr>Gospodarstvo</vt:lpstr>
      <vt:lpstr>Denar in trgovina</vt:lpstr>
      <vt:lpstr>Sodna uprava</vt:lpstr>
      <vt:lpstr>Davki</vt:lpstr>
      <vt:lpstr>Šolstvo</vt:lpstr>
      <vt:lpstr>Šolstvo</vt:lpstr>
      <vt:lpstr>Spremembe v Cerkvi</vt:lpstr>
      <vt:lpstr>Cenzura</vt:lpstr>
      <vt:lpstr>Telegraphe officel</vt:lpstr>
      <vt:lpstr>Prostozidarske lože</vt:lpstr>
      <vt:lpstr>Francozi v očeh Slovencev</vt:lpstr>
      <vt:lpstr>Konec Ilirskih provinc</vt:lpstr>
      <vt:lpstr>Brambovci</vt:lpstr>
      <vt:lpstr>Diapozitiv 28</vt:lpstr>
      <vt:lpstr>Diapozitiv 29</vt:lpstr>
      <vt:lpstr>Diapozitiv 30</vt:lpstr>
      <vt:lpstr>Diapozitiv 31</vt:lpstr>
      <vt:lpstr>Diapozitiv 32</vt:lpstr>
      <vt:lpstr>Diapozitiv 33</vt:lpstr>
      <vt:lpstr>Diapozitiv 34</vt:lpstr>
      <vt:lpstr>Napoleon Bonaparte</vt:lpstr>
      <vt:lpstr>Auguste Marmont</vt:lpstr>
      <vt:lpstr>Franc II avstrijski</vt:lpstr>
      <vt:lpstr>Valentin Vodnik</vt:lpstr>
      <vt:lpstr>Charles Nodier</vt:lpstr>
      <vt:lpstr>Žiga Zois</vt:lpstr>
      <vt:lpstr>Za predvajanje kliknite na okno!</vt:lpstr>
      <vt:lpstr>Diapozitiv 42</vt:lpstr>
      <vt:lpstr>Diapozitiv 43</vt:lpstr>
      <vt:lpstr>Pokrajine združene v Ilirske province</vt:lpstr>
      <vt:lpstr>Diapozitiv 45</vt:lpstr>
      <vt:lpstr>Diapozitiv 46</vt:lpstr>
      <vt:lpstr>Diapozitiv 47</vt:lpstr>
      <vt:lpstr>Diapozitiv 48</vt:lpstr>
      <vt:lpstr>Diapozitiv 49</vt:lpstr>
      <vt:lpstr>Diapozitiv 50</vt:lpstr>
      <vt:lpstr>Diapozitiv 51</vt:lpstr>
      <vt:lpstr>Diapozitiv 52</vt:lpstr>
      <vt:lpstr>Diapozitiv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Ilirske province</dc:title>
  <dc:subject>Predstavitev za tekmovanje</dc:subject>
  <dc:creator>Katja Čadež</dc:creator>
  <cp:keywords>predstavitev, elektronski zvezek, zgodovina, Ilirske province</cp:keywords>
  <dc:description>Predstavitev je pripravljena iz vsebin tekmovanja iz zgodovine v šolskem letu 2008/2009. </dc:description>
  <cp:lastModifiedBy>Čadež</cp:lastModifiedBy>
  <cp:revision>331</cp:revision>
  <dcterms:created xsi:type="dcterms:W3CDTF">2009-02-12T14:35:11Z</dcterms:created>
  <dcterms:modified xsi:type="dcterms:W3CDTF">2009-02-19T12:20:10Z</dcterms:modified>
  <cp:category>predstavitev</cp:category>
</cp:coreProperties>
</file>